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59" r:id="rId3"/>
    <p:sldId id="453" r:id="rId4"/>
    <p:sldId id="312" r:id="rId5"/>
    <p:sldId id="310" r:id="rId6"/>
    <p:sldId id="311" r:id="rId7"/>
    <p:sldId id="313" r:id="rId9"/>
    <p:sldId id="314" r:id="rId10"/>
    <p:sldId id="315" r:id="rId11"/>
    <p:sldId id="466" r:id="rId12"/>
    <p:sldId id="467" r:id="rId13"/>
    <p:sldId id="316" r:id="rId14"/>
    <p:sldId id="317" r:id="rId15"/>
    <p:sldId id="318" r:id="rId16"/>
    <p:sldId id="319" r:id="rId17"/>
    <p:sldId id="320" r:id="rId18"/>
    <p:sldId id="321" r:id="rId19"/>
    <p:sldId id="322" r:id="rId20"/>
    <p:sldId id="325" r:id="rId21"/>
    <p:sldId id="324" r:id="rId22"/>
    <p:sldId id="326" r:id="rId23"/>
    <p:sldId id="355" r:id="rId24"/>
    <p:sldId id="323" r:id="rId25"/>
    <p:sldId id="328" r:id="rId26"/>
    <p:sldId id="329" r:id="rId27"/>
    <p:sldId id="464" r:id="rId28"/>
    <p:sldId id="331" r:id="rId29"/>
    <p:sldId id="336" r:id="rId30"/>
    <p:sldId id="463" r:id="rId31"/>
    <p:sldId id="335" r:id="rId32"/>
    <p:sldId id="337" r:id="rId33"/>
    <p:sldId id="338" r:id="rId34"/>
    <p:sldId id="341" r:id="rId35"/>
    <p:sldId id="342" r:id="rId36"/>
    <p:sldId id="345" r:id="rId37"/>
    <p:sldId id="344" r:id="rId38"/>
    <p:sldId id="346" r:id="rId39"/>
    <p:sldId id="349" r:id="rId40"/>
    <p:sldId id="350" r:id="rId41"/>
    <p:sldId id="351" r:id="rId42"/>
    <p:sldId id="352" r:id="rId43"/>
    <p:sldId id="353" r:id="rId44"/>
    <p:sldId id="356" r:id="rId45"/>
    <p:sldId id="391" r:id="rId46"/>
    <p:sldId id="390" r:id="rId47"/>
    <p:sldId id="392" r:id="rId48"/>
    <p:sldId id="393" r:id="rId49"/>
    <p:sldId id="396" r:id="rId50"/>
    <p:sldId id="454" r:id="rId51"/>
    <p:sldId id="398" r:id="rId52"/>
    <p:sldId id="400" r:id="rId53"/>
    <p:sldId id="399" r:id="rId54"/>
    <p:sldId id="401" r:id="rId55"/>
    <p:sldId id="403" r:id="rId56"/>
    <p:sldId id="402" r:id="rId57"/>
    <p:sldId id="404" r:id="rId58"/>
    <p:sldId id="407" r:id="rId59"/>
    <p:sldId id="408" r:id="rId60"/>
    <p:sldId id="389" r:id="rId61"/>
    <p:sldId id="357" r:id="rId62"/>
    <p:sldId id="410" r:id="rId63"/>
    <p:sldId id="411" r:id="rId64"/>
    <p:sldId id="412" r:id="rId65"/>
    <p:sldId id="413" r:id="rId66"/>
    <p:sldId id="268" r:id="rId67"/>
    <p:sldId id="258" r:id="rId68"/>
    <p:sldId id="269" r:id="rId69"/>
    <p:sldId id="270" r:id="rId70"/>
    <p:sldId id="275" r:id="rId71"/>
    <p:sldId id="360" r:id="rId72"/>
    <p:sldId id="361" r:id="rId73"/>
    <p:sldId id="384" r:id="rId74"/>
    <p:sldId id="415" r:id="rId75"/>
    <p:sldId id="386" r:id="rId76"/>
    <p:sldId id="385" r:id="rId77"/>
    <p:sldId id="387" r:id="rId78"/>
    <p:sldId id="416" r:id="rId79"/>
    <p:sldId id="417" r:id="rId80"/>
    <p:sldId id="418" r:id="rId81"/>
    <p:sldId id="420" r:id="rId82"/>
    <p:sldId id="421" r:id="rId83"/>
    <p:sldId id="422" r:id="rId84"/>
    <p:sldId id="423" r:id="rId85"/>
    <p:sldId id="425" r:id="rId86"/>
    <p:sldId id="426" r:id="rId87"/>
    <p:sldId id="427" r:id="rId88"/>
    <p:sldId id="428" r:id="rId89"/>
    <p:sldId id="429" r:id="rId90"/>
    <p:sldId id="430" r:id="rId91"/>
    <p:sldId id="436" r:id="rId92"/>
    <p:sldId id="434" r:id="rId93"/>
    <p:sldId id="431" r:id="rId94"/>
    <p:sldId id="433" r:id="rId95"/>
    <p:sldId id="437" r:id="rId96"/>
    <p:sldId id="438" r:id="rId97"/>
    <p:sldId id="439" r:id="rId98"/>
    <p:sldId id="440" r:id="rId99"/>
    <p:sldId id="441" r:id="rId100"/>
    <p:sldId id="442" r:id="rId101"/>
    <p:sldId id="443" r:id="rId102"/>
    <p:sldId id="444" r:id="rId103"/>
    <p:sldId id="445" r:id="rId104"/>
    <p:sldId id="446" r:id="rId105"/>
    <p:sldId id="447" r:id="rId106"/>
    <p:sldId id="455" r:id="rId107"/>
    <p:sldId id="448" r:id="rId108"/>
    <p:sldId id="449" r:id="rId109"/>
    <p:sldId id="450" r:id="rId110"/>
    <p:sldId id="456" r:id="rId111"/>
    <p:sldId id="457" r:id="rId112"/>
    <p:sldId id="458" r:id="rId113"/>
    <p:sldId id="459" r:id="rId114"/>
    <p:sldId id="460" r:id="rId115"/>
    <p:sldId id="461" r:id="rId116"/>
    <p:sldId id="452" r:id="rId117"/>
    <p:sldId id="465" r:id="rId118"/>
    <p:sldId id="451" r:id="rId119"/>
  </p:sldIdLst>
  <p:sldSz cx="9144000" cy="6858000" type="screen4x3"/>
  <p:notesSz cx="6858000" cy="9144000"/>
  <p:custDataLst>
    <p:tags r:id="rId1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00FF"/>
    <a:srgbClr val="003B93"/>
    <a:srgbClr val="CDFFCC"/>
    <a:srgbClr val="CCFFFF"/>
    <a:srgbClr val="00CC99"/>
    <a:srgbClr val="F2F2F2"/>
    <a:srgbClr val="00CCCC"/>
    <a:srgbClr val="99CC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0"/>
    <p:restoredTop sz="95510" autoAdjust="0"/>
  </p:normalViewPr>
  <p:slideViewPr>
    <p:cSldViewPr>
      <p:cViewPr varScale="1">
        <p:scale>
          <a:sx n="117" d="100"/>
          <a:sy n="117" d="100"/>
        </p:scale>
        <p:origin x="918" y="10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notesMaster" Target="notesMasters/notesMaster1.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3" Type="http://schemas.openxmlformats.org/officeDocument/2006/relationships/tags" Target="tags/tag1.xml"/><Relationship Id="rId122" Type="http://schemas.openxmlformats.org/officeDocument/2006/relationships/tableStyles" Target="tableStyles.xml"/><Relationship Id="rId121" Type="http://schemas.openxmlformats.org/officeDocument/2006/relationships/viewProps" Target="viewProps.xml"/><Relationship Id="rId120" Type="http://schemas.openxmlformats.org/officeDocument/2006/relationships/presProps" Target="presProps.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6B4688-14ED-4215-A2FF-AA74F9F709E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2766B2-3F2F-4C42-8016-7E5301A5926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OCN</a:t>
            </a:r>
            <a:r>
              <a:rPr lang="zh-CN" altLang="en-US" dirty="0"/>
              <a:t>：</a:t>
            </a:r>
            <a:r>
              <a:rPr lang="en-US" altLang="zh-CN" dirty="0"/>
              <a:t>On-Chip Network</a:t>
            </a:r>
            <a:endParaRPr lang="zh-CN" altLang="en-US" dirty="0"/>
          </a:p>
        </p:txBody>
      </p:sp>
      <p:sp>
        <p:nvSpPr>
          <p:cNvPr id="4" name="灯片编号占位符 3"/>
          <p:cNvSpPr>
            <a:spLocks noGrp="1"/>
          </p:cNvSpPr>
          <p:nvPr>
            <p:ph type="sldNum" sz="quarter" idx="5"/>
          </p:nvPr>
        </p:nvSpPr>
        <p:spPr/>
        <p:txBody>
          <a:bodyPr/>
          <a:lstStyle/>
          <a:p>
            <a:fld id="{402766B2-3F2F-4C42-8016-7E5301A5926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K computer</a:t>
            </a:r>
            <a:r>
              <a:rPr lang="zh-CN" altLang="en-US" dirty="0"/>
              <a:t>中配置与</a:t>
            </a:r>
            <a:r>
              <a:rPr lang="en-US" altLang="zh-CN" dirty="0"/>
              <a:t>CPU</a:t>
            </a:r>
            <a:r>
              <a:rPr lang="zh-CN" altLang="en-US" dirty="0"/>
              <a:t>之间的网络备用路径，该路径可以绕过故障的</a:t>
            </a:r>
            <a:r>
              <a:rPr lang="en-US" altLang="zh-CN" dirty="0"/>
              <a:t>CPU</a:t>
            </a:r>
            <a:r>
              <a:rPr lang="zh-CN" altLang="en-US" dirty="0"/>
              <a:t>并继续进行数据交换，如此即可保证计算处理不会停止。</a:t>
            </a:r>
            <a:endParaRPr lang="en-US" altLang="zh-CN" dirty="0"/>
          </a:p>
          <a:p>
            <a:pPr marL="0" indent="0">
              <a:buFont typeface="Wingdings" panose="05000000000000000000" pitchFamily="2" charset="2"/>
              <a:buNone/>
            </a:pPr>
            <a:r>
              <a:rPr lang="zh-CN" altLang="en-US" sz="1200" dirty="0">
                <a:latin typeface="华文中宋" panose="02010600040101010101" pitchFamily="2" charset="-122"/>
                <a:ea typeface="华文中宋" panose="02010600040101010101" pitchFamily="2" charset="-122"/>
              </a:rPr>
              <a:t>在工作开始前，系统会通知通信库故障节点的位置。</a:t>
            </a:r>
            <a:endParaRPr lang="en-US" altLang="zh-CN" sz="1200" dirty="0">
              <a:latin typeface="华文中宋" panose="02010600040101010101" pitchFamily="2" charset="-122"/>
              <a:ea typeface="华文中宋" panose="02010600040101010101" pitchFamily="2" charset="-122"/>
            </a:endParaRPr>
          </a:p>
          <a:p>
            <a:pPr marL="0" indent="0">
              <a:buFont typeface="Wingdings" panose="05000000000000000000" pitchFamily="2" charset="2"/>
              <a:buNone/>
            </a:pPr>
            <a:r>
              <a:rPr lang="zh-CN" altLang="en-US" sz="1200" dirty="0">
                <a:latin typeface="华文中宋" panose="02010600040101010101" pitchFamily="2" charset="-122"/>
                <a:ea typeface="华文中宋" panose="02010600040101010101" pitchFamily="2" charset="-122"/>
              </a:rPr>
              <a:t>在每次通信开始前，通信库会指定一个</a:t>
            </a:r>
            <a:r>
              <a:rPr lang="en-US" altLang="zh-CN" sz="1200" dirty="0">
                <a:latin typeface="华文中宋" panose="02010600040101010101" pitchFamily="2" charset="-122"/>
                <a:ea typeface="华文中宋" panose="02010600040101010101" pitchFamily="2" charset="-122"/>
              </a:rPr>
              <a:t>ABC</a:t>
            </a:r>
            <a:r>
              <a:rPr lang="zh-CN" altLang="en-US" sz="1200" dirty="0">
                <a:latin typeface="华文中宋" panose="02010600040101010101" pitchFamily="2" charset="-122"/>
                <a:ea typeface="华文中宋" panose="02010600040101010101" pitchFamily="2" charset="-122"/>
              </a:rPr>
              <a:t>坐标路径进行路由，以避免路径故障。</a:t>
            </a:r>
            <a:endParaRPr lang="en-US" altLang="zh-CN" sz="1200" dirty="0">
              <a:latin typeface="华文中宋" panose="02010600040101010101" pitchFamily="2" charset="-122"/>
              <a:ea typeface="华文中宋" panose="02010600040101010101" pitchFamily="2" charset="-122"/>
            </a:endParaRPr>
          </a:p>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2F851279-7AC6-4EF7-A05F-E6D000F59D9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K computer</a:t>
            </a:r>
            <a:r>
              <a:rPr lang="zh-CN" altLang="en-US" dirty="0"/>
              <a:t>中配置与</a:t>
            </a:r>
            <a:r>
              <a:rPr lang="en-US" altLang="zh-CN" dirty="0"/>
              <a:t>CPU</a:t>
            </a:r>
            <a:r>
              <a:rPr lang="zh-CN" altLang="en-US" dirty="0"/>
              <a:t>之间的网络备用路径，该路径可以绕过故障的</a:t>
            </a:r>
            <a:r>
              <a:rPr lang="en-US" altLang="zh-CN" dirty="0"/>
              <a:t>CPU</a:t>
            </a:r>
            <a:r>
              <a:rPr lang="zh-CN" altLang="en-US" dirty="0"/>
              <a:t>并继续进行数据交换，如此即可保证计算处理不会停止。</a:t>
            </a:r>
            <a:endParaRPr lang="en-US" altLang="zh-CN" dirty="0"/>
          </a:p>
          <a:p>
            <a:pPr marL="0" indent="0">
              <a:buFont typeface="Wingdings" panose="05000000000000000000" pitchFamily="2" charset="2"/>
              <a:buNone/>
            </a:pPr>
            <a:r>
              <a:rPr lang="zh-CN" altLang="en-US" sz="1200" dirty="0">
                <a:latin typeface="华文中宋" panose="02010600040101010101" pitchFamily="2" charset="-122"/>
                <a:ea typeface="华文中宋" panose="02010600040101010101" pitchFamily="2" charset="-122"/>
              </a:rPr>
              <a:t>在工作开始前，系统会通知通信库故障节点的位置。</a:t>
            </a:r>
            <a:endParaRPr lang="en-US" altLang="zh-CN" sz="1200" dirty="0">
              <a:latin typeface="华文中宋" panose="02010600040101010101" pitchFamily="2" charset="-122"/>
              <a:ea typeface="华文中宋" panose="02010600040101010101" pitchFamily="2" charset="-122"/>
            </a:endParaRPr>
          </a:p>
          <a:p>
            <a:pPr marL="0" indent="0">
              <a:buFont typeface="Wingdings" panose="05000000000000000000" pitchFamily="2" charset="2"/>
              <a:buNone/>
            </a:pPr>
            <a:r>
              <a:rPr lang="zh-CN" altLang="en-US" sz="1200" dirty="0">
                <a:latin typeface="华文中宋" panose="02010600040101010101" pitchFamily="2" charset="-122"/>
                <a:ea typeface="华文中宋" panose="02010600040101010101" pitchFamily="2" charset="-122"/>
              </a:rPr>
              <a:t>在每次通信开始前，通信库会指定一个</a:t>
            </a:r>
            <a:r>
              <a:rPr lang="en-US" altLang="zh-CN" sz="1200" dirty="0">
                <a:latin typeface="华文中宋" panose="02010600040101010101" pitchFamily="2" charset="-122"/>
                <a:ea typeface="华文中宋" panose="02010600040101010101" pitchFamily="2" charset="-122"/>
              </a:rPr>
              <a:t>ABC</a:t>
            </a:r>
            <a:r>
              <a:rPr lang="zh-CN" altLang="en-US" sz="1200" dirty="0">
                <a:latin typeface="华文中宋" panose="02010600040101010101" pitchFamily="2" charset="-122"/>
                <a:ea typeface="华文中宋" panose="02010600040101010101" pitchFamily="2" charset="-122"/>
              </a:rPr>
              <a:t>坐标路径进行路由，以避免路径故障。</a:t>
            </a:r>
            <a:endParaRPr lang="en-US" altLang="zh-CN" sz="1200" dirty="0">
              <a:latin typeface="华文中宋" panose="02010600040101010101" pitchFamily="2" charset="-122"/>
              <a:ea typeface="华文中宋" panose="02010600040101010101" pitchFamily="2" charset="-122"/>
            </a:endParaRPr>
          </a:p>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2F851279-7AC6-4EF7-A05F-E6D000F59D9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F851279-7AC6-4EF7-A05F-E6D000F59D9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2D1672-5961-4802-BA3D-4676222341E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8 hardware-based descriptor queues (HDQs)  first-in-first-out (FIFO) structures </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32 software-based descriptor queues (SDQs)</a:t>
            </a:r>
            <a:endParaRPr lang="zh-CN" altLang="en-US" dirty="0"/>
          </a:p>
        </p:txBody>
      </p:sp>
      <p:sp>
        <p:nvSpPr>
          <p:cNvPr id="4" name="灯片编号占位符 3"/>
          <p:cNvSpPr>
            <a:spLocks noGrp="1"/>
          </p:cNvSpPr>
          <p:nvPr>
            <p:ph type="sldNum" sz="quarter" idx="5"/>
          </p:nvPr>
        </p:nvSpPr>
        <p:spPr/>
        <p:txBody>
          <a:bodyPr/>
          <a:lstStyle/>
          <a:p>
            <a:fld id="{552D1672-5961-4802-BA3D-4676222341E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2D1672-5961-4802-BA3D-4676222341E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02766B2-3F2F-4C42-8016-7E5301A5926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02766B2-3F2F-4C42-8016-7E5301A5926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02766B2-3F2F-4C42-8016-7E5301A5926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短距离，用在主板上，芯片到芯片</a:t>
            </a:r>
            <a:endParaRPr lang="zh-CN" altLang="en-US" dirty="0"/>
          </a:p>
        </p:txBody>
      </p:sp>
      <p:sp>
        <p:nvSpPr>
          <p:cNvPr id="4" name="灯片编号占位符 3"/>
          <p:cNvSpPr>
            <a:spLocks noGrp="1"/>
          </p:cNvSpPr>
          <p:nvPr>
            <p:ph type="sldNum" sz="quarter" idx="5"/>
          </p:nvPr>
        </p:nvSpPr>
        <p:spPr/>
        <p:txBody>
          <a:bodyPr/>
          <a:lstStyle/>
          <a:p>
            <a:fld id="{402766B2-3F2F-4C42-8016-7E5301A5926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C17A92-8066-4D99-A7A9-2BDD805A3E5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F851279-7AC6-4EF7-A05F-E6D000F59D9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该结构具有正规性、对称性、强容错性、以及可嵌入性等特点。</a:t>
            </a:r>
            <a:endParaRPr lang="en-US" altLang="zh-CN" dirty="0"/>
          </a:p>
          <a:p>
            <a:endParaRPr lang="en-US" altLang="zh-CN" dirty="0"/>
          </a:p>
          <a:p>
            <a:r>
              <a:rPr lang="zh-CN" altLang="en-US" dirty="0"/>
              <a:t>优点：</a:t>
            </a:r>
            <a:endParaRPr lang="en-US" altLang="zh-CN" dirty="0"/>
          </a:p>
          <a:p>
            <a:pPr marL="228600" indent="-228600">
              <a:buAutoNum type="arabicPeriod"/>
            </a:pPr>
            <a:r>
              <a:rPr lang="zh-CN" altLang="en-US" dirty="0"/>
              <a:t>具有良好的可扩展性和对称性；</a:t>
            </a:r>
            <a:endParaRPr lang="en-US" altLang="zh-CN" dirty="0"/>
          </a:p>
          <a:p>
            <a:pPr marL="228600" indent="-228600">
              <a:buAutoNum type="arabicPeriod"/>
            </a:pPr>
            <a:r>
              <a:rPr lang="zh-CN" altLang="en-US" dirty="0"/>
              <a:t>是高度冗余的完全连通图，在网络中若产生部分链路或节点失效时，不仅可以快速定位，同时可以通过其他路径到达目的节点。</a:t>
            </a:r>
            <a:endParaRPr lang="en-US" altLang="zh-CN" dirty="0"/>
          </a:p>
          <a:p>
            <a:endParaRPr lang="en-US" altLang="zh-CN" dirty="0"/>
          </a:p>
          <a:p>
            <a:r>
              <a:rPr lang="zh-CN" altLang="en-US" dirty="0"/>
              <a:t>缺点：</a:t>
            </a:r>
            <a:endParaRPr lang="en-US" altLang="zh-CN" dirty="0"/>
          </a:p>
          <a:p>
            <a:pPr marL="228600" indent="-228600">
              <a:buAutoNum type="arabicPeriod"/>
            </a:pPr>
            <a:r>
              <a:rPr lang="en-US" altLang="zh-CN" dirty="0"/>
              <a:t>Mesh/Torus</a:t>
            </a:r>
            <a:r>
              <a:rPr lang="zh-CN" altLang="en-US" dirty="0"/>
              <a:t>结构随维数增加，网络直径减少，但是，所带来的成本开销是以网络规模为基数的线性增长。</a:t>
            </a:r>
            <a:endParaRPr lang="en-US" altLang="zh-CN" dirty="0"/>
          </a:p>
          <a:p>
            <a:pPr marL="228600" indent="-228600">
              <a:buAutoNum type="arabicPeriod"/>
            </a:pPr>
            <a:r>
              <a:rPr lang="zh-CN" altLang="en-US" dirty="0"/>
              <a:t>采用更高维的结构物理可实现难度增大，受到物理封装的限制，部分物理构建无法胜任逻辑上的设计。</a:t>
            </a:r>
            <a:endParaRPr lang="zh-CN" altLang="en-US" dirty="0"/>
          </a:p>
        </p:txBody>
      </p:sp>
      <p:sp>
        <p:nvSpPr>
          <p:cNvPr id="4" name="灯片编号占位符 3"/>
          <p:cNvSpPr>
            <a:spLocks noGrp="1"/>
          </p:cNvSpPr>
          <p:nvPr>
            <p:ph type="sldNum" sz="quarter" idx="5"/>
          </p:nvPr>
        </p:nvSpPr>
        <p:spPr/>
        <p:txBody>
          <a:bodyPr/>
          <a:lstStyle/>
          <a:p>
            <a:fld id="{2F851279-7AC6-4EF7-A05F-E6D000F59D9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该结构具有正规性、对称性、强容错性、以及可嵌入性等特点。</a:t>
            </a:r>
            <a:endParaRPr lang="en-US" altLang="zh-CN" dirty="0"/>
          </a:p>
          <a:p>
            <a:endParaRPr lang="en-US" altLang="zh-CN" dirty="0"/>
          </a:p>
          <a:p>
            <a:r>
              <a:rPr lang="zh-CN" altLang="en-US" dirty="0"/>
              <a:t>优点：</a:t>
            </a:r>
            <a:endParaRPr lang="en-US" altLang="zh-CN" dirty="0"/>
          </a:p>
          <a:p>
            <a:pPr marL="228600" indent="-228600">
              <a:buAutoNum type="arabicPeriod"/>
            </a:pPr>
            <a:r>
              <a:rPr lang="zh-CN" altLang="en-US" dirty="0"/>
              <a:t>具有良好的可扩展性和对称性；</a:t>
            </a:r>
            <a:endParaRPr lang="en-US" altLang="zh-CN" dirty="0"/>
          </a:p>
          <a:p>
            <a:pPr marL="228600" indent="-228600">
              <a:buAutoNum type="arabicPeriod"/>
            </a:pPr>
            <a:r>
              <a:rPr lang="zh-CN" altLang="en-US" dirty="0"/>
              <a:t>是高度冗余的完全连通图，在网络中若产生部分链路或节点失效时，不仅可以快速定位，同时可以通过其他路径到达目的节点。</a:t>
            </a:r>
            <a:endParaRPr lang="en-US" altLang="zh-CN" dirty="0"/>
          </a:p>
          <a:p>
            <a:endParaRPr lang="en-US" altLang="zh-CN" dirty="0"/>
          </a:p>
          <a:p>
            <a:r>
              <a:rPr lang="zh-CN" altLang="en-US" dirty="0"/>
              <a:t>缺点：</a:t>
            </a:r>
            <a:endParaRPr lang="en-US" altLang="zh-CN" dirty="0"/>
          </a:p>
          <a:p>
            <a:pPr marL="228600" indent="-228600">
              <a:buAutoNum type="arabicPeriod"/>
            </a:pPr>
            <a:r>
              <a:rPr lang="en-US" altLang="zh-CN" dirty="0"/>
              <a:t>Mesh/Torus</a:t>
            </a:r>
            <a:r>
              <a:rPr lang="zh-CN" altLang="en-US" dirty="0"/>
              <a:t>结构随维数增加，网络直径减少，但是，所带来的成本开销是以网络规模为基数的线性增长。</a:t>
            </a:r>
            <a:endParaRPr lang="en-US" altLang="zh-CN" dirty="0"/>
          </a:p>
          <a:p>
            <a:pPr marL="228600" indent="-228600">
              <a:buAutoNum type="arabicPeriod"/>
            </a:pPr>
            <a:r>
              <a:rPr lang="zh-CN" altLang="en-US" dirty="0"/>
              <a:t>采用更高维的结构物理可实现难度增大，受到物理封装的限制，部分物理构建无法胜任逻辑上的设计。</a:t>
            </a:r>
            <a:endParaRPr lang="zh-CN" altLang="en-US" dirty="0"/>
          </a:p>
        </p:txBody>
      </p:sp>
      <p:sp>
        <p:nvSpPr>
          <p:cNvPr id="4" name="灯片编号占位符 3"/>
          <p:cNvSpPr>
            <a:spLocks noGrp="1"/>
          </p:cNvSpPr>
          <p:nvPr>
            <p:ph type="sldNum" sz="quarter" idx="5"/>
          </p:nvPr>
        </p:nvSpPr>
        <p:spPr/>
        <p:txBody>
          <a:bodyPr/>
          <a:lstStyle/>
          <a:p>
            <a:fld id="{2F851279-7AC6-4EF7-A05F-E6D000F59D9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D556D6C-7A37-4706-96DB-23B5A0CB33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1D197D-1279-46CE-9FAE-B4C5C3505A6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D556D6C-7A37-4706-96DB-23B5A0CB33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1D197D-1279-46CE-9FAE-B4C5C3505A6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D556D6C-7A37-4706-96DB-23B5A0CB33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1D197D-1279-46CE-9FAE-B4C5C3505A6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hasCustomPrompt="1"/>
          </p:nvPr>
        </p:nvSpPr>
        <p:spPr>
          <a:xfrm>
            <a:off x="377666" y="427735"/>
            <a:ext cx="8298790" cy="1710943"/>
          </a:xfrm>
          <a:prstGeom prst="rect">
            <a:avLst/>
          </a:prstGeom>
        </p:spPr>
        <p:txBody>
          <a:bodyPr/>
          <a:lstStyle/>
          <a:p>
            <a:r>
              <a:rPr lang="en-US"/>
              <a:t>Title</a:t>
            </a:r>
            <a:endParaRPr lang="en-US"/>
          </a:p>
        </p:txBody>
      </p:sp>
      <p:sp>
        <p:nvSpPr>
          <p:cNvPr id="3" name="Text 2"/>
          <p:cNvSpPr>
            <a:spLocks noGrp="1"/>
          </p:cNvSpPr>
          <p:nvPr>
            <p:ph type="body" idx="1" hasCustomPrompt="1"/>
          </p:nvPr>
        </p:nvSpPr>
        <p:spPr>
          <a:xfrm>
            <a:off x="377666" y="2459482"/>
            <a:ext cx="8298790" cy="3561806"/>
          </a:xfrm>
          <a:prstGeom prst="rect">
            <a:avLst/>
          </a:prstGeom>
        </p:spPr>
        <p:txBody>
          <a:bodyPr/>
          <a:lstStyle/>
          <a:p>
            <a:pPr lvl="0"/>
            <a:r>
              <a:rPr lang="en-US"/>
              <a:t>Text</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3"/>
          <p:cNvSpPr>
            <a:spLocks noGrp="1"/>
          </p:cNvSpPr>
          <p:nvPr>
            <p:ph type="dt" sz="half" idx="10"/>
          </p:nvPr>
        </p:nvSpPr>
        <p:spPr>
          <a:xfrm>
            <a:off x="377666" y="6394766"/>
            <a:ext cx="1739001" cy="274594"/>
          </a:xfrm>
          <a:prstGeom prst="rect">
            <a:avLst/>
          </a:prstGeom>
        </p:spPr>
        <p:txBody>
          <a:bodyPr/>
          <a:lstStyle/>
          <a:p>
            <a:fld id="{C16525B2-4347-4F72-BAF7-76B19438D329}" type="datetimeFigureOut">
              <a:rPr lang="en-US" smtClean="0"/>
            </a:fld>
            <a:endParaRPr lang="en-US"/>
          </a:p>
        </p:txBody>
      </p:sp>
      <p:sp>
        <p:nvSpPr>
          <p:cNvPr id="5" name="Footer 4"/>
          <p:cNvSpPr>
            <a:spLocks noGrp="1"/>
          </p:cNvSpPr>
          <p:nvPr>
            <p:ph type="ftr" sz="quarter" idx="11"/>
          </p:nvPr>
        </p:nvSpPr>
        <p:spPr>
          <a:xfrm>
            <a:off x="3376656" y="6394766"/>
            <a:ext cx="2419480" cy="274594"/>
          </a:xfrm>
          <a:prstGeom prst="rect">
            <a:avLst/>
          </a:prstGeom>
        </p:spPr>
        <p:txBody>
          <a:bodyPr/>
          <a:lstStyle/>
          <a:p>
            <a:endParaRPr lang="en-US" dirty="0"/>
          </a:p>
        </p:txBody>
      </p:sp>
      <p:sp>
        <p:nvSpPr>
          <p:cNvPr id="6" name="Slide number 5"/>
          <p:cNvSpPr>
            <a:spLocks noGrp="1"/>
          </p:cNvSpPr>
          <p:nvPr>
            <p:ph type="sldNum" sz="quarter" idx="12"/>
          </p:nvPr>
        </p:nvSpPr>
        <p:spPr>
          <a:xfrm>
            <a:off x="6948264" y="6381328"/>
            <a:ext cx="1739001" cy="274594"/>
          </a:xfrm>
          <a:prstGeom prst="rect">
            <a:avLst/>
          </a:prstGeom>
        </p:spPr>
        <p:txBody>
          <a:bodyPr/>
          <a:lstStyle/>
          <a:p>
            <a:fld id="{80F073CC-40D5-4B23-8DF0-9BD0A0C12F2C}" type="slidenum">
              <a:rPr lang="en-US" smtClean="0"/>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D556D6C-7A37-4706-96DB-23B5A0CB33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1D197D-1279-46CE-9FAE-B4C5C3505A6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D556D6C-7A37-4706-96DB-23B5A0CB33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1D197D-1279-46CE-9FAE-B4C5C3505A6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0D556D6C-7A37-4706-96DB-23B5A0CB33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71D197D-1279-46CE-9FAE-B4C5C3505A6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D556D6C-7A37-4706-96DB-23B5A0CB330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71D197D-1279-46CE-9FAE-B4C5C3505A6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D556D6C-7A37-4706-96DB-23B5A0CB330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71D197D-1279-46CE-9FAE-B4C5C3505A6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D556D6C-7A37-4706-96DB-23B5A0CB330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71D197D-1279-46CE-9FAE-B4C5C3505A6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D556D6C-7A37-4706-96DB-23B5A0CB33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71D197D-1279-46CE-9FAE-B4C5C3505A6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D556D6C-7A37-4706-96DB-23B5A0CB33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71D197D-1279-46CE-9FAE-B4C5C3505A6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556D6C-7A37-4706-96DB-23B5A0CB3301}"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1D197D-1279-46CE-9FAE-B4C5C3505A6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0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2.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4.png"/><Relationship Id="rId1" Type="http://schemas.openxmlformats.org/officeDocument/2006/relationships/image" Target="../media/image2.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5.png"/><Relationship Id="rId1" Type="http://schemas.openxmlformats.org/officeDocument/2006/relationships/image" Target="../media/image2.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0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hyperlink" Target="https://www.jianshu.com/p/3b22b3e7ca10" TargetMode="External"/><Relationship Id="rId2" Type="http://schemas.openxmlformats.org/officeDocument/2006/relationships/image" Target="../media/image86.png"/><Relationship Id="rId1" Type="http://schemas.openxmlformats.org/officeDocument/2006/relationships/image" Target="../media/image2.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7.png"/><Relationship Id="rId1" Type="http://schemas.openxmlformats.org/officeDocument/2006/relationships/image" Target="../media/image2.png"/></Relationships>
</file>

<file path=ppt/slides/_rels/slide10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2.pn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2.png"/><Relationship Id="rId1" Type="http://schemas.openxmlformats.org/officeDocument/2006/relationships/image" Target="../media/image2.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3.png"/><Relationship Id="rId1" Type="http://schemas.openxmlformats.org/officeDocument/2006/relationships/image" Target="../media/image2.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4.png"/><Relationship Id="rId1" Type="http://schemas.openxmlformats.org/officeDocument/2006/relationships/image" Target="../media/image2.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0.png"/><Relationship Id="rId7" Type="http://schemas.openxmlformats.org/officeDocument/2006/relationships/image" Target="../media/image9.jpe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0" Type="http://schemas.openxmlformats.org/officeDocument/2006/relationships/notesSlide" Target="../notesSlides/notesSlide5.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4.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5.png"/><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6.png"/><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7.png"/><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8.png"/><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2.png"/><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6.png"/><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7.png"/><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8.png"/><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9.png"/><Relationship Id="rId1" Type="http://schemas.openxmlformats.org/officeDocument/2006/relationships/image" Target="../media/image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0.jpeg"/><Relationship Id="rId1" Type="http://schemas.openxmlformats.org/officeDocument/2006/relationships/image" Target="../media/image2.pn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3.jpe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4.jpeg"/><Relationship Id="rId1" Type="http://schemas.openxmlformats.org/officeDocument/2006/relationships/image" Target="../media/image2.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36.jpeg"/><Relationship Id="rId1" Type="http://schemas.openxmlformats.org/officeDocument/2006/relationships/image" Target="../media/image35.jpe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7.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8.jpe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9.jpeg"/></Relationships>
</file>

<file path=ppt/slides/_rels/slide68.xml.rels><?xml version="1.0" encoding="UTF-8" standalone="yes"?>
<Relationships xmlns="http://schemas.openxmlformats.org/package/2006/relationships"><Relationship Id="rId9" Type="http://schemas.openxmlformats.org/officeDocument/2006/relationships/image" Target="../media/image48.jpeg"/><Relationship Id="rId8" Type="http://schemas.openxmlformats.org/officeDocument/2006/relationships/image" Target="../media/image47.jpeg"/><Relationship Id="rId7" Type="http://schemas.openxmlformats.org/officeDocument/2006/relationships/image" Target="../media/image46.png"/><Relationship Id="rId6" Type="http://schemas.microsoft.com/office/2007/relationships/hdphoto" Target="../media/image45.wdp"/><Relationship Id="rId5" Type="http://schemas.openxmlformats.org/officeDocument/2006/relationships/image" Target="../media/image44.jpeg"/><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41.jpeg"/><Relationship Id="rId11" Type="http://schemas.openxmlformats.org/officeDocument/2006/relationships/slideLayout" Target="../slideLayouts/slideLayout2.xml"/><Relationship Id="rId10" Type="http://schemas.openxmlformats.org/officeDocument/2006/relationships/image" Target="../media/image2.png"/><Relationship Id="rId1" Type="http://schemas.openxmlformats.org/officeDocument/2006/relationships/image" Target="../media/image40.jpe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2.xml"/><Relationship Id="rId2" Type="http://schemas.openxmlformats.org/officeDocument/2006/relationships/image" Target="../media/image49.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2.xml"/><Relationship Id="rId2" Type="http://schemas.openxmlformats.org/officeDocument/2006/relationships/image" Target="../media/image50.png"/><Relationship Id="rId1" Type="http://schemas.openxmlformats.org/officeDocument/2006/relationships/image" Target="../media/image2.pn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image" Target="../media/image51.jpeg"/><Relationship Id="rId1" Type="http://schemas.openxmlformats.org/officeDocument/2006/relationships/image" Target="../media/image2.png"/></Relationships>
</file>

<file path=ppt/slides/_rels/slide73.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2.xml"/><Relationship Id="rId4" Type="http://schemas.openxmlformats.org/officeDocument/2006/relationships/image" Target="../media/image54.jpeg"/><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image" Target="../media/image2.pn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2.xml"/><Relationship Id="rId2" Type="http://schemas.openxmlformats.org/officeDocument/2006/relationships/image" Target="../media/image55.png"/><Relationship Id="rId1" Type="http://schemas.openxmlformats.org/officeDocument/2006/relationships/image" Target="../media/image2.png"/></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2.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2.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8.png"/><Relationship Id="rId1" Type="http://schemas.openxmlformats.org/officeDocument/2006/relationships/image" Target="../media/image2.png"/></Relationships>
</file>

<file path=ppt/slides/_rels/slide78.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image" Target="../media/image59.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2.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2.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5.png"/><Relationship Id="rId1" Type="http://schemas.openxmlformats.org/officeDocument/2006/relationships/image" Target="../media/image2.png"/></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2.xml"/><Relationship Id="rId3"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image" Target="../media/image66.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8.png"/><Relationship Id="rId1"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9.png"/><Relationship Id="rId1" Type="http://schemas.openxmlformats.org/officeDocument/2006/relationships/image" Target="../media/image2.pn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2.xml"/><Relationship Id="rId2" Type="http://schemas.openxmlformats.org/officeDocument/2006/relationships/image" Target="../media/image70.png"/><Relationship Id="rId1" Type="http://schemas.openxmlformats.org/officeDocument/2006/relationships/image" Target="../media/image2.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88.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image" Target="../media/image2.png"/></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image" Target="../media/image3.jpeg"/><Relationship Id="rId1" Type="http://schemas.openxmlformats.org/officeDocument/2006/relationships/image" Target="../media/image2.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9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image" Target="../media/image2.png"/></Relationships>
</file>

<file path=ppt/slides/_rels/slide92.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79.jpeg"/><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image" Target="../media/image2.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1452337" y="2271836"/>
            <a:ext cx="6360023" cy="1949252"/>
          </a:xfrm>
          <a:prstGeom prst="rect">
            <a:avLst/>
          </a:prstGeom>
        </p:spPr>
        <p:txBody>
          <a:bodyPr vert="horz" wrap="square" lIns="0" tIns="0" rIns="0" bIns="0" rtlCol="0">
            <a:spAutoFit/>
          </a:bodyPr>
          <a:lstStyle/>
          <a:p>
            <a:pPr marL="0" marR="0" algn="ctr">
              <a:lnSpc>
                <a:spcPts val="7035"/>
              </a:lnSpc>
              <a:spcBef>
                <a:spcPct val="0"/>
              </a:spcBef>
              <a:spcAft>
                <a:spcPct val="0"/>
              </a:spcAft>
            </a:pPr>
            <a:r>
              <a:rPr lang="zh-CN" altLang="en-US" sz="6000" dirty="0">
                <a:solidFill>
                  <a:srgbClr val="003B93"/>
                </a:solidFill>
                <a:latin typeface="华文中宋" panose="02010600040101010101" pitchFamily="2" charset="-122"/>
                <a:ea typeface="华文中宋" panose="02010600040101010101" pitchFamily="2" charset="-122"/>
                <a:cs typeface="Cambria" panose="02040503050406030204"/>
              </a:rPr>
              <a:t>系统域互连网络</a:t>
            </a:r>
            <a:endParaRPr lang="en-US" altLang="zh-CN" sz="6000" spc="-18" dirty="0">
              <a:solidFill>
                <a:srgbClr val="003B93"/>
              </a:solidFill>
              <a:latin typeface="华文中宋" panose="02010600040101010101" pitchFamily="2" charset="-122"/>
              <a:ea typeface="华文中宋" panose="02010600040101010101" pitchFamily="2" charset="-122"/>
              <a:cs typeface="Cambria" panose="02040503050406030204"/>
            </a:endParaRPr>
          </a:p>
          <a:p>
            <a:pPr marL="0" marR="0" algn="ctr">
              <a:lnSpc>
                <a:spcPts val="7035"/>
              </a:lnSpc>
              <a:spcBef>
                <a:spcPts val="1200"/>
              </a:spcBef>
              <a:spcAft>
                <a:spcPct val="0"/>
              </a:spcAft>
            </a:pPr>
            <a:r>
              <a:rPr lang="en-US" altLang="zh-CN" sz="3200" dirty="0">
                <a:latin typeface="华文中宋" panose="02010600040101010101" pitchFamily="2" charset="-122"/>
                <a:ea typeface="华文中宋" panose="02010600040101010101" pitchFamily="2" charset="-122"/>
                <a:cs typeface="Cambria" panose="02040503050406030204"/>
              </a:rPr>
              <a:t>——</a:t>
            </a:r>
            <a:r>
              <a:rPr lang="zh-CN" altLang="en-US" sz="3200" dirty="0">
                <a:latin typeface="华文中宋" panose="02010600040101010101" pitchFamily="2" charset="-122"/>
                <a:ea typeface="华文中宋" panose="02010600040101010101" pitchFamily="2" charset="-122"/>
                <a:cs typeface="Cambria" panose="02040503050406030204"/>
              </a:rPr>
              <a:t>基础理论和案例分析</a:t>
            </a:r>
            <a:endParaRPr sz="3200" dirty="0">
              <a:latin typeface="华文中宋" panose="02010600040101010101" pitchFamily="2" charset="-122"/>
              <a:ea typeface="华文中宋" panose="02010600040101010101" pitchFamily="2" charset="-122"/>
              <a:cs typeface="Cambria" panose="02040503050406030204"/>
            </a:endParaRPr>
          </a:p>
        </p:txBody>
      </p:sp>
      <p:pic>
        <p:nvPicPr>
          <p:cNvPr id="16" name="Picture 1"/>
          <p:cNvPicPr>
            <a:picLocks noChangeAspect="1" noChangeArrowheads="1"/>
          </p:cNvPicPr>
          <p:nvPr/>
        </p:nvPicPr>
        <p:blipFill rotWithShape="1">
          <a:blip r:embed="rId1"/>
          <a:srcRect l="30208" r="33015" b="29353"/>
          <a:stretch>
            <a:fillRect/>
          </a:stretch>
        </p:blipFill>
        <p:spPr bwMode="auto">
          <a:xfrm>
            <a:off x="6240090" y="282677"/>
            <a:ext cx="491782" cy="371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
          <p:cNvPicPr>
            <a:picLocks noChangeAspect="1" noChangeArrowheads="1"/>
          </p:cNvPicPr>
          <p:nvPr/>
        </p:nvPicPr>
        <p:blipFill rotWithShape="1">
          <a:blip r:embed="rId1"/>
          <a:srcRect t="74101"/>
          <a:stretch>
            <a:fillRect/>
          </a:stretch>
        </p:blipFill>
        <p:spPr bwMode="auto">
          <a:xfrm>
            <a:off x="6778500" y="357039"/>
            <a:ext cx="2185988" cy="22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object 3"/>
          <p:cNvSpPr txBox="1"/>
          <p:nvPr/>
        </p:nvSpPr>
        <p:spPr>
          <a:xfrm>
            <a:off x="101498" y="362757"/>
            <a:ext cx="5550622" cy="205184"/>
          </a:xfrm>
          <a:prstGeom prst="rect">
            <a:avLst/>
          </a:prstGeom>
        </p:spPr>
        <p:txBody>
          <a:bodyPr vert="horz" wrap="square" lIns="0" tIns="0" rIns="0" bIns="0" rtlCol="0">
            <a:spAutoFit/>
          </a:bodyPr>
          <a:lstStyle/>
          <a:p>
            <a:pPr marL="0" marR="0">
              <a:lnSpc>
                <a:spcPts val="1630"/>
              </a:lnSpc>
              <a:spcBef>
                <a:spcPct val="0"/>
              </a:spcBef>
              <a:spcAft>
                <a:spcPct val="0"/>
              </a:spcAft>
            </a:pPr>
            <a:r>
              <a:rPr lang="en-US" altLang="zh-CN" sz="1400" spc="-18" dirty="0">
                <a:solidFill>
                  <a:srgbClr val="003B93"/>
                </a:solidFill>
                <a:latin typeface="Cambria" panose="02040503050406030204"/>
                <a:cs typeface="Cambria" panose="02040503050406030204"/>
              </a:rPr>
              <a:t>Autumn </a:t>
            </a:r>
            <a:r>
              <a:rPr sz="1400" dirty="0">
                <a:solidFill>
                  <a:srgbClr val="003B93"/>
                </a:solidFill>
                <a:latin typeface="Cambria" panose="02040503050406030204"/>
                <a:cs typeface="Cambria" panose="02040503050406030204"/>
              </a:rPr>
              <a:t>20</a:t>
            </a:r>
            <a:r>
              <a:rPr lang="en-US" altLang="zh-CN" sz="1400" dirty="0">
                <a:solidFill>
                  <a:srgbClr val="003B93"/>
                </a:solidFill>
                <a:latin typeface="Cambria" panose="02040503050406030204"/>
                <a:cs typeface="Cambria" panose="02040503050406030204"/>
              </a:rPr>
              <a:t>23</a:t>
            </a:r>
            <a:r>
              <a:rPr sz="1400" spc="25" dirty="0">
                <a:solidFill>
                  <a:srgbClr val="003B93"/>
                </a:solidFill>
                <a:latin typeface="Cambria" panose="02040503050406030204"/>
                <a:cs typeface="Cambria" panose="02040503050406030204"/>
              </a:rPr>
              <a:t> </a:t>
            </a:r>
            <a:r>
              <a:rPr sz="1400" dirty="0">
                <a:solidFill>
                  <a:srgbClr val="003B93"/>
                </a:solidFill>
                <a:latin typeface="Cambria" panose="02040503050406030204"/>
                <a:cs typeface="Cambria" panose="02040503050406030204"/>
              </a:rPr>
              <a:t>::</a:t>
            </a:r>
            <a:r>
              <a:rPr sz="1400" spc="51" dirty="0">
                <a:solidFill>
                  <a:srgbClr val="003B93"/>
                </a:solidFill>
                <a:latin typeface="Cambria" panose="02040503050406030204"/>
                <a:cs typeface="Cambria" panose="02040503050406030204"/>
              </a:rPr>
              <a:t> </a:t>
            </a:r>
            <a:r>
              <a:rPr lang="en-US" sz="1400" dirty="0">
                <a:solidFill>
                  <a:srgbClr val="003B93"/>
                </a:solidFill>
                <a:latin typeface="Cambria" panose="02040503050406030204"/>
                <a:cs typeface="Cambria" panose="02040503050406030204"/>
              </a:rPr>
              <a:t>NCSG </a:t>
            </a:r>
            <a:r>
              <a:rPr sz="1400" dirty="0">
                <a:solidFill>
                  <a:srgbClr val="003B93"/>
                </a:solidFill>
                <a:latin typeface="Cambria" panose="02040503050406030204"/>
                <a:cs typeface="Cambria" panose="02040503050406030204"/>
              </a:rPr>
              <a:t>–</a:t>
            </a:r>
            <a:r>
              <a:rPr sz="1400" spc="-18" dirty="0">
                <a:solidFill>
                  <a:srgbClr val="003B93"/>
                </a:solidFill>
                <a:latin typeface="Times New Roman" panose="02020603050405020304"/>
                <a:cs typeface="Times New Roman" panose="02020603050405020304"/>
              </a:rPr>
              <a:t> </a:t>
            </a:r>
            <a:r>
              <a:rPr lang="en-US" altLang="zh-CN" sz="1400" spc="-18" dirty="0">
                <a:solidFill>
                  <a:srgbClr val="003B93"/>
                </a:solidFill>
                <a:latin typeface="Times New Roman" panose="02020603050405020304"/>
                <a:cs typeface="Times New Roman" panose="02020603050405020304"/>
              </a:rPr>
              <a:t>High Performance Computer Research Center</a:t>
            </a:r>
            <a:endParaRPr sz="1400" dirty="0">
              <a:solidFill>
                <a:srgbClr val="003B93"/>
              </a:solidFill>
              <a:latin typeface="Cambria" panose="02040503050406030204"/>
              <a:cs typeface="Cambria" panose="02040503050406030204"/>
            </a:endParaRPr>
          </a:p>
        </p:txBody>
      </p:sp>
      <p:sp>
        <p:nvSpPr>
          <p:cNvPr id="2" name="TextBox 1"/>
          <p:cNvSpPr txBox="1"/>
          <p:nvPr/>
        </p:nvSpPr>
        <p:spPr>
          <a:xfrm>
            <a:off x="6123402" y="5313402"/>
            <a:ext cx="2483373" cy="707886"/>
          </a:xfrm>
          <a:prstGeom prst="rect">
            <a:avLst/>
          </a:prstGeom>
          <a:noFill/>
        </p:spPr>
        <p:txBody>
          <a:bodyPr wrap="none" rtlCol="0">
            <a:spAutoFit/>
          </a:bodyPr>
          <a:lstStyle/>
          <a:p>
            <a:pPr algn="r"/>
            <a:r>
              <a:rPr lang="zh-CN" altLang="en-US" sz="2000" b="1" dirty="0">
                <a:solidFill>
                  <a:srgbClr val="0000FF"/>
                </a:solidFill>
                <a:latin typeface="华文楷体" panose="02010600040101010101" pitchFamily="2" charset="-122"/>
                <a:ea typeface="华文楷体" panose="02010600040101010101" pitchFamily="2" charset="-122"/>
              </a:rPr>
              <a:t>杨帆</a:t>
            </a:r>
            <a:endParaRPr lang="en-US" altLang="zh-CN" sz="2000" b="1" dirty="0">
              <a:solidFill>
                <a:srgbClr val="0000FF"/>
              </a:solidFill>
              <a:latin typeface="华文楷体" panose="02010600040101010101" pitchFamily="2" charset="-122"/>
              <a:ea typeface="华文楷体" panose="02010600040101010101" pitchFamily="2" charset="-122"/>
            </a:endParaRPr>
          </a:p>
          <a:p>
            <a:pPr algn="r"/>
            <a:r>
              <a:rPr lang="en-US" altLang="zh-CN" sz="2000" b="1" dirty="0">
                <a:solidFill>
                  <a:srgbClr val="0000FF"/>
                </a:solidFill>
                <a:latin typeface="华文楷体" panose="02010600040101010101" pitchFamily="2" charset="-122"/>
                <a:ea typeface="华文楷体" panose="02010600040101010101" pitchFamily="2" charset="-122"/>
              </a:rPr>
              <a:t>yangfan2020@ict.ac.cn</a:t>
            </a:r>
            <a:endParaRPr lang="zh-CN" altLang="en-US" sz="2000" b="1" dirty="0">
              <a:solidFill>
                <a:srgbClr val="0000FF"/>
              </a:solidFill>
              <a:latin typeface="华文楷体" panose="02010600040101010101" pitchFamily="2" charset="-122"/>
              <a:ea typeface="华文楷体" panose="02010600040101010101" pitchFamily="2"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如何研究系统域网络</a:t>
            </a:r>
            <a:endParaRPr lang="zh-CN" altLang="en-US" sz="4000" dirty="0">
              <a:solidFill>
                <a:srgbClr val="003B93"/>
              </a:solidFill>
              <a:latin typeface="Cambria" panose="02040503050406030204"/>
              <a:cs typeface="Cambria" panose="02040503050406030204"/>
            </a:endParaRPr>
          </a:p>
        </p:txBody>
      </p:sp>
      <p:sp>
        <p:nvSpPr>
          <p:cNvPr id="10" name="矩形 9"/>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264275"/>
            <a:ext cx="8490289" cy="1800493"/>
          </a:xfrm>
          <a:prstGeom prst="rect">
            <a:avLst/>
          </a:prstGeom>
          <a:noFill/>
        </p:spPr>
        <p:txBody>
          <a:bodyPr wrap="square" rtlCol="0">
            <a:spAutoFit/>
          </a:bodyPr>
          <a:lstStyle/>
          <a:p>
            <a:pPr marL="285750" indent="-285750">
              <a:spcBef>
                <a:spcPts val="600"/>
              </a:spcBef>
              <a:buSzPct val="60000"/>
              <a:buFont typeface="Wingdings" panose="05000000000000000000" pitchFamily="2" charset="2"/>
              <a:buChar char="l"/>
            </a:pPr>
            <a:r>
              <a:rPr lang="zh-CN" altLang="en-US" sz="2400" dirty="0">
                <a:latin typeface="Calibri" panose="020F0502020204030204" pitchFamily="34" charset="0"/>
                <a:ea typeface="华文中宋" panose="02010600040101010101" pitchFamily="2" charset="-122"/>
                <a:cs typeface="Calibri" panose="020F0502020204030204" pitchFamily="34" charset="0"/>
              </a:rPr>
              <a:t>不同互连网络共享同一套研究要素，系统域场景具体分析</a:t>
            </a:r>
            <a:endParaRPr lang="en-US" altLang="zh-CN" sz="24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400" dirty="0">
                <a:solidFill>
                  <a:srgbClr val="C00000"/>
                </a:solidFill>
                <a:latin typeface="Calibri" panose="020F0502020204030204" pitchFamily="34" charset="0"/>
                <a:ea typeface="华文中宋" panose="02010600040101010101" pitchFamily="2" charset="-122"/>
                <a:cs typeface="Calibri" panose="020F0502020204030204" pitchFamily="34" charset="0"/>
              </a:rPr>
              <a:t>接口、拓扑、路由、流控、交换、链路</a:t>
            </a:r>
            <a:endParaRPr lang="en-US" altLang="zh-CN" sz="2400" dirty="0">
              <a:solidFill>
                <a:srgbClr val="C00000"/>
              </a:solidFill>
              <a:latin typeface="Calibri" panose="020F0502020204030204" pitchFamily="34" charset="0"/>
              <a:ea typeface="华文中宋" panose="02010600040101010101" pitchFamily="2" charset="-122"/>
              <a:cs typeface="Calibri" panose="020F0502020204030204" pitchFamily="34" charset="0"/>
            </a:endParaRPr>
          </a:p>
          <a:p>
            <a:pPr marL="285750" indent="-285750">
              <a:spcBef>
                <a:spcPts val="600"/>
              </a:spcBef>
              <a:buSzPct val="60000"/>
              <a:buFont typeface="Wingdings" panose="05000000000000000000" pitchFamily="2" charset="2"/>
              <a:buChar char="l"/>
            </a:pPr>
            <a:r>
              <a:rPr lang="zh-CN" altLang="en-US" sz="2400" dirty="0">
                <a:latin typeface="Calibri" panose="020F0502020204030204" pitchFamily="34" charset="0"/>
                <a:ea typeface="华文中宋" panose="02010600040101010101" pitchFamily="2" charset="-122"/>
                <a:cs typeface="Calibri" panose="020F0502020204030204" pitchFamily="34" charset="0"/>
              </a:rPr>
              <a:t>首先解决点对点通信</a:t>
            </a:r>
            <a:endParaRPr lang="en-US" altLang="zh-CN" sz="2400" dirty="0">
              <a:latin typeface="Calibri" panose="020F0502020204030204" pitchFamily="34" charset="0"/>
              <a:ea typeface="华文中宋" panose="02010600040101010101" pitchFamily="2" charset="-122"/>
              <a:cs typeface="Calibri" panose="020F0502020204030204" pitchFamily="34" charset="0"/>
            </a:endParaRPr>
          </a:p>
          <a:p>
            <a:pPr marL="285750" indent="-285750">
              <a:spcBef>
                <a:spcPts val="600"/>
              </a:spcBef>
              <a:buSzPct val="60000"/>
              <a:buFont typeface="Wingdings" panose="05000000000000000000" pitchFamily="2" charset="2"/>
              <a:buChar char="l"/>
            </a:pPr>
            <a:r>
              <a:rPr lang="zh-CN" altLang="en-US" sz="2400" dirty="0">
                <a:latin typeface="Calibri" panose="020F0502020204030204" pitchFamily="34" charset="0"/>
                <a:ea typeface="华文中宋" panose="02010600040101010101" pitchFamily="2" charset="-122"/>
                <a:cs typeface="Calibri" panose="020F0502020204030204" pitchFamily="34" charset="0"/>
              </a:rPr>
              <a:t>然后解决多对多通信</a:t>
            </a:r>
            <a:endParaRPr lang="zh-CN" altLang="en-US" sz="2400" dirty="0">
              <a:latin typeface="Calibri" panose="020F0502020204030204" pitchFamily="34" charset="0"/>
              <a:ea typeface="华文中宋" panose="02010600040101010101" pitchFamily="2" charset="-122"/>
              <a:cs typeface="Calibri" panose="020F0502020204030204" pitchFamily="34" charset="0"/>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网络拓扑描述文件</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268760"/>
            <a:ext cx="8706313" cy="4832092"/>
          </a:xfrm>
          <a:prstGeom prst="rect">
            <a:avLst/>
          </a:prstGeom>
          <a:noFill/>
        </p:spPr>
        <p:txBody>
          <a:bodyPr wrap="square" rtlCol="0">
            <a:spAutoFit/>
          </a:bodyPr>
          <a:lstStyle/>
          <a:p>
            <a:pPr marL="285750" indent="-285750">
              <a:buSzPct val="80000"/>
              <a:buFont typeface="Wingdings" panose="05000000000000000000" pitchFamily="2" charset="2"/>
              <a:buChar char="l"/>
            </a:pP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使用</a:t>
            </a:r>
            <a:r>
              <a:rPr lang="en-US" altLang="zh-CN" sz="2400" b="1" dirty="0">
                <a:solidFill>
                  <a:srgbClr val="003B93"/>
                </a:solidFill>
                <a:latin typeface="Cambria Math" panose="02040503050406030204"/>
                <a:ea typeface="华文中宋" panose="02010600040101010101" pitchFamily="2" charset="-122"/>
                <a:cs typeface="Calibri" panose="020F0502020204030204" pitchFamily="34" charset="0"/>
              </a:rPr>
              <a:t>NED</a:t>
            </a: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语言描述</a:t>
            </a:r>
            <a:endParaRPr lang="zh-CN" altLang="en-US" sz="2400" dirty="0">
              <a:solidFill>
                <a:prstClr val="black"/>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NED</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可以描述一组元件（通道，简单</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复杂模型），这些组件的描述可以在其他网络描述中得以重用</a:t>
            </a:r>
            <a:endPar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indent="-285750">
              <a:spcBef>
                <a:spcPts val="1200"/>
              </a:spcBef>
              <a:buSzPct val="80000"/>
              <a:buFont typeface="Wingdings" panose="05000000000000000000" pitchFamily="2" charset="2"/>
              <a:buChar char="l"/>
            </a:pPr>
            <a:r>
              <a:rPr lang="en-US" altLang="zh-CN" sz="2400" b="1" dirty="0">
                <a:solidFill>
                  <a:srgbClr val="003B93"/>
                </a:solidFill>
                <a:latin typeface="Cambria Math" panose="02040503050406030204"/>
                <a:ea typeface="华文中宋" panose="02010600040101010101" pitchFamily="2" charset="-122"/>
                <a:cs typeface="Calibri" panose="020F0502020204030204" pitchFamily="34" charset="0"/>
              </a:rPr>
              <a:t>NED</a:t>
            </a: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语言</a:t>
            </a:r>
            <a:endPar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文件带有</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.Ned</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的后缀，</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.Ned</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文件动态地载入到模拟程序，或者用</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Ned</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编译器或</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C++</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代码链接到模拟器执行</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可以使用任何文本编辑器或</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GNED</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图形编辑器来编写。</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NED</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语言用来定义模型中的网络拓扑结构，较为简单的网络拓扑可以使用</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GNED</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，但复杂网络的拓扑描述还应该用</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NED</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源文件方式书写</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可引进其它网络描述文件，引进一个网络描述后，可以使用它所包含的模块通道等组件，如：</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import "</a:t>
            </a:r>
            <a:r>
              <a:rPr lang="en-US" altLang="zh-CN" sz="2000" dirty="0" err="1">
                <a:solidFill>
                  <a:prstClr val="black"/>
                </a:solidFill>
                <a:latin typeface="Cambria Math" panose="02040503050406030204"/>
                <a:ea typeface="华文中宋" panose="02010600040101010101" pitchFamily="2" charset="-122"/>
                <a:cs typeface="Calibri" panose="020F0502020204030204" pitchFamily="34" charset="0"/>
              </a:rPr>
              <a:t>ethernet</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   // imports </a:t>
            </a:r>
            <a:r>
              <a:rPr lang="en-US" altLang="zh-CN" sz="2000" dirty="0" err="1">
                <a:solidFill>
                  <a:prstClr val="black"/>
                </a:solidFill>
                <a:latin typeface="Cambria Math" panose="02040503050406030204"/>
                <a:ea typeface="华文中宋" panose="02010600040101010101" pitchFamily="2" charset="-122"/>
                <a:cs typeface="Calibri" panose="020F0502020204030204" pitchFamily="34" charset="0"/>
              </a:rPr>
              <a:t>ethernet.ned</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p:txBody>
      </p:sp>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网络拓扑描述文件示例</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rotWithShape="1">
          <a:blip r:embed="rId2"/>
          <a:srcRect b="5197"/>
          <a:stretch>
            <a:fillRect/>
          </a:stretch>
        </p:blipFill>
        <p:spPr>
          <a:xfrm>
            <a:off x="683568" y="1450148"/>
            <a:ext cx="5832648" cy="4730179"/>
          </a:xfrm>
          <a:prstGeom prst="rect">
            <a:avLst/>
          </a:prstGeom>
        </p:spPr>
      </p:pic>
      <p:sp>
        <p:nvSpPr>
          <p:cNvPr id="7" name="矩形 6"/>
          <p:cNvSpPr/>
          <p:nvPr/>
        </p:nvSpPr>
        <p:spPr bwMode="auto">
          <a:xfrm>
            <a:off x="683568" y="2060848"/>
            <a:ext cx="1080119" cy="216024"/>
          </a:xfrm>
          <a:prstGeom prst="rect">
            <a:avLst/>
          </a:prstGeom>
          <a:noFill/>
          <a:ln w="38100" algn="ctr">
            <a:solidFill>
              <a:srgbClr val="C00000"/>
            </a:solidFill>
            <a:round/>
          </a:ln>
          <a:effectLst/>
        </p:spPr>
        <p:txBody>
          <a:bodyPr wrap="squar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 name="矩形 7"/>
          <p:cNvSpPr/>
          <p:nvPr/>
        </p:nvSpPr>
        <p:spPr bwMode="auto">
          <a:xfrm>
            <a:off x="899592" y="2421600"/>
            <a:ext cx="3708304" cy="503344"/>
          </a:xfrm>
          <a:prstGeom prst="rect">
            <a:avLst/>
          </a:prstGeom>
          <a:noFill/>
          <a:ln w="38100" algn="ctr">
            <a:solidFill>
              <a:srgbClr val="C00000"/>
            </a:solidFill>
            <a:round/>
          </a:ln>
          <a:effectLst/>
        </p:spPr>
        <p:txBody>
          <a:bodyPr wrap="squar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 name="矩形 8"/>
          <p:cNvSpPr/>
          <p:nvPr/>
        </p:nvSpPr>
        <p:spPr bwMode="auto">
          <a:xfrm>
            <a:off x="890010" y="3068960"/>
            <a:ext cx="3717886" cy="864096"/>
          </a:xfrm>
          <a:prstGeom prst="rect">
            <a:avLst/>
          </a:prstGeom>
          <a:noFill/>
          <a:ln w="38100" algn="ctr">
            <a:solidFill>
              <a:srgbClr val="C00000"/>
            </a:solidFill>
            <a:round/>
          </a:ln>
          <a:effectLst/>
        </p:spPr>
        <p:txBody>
          <a:bodyPr wrap="squar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矩形 9"/>
          <p:cNvSpPr/>
          <p:nvPr/>
        </p:nvSpPr>
        <p:spPr bwMode="auto">
          <a:xfrm>
            <a:off x="886779" y="4149080"/>
            <a:ext cx="3717886" cy="1080120"/>
          </a:xfrm>
          <a:prstGeom prst="rect">
            <a:avLst/>
          </a:prstGeom>
          <a:noFill/>
          <a:ln w="38100" algn="ctr">
            <a:solidFill>
              <a:srgbClr val="C00000"/>
            </a:solidFill>
            <a:round/>
          </a:ln>
          <a:effectLst/>
        </p:spPr>
        <p:txBody>
          <a:bodyPr wrap="squar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 name="矩形 11"/>
          <p:cNvSpPr/>
          <p:nvPr/>
        </p:nvSpPr>
        <p:spPr bwMode="auto">
          <a:xfrm>
            <a:off x="886778" y="5301209"/>
            <a:ext cx="5413413" cy="648072"/>
          </a:xfrm>
          <a:prstGeom prst="rect">
            <a:avLst/>
          </a:prstGeom>
          <a:noFill/>
          <a:ln w="38100" algn="ctr">
            <a:solidFill>
              <a:srgbClr val="C00000"/>
            </a:solidFill>
            <a:round/>
          </a:ln>
          <a:effectLst/>
        </p:spPr>
        <p:txBody>
          <a:bodyPr wrap="squar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 name="TextBox 12"/>
          <p:cNvSpPr txBox="1"/>
          <p:nvPr/>
        </p:nvSpPr>
        <p:spPr>
          <a:xfrm>
            <a:off x="1573627" y="1984194"/>
            <a:ext cx="1486205" cy="369332"/>
          </a:xfrm>
          <a:prstGeom prst="rect">
            <a:avLst/>
          </a:prstGeom>
          <a:noFill/>
        </p:spPr>
        <p:txBody>
          <a:bodyPr wrap="square" rtlCol="0">
            <a:spAutoFit/>
          </a:bodyPr>
          <a:lstStyle/>
          <a:p>
            <a:pPr algn="ctr"/>
            <a:r>
              <a:rPr lang="zh-CN" altLang="en-US" dirty="0">
                <a:solidFill>
                  <a:srgbClr val="0000FF"/>
                </a:solidFill>
                <a:latin typeface="华文中宋" panose="02010600040101010101" pitchFamily="2" charset="-122"/>
                <a:ea typeface="华文中宋" panose="02010600040101010101" pitchFamily="2" charset="-122"/>
              </a:rPr>
              <a:t>拓扑名称</a:t>
            </a:r>
            <a:endParaRPr lang="zh-CN" altLang="en-US" dirty="0">
              <a:solidFill>
                <a:srgbClr val="0000FF"/>
              </a:solidFill>
              <a:latin typeface="华文中宋" panose="02010600040101010101" pitchFamily="2" charset="-122"/>
              <a:ea typeface="华文中宋" panose="02010600040101010101" pitchFamily="2" charset="-122"/>
            </a:endParaRPr>
          </a:p>
        </p:txBody>
      </p:sp>
      <p:sp>
        <p:nvSpPr>
          <p:cNvPr id="14" name="TextBox 13"/>
          <p:cNvSpPr txBox="1"/>
          <p:nvPr/>
        </p:nvSpPr>
        <p:spPr>
          <a:xfrm>
            <a:off x="4427983" y="2442523"/>
            <a:ext cx="1486205" cy="369332"/>
          </a:xfrm>
          <a:prstGeom prst="rect">
            <a:avLst/>
          </a:prstGeom>
          <a:noFill/>
        </p:spPr>
        <p:txBody>
          <a:bodyPr wrap="square" rtlCol="0">
            <a:spAutoFit/>
          </a:bodyPr>
          <a:lstStyle/>
          <a:p>
            <a:pPr algn="ctr"/>
            <a:r>
              <a:rPr lang="zh-CN" altLang="en-US" dirty="0">
                <a:solidFill>
                  <a:srgbClr val="0000FF"/>
                </a:solidFill>
                <a:latin typeface="华文中宋" panose="02010600040101010101" pitchFamily="2" charset="-122"/>
                <a:ea typeface="华文中宋" panose="02010600040101010101" pitchFamily="2" charset="-122"/>
              </a:rPr>
              <a:t>结构参数</a:t>
            </a:r>
            <a:endParaRPr lang="zh-CN" altLang="en-US" dirty="0">
              <a:solidFill>
                <a:srgbClr val="0000FF"/>
              </a:solidFill>
              <a:latin typeface="华文中宋" panose="02010600040101010101" pitchFamily="2" charset="-122"/>
              <a:ea typeface="华文中宋" panose="02010600040101010101" pitchFamily="2" charset="-122"/>
            </a:endParaRPr>
          </a:p>
        </p:txBody>
      </p:sp>
      <p:sp>
        <p:nvSpPr>
          <p:cNvPr id="15" name="TextBox 14"/>
          <p:cNvSpPr txBox="1"/>
          <p:nvPr/>
        </p:nvSpPr>
        <p:spPr>
          <a:xfrm>
            <a:off x="4427983" y="3316342"/>
            <a:ext cx="1486205" cy="369332"/>
          </a:xfrm>
          <a:prstGeom prst="rect">
            <a:avLst/>
          </a:prstGeom>
          <a:noFill/>
        </p:spPr>
        <p:txBody>
          <a:bodyPr wrap="square" rtlCol="0">
            <a:spAutoFit/>
          </a:bodyPr>
          <a:lstStyle/>
          <a:p>
            <a:pPr algn="ctr"/>
            <a:r>
              <a:rPr lang="zh-CN" altLang="en-US" dirty="0">
                <a:solidFill>
                  <a:srgbClr val="0000FF"/>
                </a:solidFill>
                <a:latin typeface="华文中宋" panose="02010600040101010101" pitchFamily="2" charset="-122"/>
                <a:ea typeface="华文中宋" panose="02010600040101010101" pitchFamily="2" charset="-122"/>
              </a:rPr>
              <a:t>通道参数</a:t>
            </a:r>
            <a:endParaRPr lang="zh-CN" altLang="en-US" dirty="0">
              <a:solidFill>
                <a:srgbClr val="0000FF"/>
              </a:solidFill>
              <a:latin typeface="华文中宋" panose="02010600040101010101" pitchFamily="2" charset="-122"/>
              <a:ea typeface="华文中宋" panose="02010600040101010101" pitchFamily="2" charset="-122"/>
            </a:endParaRPr>
          </a:p>
        </p:txBody>
      </p:sp>
      <p:sp>
        <p:nvSpPr>
          <p:cNvPr id="16" name="TextBox 15"/>
          <p:cNvSpPr txBox="1"/>
          <p:nvPr/>
        </p:nvSpPr>
        <p:spPr>
          <a:xfrm>
            <a:off x="4427983" y="4499828"/>
            <a:ext cx="1486205" cy="369332"/>
          </a:xfrm>
          <a:prstGeom prst="rect">
            <a:avLst/>
          </a:prstGeom>
          <a:noFill/>
        </p:spPr>
        <p:txBody>
          <a:bodyPr wrap="square" rtlCol="0">
            <a:spAutoFit/>
          </a:bodyPr>
          <a:lstStyle/>
          <a:p>
            <a:pPr algn="ctr"/>
            <a:r>
              <a:rPr lang="zh-CN" altLang="en-US" dirty="0">
                <a:solidFill>
                  <a:srgbClr val="0000FF"/>
                </a:solidFill>
                <a:latin typeface="华文中宋" panose="02010600040101010101" pitchFamily="2" charset="-122"/>
                <a:ea typeface="华文中宋" panose="02010600040101010101" pitchFamily="2" charset="-122"/>
              </a:rPr>
              <a:t>节点参数</a:t>
            </a:r>
            <a:endParaRPr lang="zh-CN" altLang="en-US" dirty="0">
              <a:solidFill>
                <a:srgbClr val="0000FF"/>
              </a:solidFill>
              <a:latin typeface="华文中宋" panose="02010600040101010101" pitchFamily="2" charset="-122"/>
              <a:ea typeface="华文中宋" panose="02010600040101010101" pitchFamily="2" charset="-122"/>
            </a:endParaRPr>
          </a:p>
        </p:txBody>
      </p:sp>
      <p:sp>
        <p:nvSpPr>
          <p:cNvPr id="17" name="TextBox 16"/>
          <p:cNvSpPr txBox="1"/>
          <p:nvPr/>
        </p:nvSpPr>
        <p:spPr>
          <a:xfrm>
            <a:off x="3995936" y="5949281"/>
            <a:ext cx="1728192" cy="369332"/>
          </a:xfrm>
          <a:prstGeom prst="rect">
            <a:avLst/>
          </a:prstGeom>
          <a:noFill/>
        </p:spPr>
        <p:txBody>
          <a:bodyPr wrap="square" rtlCol="0">
            <a:spAutoFit/>
          </a:bodyPr>
          <a:lstStyle/>
          <a:p>
            <a:pPr algn="ctr"/>
            <a:r>
              <a:rPr lang="zh-CN" altLang="en-US" dirty="0">
                <a:solidFill>
                  <a:srgbClr val="0000FF"/>
                </a:solidFill>
                <a:latin typeface="华文中宋" panose="02010600040101010101" pitchFamily="2" charset="-122"/>
                <a:ea typeface="华文中宋" panose="02010600040101010101" pitchFamily="2" charset="-122"/>
              </a:rPr>
              <a:t>节点连接关系</a:t>
            </a:r>
            <a:endParaRPr lang="zh-CN" altLang="en-US" dirty="0">
              <a:solidFill>
                <a:srgbClr val="0000FF"/>
              </a:solidFill>
              <a:latin typeface="华文中宋" panose="02010600040101010101" pitchFamily="2" charset="-122"/>
              <a:ea typeface="华文中宋" panose="02010600040101010101" pitchFamily="2" charset="-122"/>
            </a:endParaRPr>
          </a:p>
        </p:txBody>
      </p:sp>
      <p:pic>
        <p:nvPicPr>
          <p:cNvPr id="18" name="图片 17"/>
          <p:cNvPicPr>
            <a:picLocks noChangeAspect="1"/>
          </p:cNvPicPr>
          <p:nvPr/>
        </p:nvPicPr>
        <p:blipFill>
          <a:blip r:embed="rId3"/>
          <a:stretch>
            <a:fillRect/>
          </a:stretch>
        </p:blipFill>
        <p:spPr>
          <a:xfrm>
            <a:off x="5868144" y="1349697"/>
            <a:ext cx="2895600" cy="3438525"/>
          </a:xfrm>
          <a:prstGeom prst="rect">
            <a:avLst/>
          </a:prstGeom>
        </p:spPr>
      </p:pic>
      <p:sp>
        <p:nvSpPr>
          <p:cNvPr id="19" name="TextBox 18"/>
          <p:cNvSpPr txBox="1"/>
          <p:nvPr/>
        </p:nvSpPr>
        <p:spPr>
          <a:xfrm>
            <a:off x="6646530" y="4788222"/>
            <a:ext cx="1338828" cy="369332"/>
          </a:xfrm>
          <a:prstGeom prst="rect">
            <a:avLst/>
          </a:prstGeom>
          <a:noFill/>
        </p:spPr>
        <p:txBody>
          <a:bodyPr wrap="square" rtlCol="0">
            <a:spAutoFit/>
          </a:bodyPr>
          <a:lstStyle>
            <a:defPPr>
              <a:defRPr lang="en-US"/>
            </a:defPPr>
            <a:lvl1pPr algn="ctr">
              <a:defRPr>
                <a:solidFill>
                  <a:srgbClr val="0000FF"/>
                </a:solidFill>
                <a:latin typeface="华文中宋" panose="02010600040101010101" pitchFamily="2" charset="-122"/>
                <a:ea typeface="华文中宋" panose="02010600040101010101" pitchFamily="2" charset="-122"/>
              </a:defRPr>
            </a:lvl1pPr>
          </a:lstStyle>
          <a:p>
            <a:r>
              <a:rPr lang="zh-CN" altLang="en-US" dirty="0"/>
              <a:t>图形化输出</a:t>
            </a:r>
            <a:endParaRPr lang="zh-CN" altLang="en-US" dirty="0"/>
          </a:p>
        </p:txBody>
      </p:sp>
      <p:sp>
        <p:nvSpPr>
          <p:cNvPr id="20" name="TextBox 19"/>
          <p:cNvSpPr txBox="1"/>
          <p:nvPr/>
        </p:nvSpPr>
        <p:spPr>
          <a:xfrm>
            <a:off x="1763687" y="1265482"/>
            <a:ext cx="2952329" cy="369332"/>
          </a:xfrm>
          <a:prstGeom prst="rect">
            <a:avLst/>
          </a:prstGeom>
          <a:noFill/>
        </p:spPr>
        <p:txBody>
          <a:bodyPr wrap="square" rtlCol="0">
            <a:spAutoFit/>
          </a:bodyPr>
          <a:lstStyle/>
          <a:p>
            <a:pPr algn="ctr"/>
            <a:r>
              <a:rPr lang="en-US" altLang="zh-CN" dirty="0">
                <a:solidFill>
                  <a:srgbClr val="0000FF"/>
                </a:solidFill>
                <a:latin typeface="华文中宋" panose="02010600040101010101" pitchFamily="2" charset="-122"/>
                <a:ea typeface="华文中宋" panose="02010600040101010101" pitchFamily="2" charset="-122"/>
              </a:rPr>
              <a:t>7x9 Mesh</a:t>
            </a:r>
            <a:r>
              <a:rPr lang="zh-CN" altLang="en-US" dirty="0">
                <a:solidFill>
                  <a:srgbClr val="0000FF"/>
                </a:solidFill>
                <a:latin typeface="华文中宋" panose="02010600040101010101" pitchFamily="2" charset="-122"/>
                <a:ea typeface="华文中宋" panose="02010600040101010101" pitchFamily="2" charset="-122"/>
              </a:rPr>
              <a:t>拓扑描述文件</a:t>
            </a:r>
            <a:endParaRPr lang="zh-CN" altLang="en-US"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网络包格式定义文件和示例</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37"/>
          <p:cNvSpPr txBox="1"/>
          <p:nvPr/>
        </p:nvSpPr>
        <p:spPr>
          <a:xfrm>
            <a:off x="323528" y="1268760"/>
            <a:ext cx="8640960" cy="2249847"/>
          </a:xfrm>
          <a:prstGeom prst="rect">
            <a:avLst/>
          </a:prstGeom>
          <a:noFill/>
        </p:spPr>
        <p:txBody>
          <a:bodyPr wrap="square" rtlCol="0">
            <a:spAutoFit/>
          </a:bodyPr>
          <a:lstStyle/>
          <a:p>
            <a:pPr marL="285750" indent="-285750">
              <a:lnSpc>
                <a:spcPct val="130000"/>
              </a:lnSpc>
              <a:buSzPct val="80000"/>
              <a:buFont typeface="Wingdings" panose="05000000000000000000" pitchFamily="2" charset="2"/>
              <a:buChar char="l"/>
            </a:pP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网络包格式定义由</a:t>
            </a:r>
            <a:r>
              <a:rPr lang="en-US" altLang="zh-CN" sz="2400" b="1" dirty="0" err="1">
                <a:solidFill>
                  <a:srgbClr val="003B93"/>
                </a:solidFill>
                <a:latin typeface="Cambria Math" panose="02040503050406030204"/>
                <a:ea typeface="华文中宋" panose="02010600040101010101" pitchFamily="2" charset="-122"/>
                <a:cs typeface="Calibri" panose="020F0502020204030204" pitchFamily="34" charset="0"/>
              </a:rPr>
              <a:t>msg</a:t>
            </a: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文件实现</a:t>
            </a:r>
            <a:endParaRPr lang="en-US" altLang="zh-CN" sz="2400" b="1" dirty="0">
              <a:solidFill>
                <a:srgbClr val="003B93"/>
              </a:solidFill>
              <a:latin typeface="Cambria Math" panose="02040503050406030204"/>
              <a:ea typeface="华文中宋" panose="02010600040101010101" pitchFamily="2" charset="-122"/>
              <a:cs typeface="Calibri" panose="020F0502020204030204" pitchFamily="34" charset="0"/>
            </a:endParaRPr>
          </a:p>
          <a:p>
            <a:pPr marL="742950" lvl="1" indent="-285750" latinLnBrk="1">
              <a:lnSpc>
                <a:spcPct val="130000"/>
              </a:lnSpc>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直接新建一个</a:t>
            </a:r>
            <a:r>
              <a:rPr lang="en-US" altLang="zh-CN" sz="2000" dirty="0" err="1">
                <a:solidFill>
                  <a:prstClr val="black"/>
                </a:solidFill>
                <a:latin typeface="Cambria Math" panose="02040503050406030204"/>
                <a:ea typeface="华文中宋" panose="02010600040101010101" pitchFamily="2" charset="-122"/>
                <a:cs typeface="Calibri" panose="020F0502020204030204" pitchFamily="34" charset="0"/>
              </a:rPr>
              <a:t>msg</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文件是比较快的一种定义网络分组格式的方法，以下图为例，定义好这些字段后，仿真器在编译时自动生成</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packet_m.cc</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和</a:t>
            </a:r>
            <a:r>
              <a:rPr lang="en-US" altLang="zh-CN" sz="2000" dirty="0" err="1">
                <a:solidFill>
                  <a:prstClr val="black"/>
                </a:solidFill>
                <a:latin typeface="Cambria Math" panose="02040503050406030204"/>
                <a:ea typeface="华文中宋" panose="02010600040101010101" pitchFamily="2" charset="-122"/>
                <a:cs typeface="Calibri" panose="020F0502020204030204" pitchFamily="34" charset="0"/>
              </a:rPr>
              <a:t>packet_m.h</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文件，对这些字段作为变量进行声明，并生成</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setter/getter</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函数，以及</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copy</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等基本功能函数</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p:txBody>
      </p:sp>
      <p:pic>
        <p:nvPicPr>
          <p:cNvPr id="8" name="图片 7"/>
          <p:cNvPicPr>
            <a:picLocks noChangeAspect="1"/>
          </p:cNvPicPr>
          <p:nvPr/>
        </p:nvPicPr>
        <p:blipFill rotWithShape="1">
          <a:blip r:embed="rId2"/>
          <a:srcRect b="31227"/>
          <a:stretch>
            <a:fillRect/>
          </a:stretch>
        </p:blipFill>
        <p:spPr>
          <a:xfrm>
            <a:off x="3059832" y="3789040"/>
            <a:ext cx="2417174" cy="1440160"/>
          </a:xfrm>
          <a:prstGeom prst="rect">
            <a:avLst/>
          </a:prstGeom>
        </p:spPr>
      </p:pic>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网络模块功能描述文件</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258175" y="1268760"/>
            <a:ext cx="8706313" cy="3893374"/>
          </a:xfrm>
          <a:prstGeom prst="rect">
            <a:avLst/>
          </a:prstGeom>
          <a:noFill/>
        </p:spPr>
        <p:txBody>
          <a:bodyPr wrap="square" rtlCol="0">
            <a:spAutoFit/>
          </a:bodyPr>
          <a:lstStyle/>
          <a:p>
            <a:pPr marL="285750" indent="-285750">
              <a:buSzPct val="80000"/>
              <a:buFont typeface="Wingdings" panose="05000000000000000000" pitchFamily="2" charset="2"/>
              <a:buChar char="l"/>
            </a:pP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简单模块</a:t>
            </a:r>
            <a:endParaRPr lang="zh-CN" altLang="en-US" sz="2400" dirty="0">
              <a:solidFill>
                <a:prstClr val="black"/>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复合模块的基本构建成分，它通过申明它的参数和门（</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 gate</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，有</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input</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output</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a:t>
            </a:r>
            <a:r>
              <a:rPr lang="en-US" altLang="zh-CN" sz="2000" dirty="0" err="1">
                <a:solidFill>
                  <a:prstClr val="black"/>
                </a:solidFill>
                <a:latin typeface="Cambria Math" panose="02040503050406030204"/>
                <a:ea typeface="华文中宋" panose="02010600040101010101" pitchFamily="2" charset="-122"/>
                <a:cs typeface="Calibri" panose="020F0502020204030204" pitchFamily="34" charset="0"/>
              </a:rPr>
              <a:t>inout</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方向，用来连接模块）来定义</a:t>
            </a:r>
            <a:endPar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indent="-285750">
              <a:spcBef>
                <a:spcPts val="1200"/>
              </a:spcBef>
              <a:buSzPct val="80000"/>
              <a:buFont typeface="Wingdings" panose="05000000000000000000" pitchFamily="2" charset="2"/>
              <a:buChar char="l"/>
            </a:pP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复合模块</a:t>
            </a:r>
            <a:endPar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它由一个或多个子模块组成。不管是简单模块还是复合模块都可以用做子模块。它们也都能有门和参数，在简单模块能够使用的任何地方复合模块都能使用。它还有两个部分：子模块和链接</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lvl="0" indent="-285750">
              <a:spcBef>
                <a:spcPts val="1200"/>
              </a:spcBef>
              <a:buSzPct val="80000"/>
              <a:buFont typeface="Wingdings" panose="05000000000000000000" pitchFamily="2" charset="2"/>
              <a:buChar char="l"/>
            </a:pP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系统模块</a:t>
            </a:r>
            <a:endPar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系统模块是将各种复合模块整合在一起，形成对用户来说最顶层的一个网络结构</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(e.g. Mesh, Torus …)</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网络模块功能描述文件简单示例</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bwMode="auto">
          <a:xfrm>
            <a:off x="919693" y="2003775"/>
            <a:ext cx="7277476" cy="2901000"/>
          </a:xfrm>
          <a:prstGeom prst="roundRect">
            <a:avLst/>
          </a:prstGeom>
          <a:noFill/>
          <a:ln w="9525" algn="ctr">
            <a:solidFill>
              <a:srgbClr val="92D050"/>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 name="TextBox 7"/>
          <p:cNvSpPr txBox="1"/>
          <p:nvPr/>
        </p:nvSpPr>
        <p:spPr>
          <a:xfrm>
            <a:off x="1241491" y="2123564"/>
            <a:ext cx="2262158" cy="369332"/>
          </a:xfrm>
          <a:prstGeom prst="rect">
            <a:avLst/>
          </a:prstGeom>
          <a:noFill/>
        </p:spPr>
        <p:txBody>
          <a:bodyPr wrap="none" rtlCol="0">
            <a:spAutoFit/>
          </a:bodyPr>
          <a:lstStyle/>
          <a:p>
            <a:r>
              <a:rPr lang="zh-CN" altLang="en-US" dirty="0">
                <a:latin typeface="华文中宋" panose="02010600040101010101" pitchFamily="2" charset="-122"/>
                <a:ea typeface="华文中宋" panose="02010600040101010101" pitchFamily="2" charset="-122"/>
              </a:rPr>
              <a:t>系统模块（交换机）</a:t>
            </a:r>
            <a:endParaRPr lang="zh-CN" altLang="en-US" dirty="0">
              <a:latin typeface="华文中宋" panose="02010600040101010101" pitchFamily="2" charset="-122"/>
              <a:ea typeface="华文中宋" panose="02010600040101010101" pitchFamily="2" charset="-122"/>
            </a:endParaRPr>
          </a:p>
        </p:txBody>
      </p:sp>
      <p:sp>
        <p:nvSpPr>
          <p:cNvPr id="10" name="圆角矩形 9"/>
          <p:cNvSpPr/>
          <p:nvPr/>
        </p:nvSpPr>
        <p:spPr bwMode="auto">
          <a:xfrm>
            <a:off x="1065243" y="2773783"/>
            <a:ext cx="2838216" cy="1403244"/>
          </a:xfrm>
          <a:prstGeom prst="roundRect">
            <a:avLst/>
          </a:prstGeom>
          <a:noFill/>
          <a:ln w="12700" algn="ctr">
            <a:solidFill>
              <a:srgbClr val="3333CC"/>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1143999" y="2771636"/>
            <a:ext cx="2590774" cy="369332"/>
          </a:xfrm>
          <a:prstGeom prst="rect">
            <a:avLst/>
          </a:prstGeom>
          <a:noFill/>
        </p:spPr>
        <p:txBody>
          <a:bodyPr wrap="none" rtlCol="0">
            <a:spAutoFit/>
          </a:bodyPr>
          <a:lstStyle/>
          <a:p>
            <a:r>
              <a:rPr lang="zh-CN" altLang="en-US" dirty="0">
                <a:latin typeface="华文中宋" panose="02010600040101010101" pitchFamily="2" charset="-122"/>
                <a:ea typeface="华文中宋" panose="02010600040101010101" pitchFamily="2" charset="-122"/>
              </a:rPr>
              <a:t>复合模块（</a:t>
            </a:r>
            <a:r>
              <a:rPr lang="en-US" altLang="zh-CN" dirty="0">
                <a:latin typeface="华文中宋" panose="02010600040101010101" pitchFamily="2" charset="-122"/>
                <a:ea typeface="华文中宋" panose="02010600040101010101" pitchFamily="2" charset="-122"/>
              </a:rPr>
              <a:t>Crossbar</a:t>
            </a:r>
            <a:r>
              <a:rPr lang="zh-CN" altLang="en-US"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23" name="圆角矩形 22"/>
          <p:cNvSpPr/>
          <p:nvPr/>
        </p:nvSpPr>
        <p:spPr bwMode="auto">
          <a:xfrm>
            <a:off x="1280620" y="3330426"/>
            <a:ext cx="873297" cy="760043"/>
          </a:xfrm>
          <a:prstGeom prst="roundRect">
            <a:avLst/>
          </a:prstGeom>
          <a:noFill/>
          <a:ln w="12700" algn="ctr">
            <a:solidFill>
              <a:srgbClr val="FF0000"/>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 name="TextBox 23"/>
          <p:cNvSpPr txBox="1"/>
          <p:nvPr/>
        </p:nvSpPr>
        <p:spPr>
          <a:xfrm>
            <a:off x="1382305" y="3342639"/>
            <a:ext cx="646331" cy="646331"/>
          </a:xfrm>
          <a:prstGeom prst="rect">
            <a:avLst/>
          </a:prstGeom>
          <a:noFill/>
        </p:spPr>
        <p:txBody>
          <a:bodyPr wrap="none" rtlCol="0">
            <a:spAutoFit/>
          </a:bodyPr>
          <a:lstStyle/>
          <a:p>
            <a:r>
              <a:rPr lang="zh-CN" altLang="en-US" dirty="0">
                <a:latin typeface="华文中宋" panose="02010600040101010101" pitchFamily="2" charset="-122"/>
                <a:ea typeface="华文中宋" panose="02010600040101010101" pitchFamily="2" charset="-122"/>
              </a:rPr>
              <a:t>简单</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模块</a:t>
            </a:r>
            <a:endParaRPr lang="zh-CN" altLang="en-US" dirty="0">
              <a:latin typeface="华文中宋" panose="02010600040101010101" pitchFamily="2" charset="-122"/>
              <a:ea typeface="华文中宋" panose="02010600040101010101" pitchFamily="2" charset="-122"/>
            </a:endParaRPr>
          </a:p>
        </p:txBody>
      </p:sp>
      <p:sp>
        <p:nvSpPr>
          <p:cNvPr id="21" name="圆角矩形 20"/>
          <p:cNvSpPr/>
          <p:nvPr/>
        </p:nvSpPr>
        <p:spPr bwMode="auto">
          <a:xfrm>
            <a:off x="2872876" y="3330426"/>
            <a:ext cx="873297" cy="760043"/>
          </a:xfrm>
          <a:prstGeom prst="roundRect">
            <a:avLst/>
          </a:prstGeom>
          <a:noFill/>
          <a:ln w="12700" algn="ctr">
            <a:solidFill>
              <a:srgbClr val="FF0000"/>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 name="TextBox 21"/>
          <p:cNvSpPr txBox="1"/>
          <p:nvPr/>
        </p:nvSpPr>
        <p:spPr>
          <a:xfrm>
            <a:off x="2974561" y="3342639"/>
            <a:ext cx="646331" cy="646331"/>
          </a:xfrm>
          <a:prstGeom prst="rect">
            <a:avLst/>
          </a:prstGeom>
          <a:noFill/>
        </p:spPr>
        <p:txBody>
          <a:bodyPr wrap="none" rtlCol="0">
            <a:spAutoFit/>
          </a:bodyPr>
          <a:lstStyle/>
          <a:p>
            <a:r>
              <a:rPr lang="zh-CN" altLang="en-US" dirty="0">
                <a:latin typeface="华文中宋" panose="02010600040101010101" pitchFamily="2" charset="-122"/>
                <a:ea typeface="华文中宋" panose="02010600040101010101" pitchFamily="2" charset="-122"/>
              </a:rPr>
              <a:t>简单</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模块</a:t>
            </a:r>
            <a:endParaRPr lang="zh-CN" altLang="en-US" dirty="0">
              <a:latin typeface="华文中宋" panose="02010600040101010101" pitchFamily="2" charset="-122"/>
              <a:ea typeface="华文中宋" panose="02010600040101010101" pitchFamily="2" charset="-122"/>
            </a:endParaRPr>
          </a:p>
        </p:txBody>
      </p:sp>
      <p:cxnSp>
        <p:nvCxnSpPr>
          <p:cNvPr id="15" name="直接箭头连接符 14"/>
          <p:cNvCxnSpPr/>
          <p:nvPr/>
        </p:nvCxnSpPr>
        <p:spPr>
          <a:xfrm>
            <a:off x="2153917" y="3475403"/>
            <a:ext cx="657920" cy="0"/>
          </a:xfrm>
          <a:prstGeom prst="straightConnector1">
            <a:avLst/>
          </a:prstGeom>
          <a:ln w="1905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2153917" y="3885926"/>
            <a:ext cx="657920" cy="0"/>
          </a:xfrm>
          <a:prstGeom prst="straightConnector1">
            <a:avLst/>
          </a:prstGeom>
          <a:ln w="19050">
            <a:solidFill>
              <a:srgbClr val="00CC99"/>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bwMode="auto">
          <a:xfrm>
            <a:off x="2800102" y="3402630"/>
            <a:ext cx="145550" cy="145549"/>
          </a:xfrm>
          <a:prstGeom prst="rect">
            <a:avLst/>
          </a:prstGeom>
          <a:noFill/>
          <a:ln w="1270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 name="矩形 17"/>
          <p:cNvSpPr/>
          <p:nvPr/>
        </p:nvSpPr>
        <p:spPr bwMode="auto">
          <a:xfrm>
            <a:off x="2800102" y="3813155"/>
            <a:ext cx="145550" cy="145549"/>
          </a:xfrm>
          <a:prstGeom prst="rect">
            <a:avLst/>
          </a:prstGeom>
          <a:noFill/>
          <a:ln w="1270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矩形 18"/>
          <p:cNvSpPr/>
          <p:nvPr/>
        </p:nvSpPr>
        <p:spPr bwMode="auto">
          <a:xfrm>
            <a:off x="2081143" y="3813155"/>
            <a:ext cx="145550" cy="145549"/>
          </a:xfrm>
          <a:prstGeom prst="rect">
            <a:avLst/>
          </a:prstGeom>
          <a:noFill/>
          <a:ln w="1270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矩形 19"/>
          <p:cNvSpPr/>
          <p:nvPr/>
        </p:nvSpPr>
        <p:spPr bwMode="auto">
          <a:xfrm>
            <a:off x="2081143" y="3402630"/>
            <a:ext cx="145550" cy="145549"/>
          </a:xfrm>
          <a:prstGeom prst="rect">
            <a:avLst/>
          </a:prstGeom>
          <a:noFill/>
          <a:ln w="1270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 name="圆角矩形 25"/>
          <p:cNvSpPr/>
          <p:nvPr/>
        </p:nvSpPr>
        <p:spPr bwMode="auto">
          <a:xfrm>
            <a:off x="4968679" y="2789877"/>
            <a:ext cx="2838216" cy="1403244"/>
          </a:xfrm>
          <a:prstGeom prst="roundRect">
            <a:avLst/>
          </a:prstGeom>
          <a:noFill/>
          <a:ln w="12700" algn="ctr">
            <a:solidFill>
              <a:srgbClr val="3333CC"/>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 name="TextBox 26"/>
          <p:cNvSpPr txBox="1"/>
          <p:nvPr/>
        </p:nvSpPr>
        <p:spPr>
          <a:xfrm>
            <a:off x="5047435" y="2771636"/>
            <a:ext cx="2031325" cy="369332"/>
          </a:xfrm>
          <a:prstGeom prst="rect">
            <a:avLst/>
          </a:prstGeom>
          <a:noFill/>
        </p:spPr>
        <p:txBody>
          <a:bodyPr wrap="none" rtlCol="0">
            <a:spAutoFit/>
          </a:bodyPr>
          <a:lstStyle/>
          <a:p>
            <a:r>
              <a:rPr lang="zh-CN" altLang="en-US" dirty="0">
                <a:latin typeface="华文中宋" panose="02010600040101010101" pitchFamily="2" charset="-122"/>
                <a:ea typeface="华文中宋" panose="02010600040101010101" pitchFamily="2" charset="-122"/>
              </a:rPr>
              <a:t>复合模块（端口）</a:t>
            </a:r>
            <a:endParaRPr lang="zh-CN" altLang="en-US" dirty="0">
              <a:latin typeface="华文中宋" panose="02010600040101010101" pitchFamily="2" charset="-122"/>
              <a:ea typeface="华文中宋" panose="02010600040101010101" pitchFamily="2" charset="-122"/>
            </a:endParaRPr>
          </a:p>
        </p:txBody>
      </p:sp>
      <p:sp>
        <p:nvSpPr>
          <p:cNvPr id="38" name="圆角矩形 37"/>
          <p:cNvSpPr/>
          <p:nvPr/>
        </p:nvSpPr>
        <p:spPr bwMode="auto">
          <a:xfrm>
            <a:off x="5184056" y="3346520"/>
            <a:ext cx="873297" cy="760043"/>
          </a:xfrm>
          <a:prstGeom prst="roundRect">
            <a:avLst/>
          </a:prstGeom>
          <a:noFill/>
          <a:ln w="12700" algn="ctr">
            <a:solidFill>
              <a:srgbClr val="FF0000"/>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 name="TextBox 38"/>
          <p:cNvSpPr txBox="1"/>
          <p:nvPr/>
        </p:nvSpPr>
        <p:spPr>
          <a:xfrm>
            <a:off x="5285741" y="3358733"/>
            <a:ext cx="646331" cy="646331"/>
          </a:xfrm>
          <a:prstGeom prst="rect">
            <a:avLst/>
          </a:prstGeom>
          <a:noFill/>
        </p:spPr>
        <p:txBody>
          <a:bodyPr wrap="none" rtlCol="0">
            <a:spAutoFit/>
          </a:bodyPr>
          <a:lstStyle/>
          <a:p>
            <a:r>
              <a:rPr lang="zh-CN" altLang="en-US" dirty="0">
                <a:latin typeface="华文中宋" panose="02010600040101010101" pitchFamily="2" charset="-122"/>
                <a:ea typeface="华文中宋" panose="02010600040101010101" pitchFamily="2" charset="-122"/>
              </a:rPr>
              <a:t>简单</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模块</a:t>
            </a:r>
            <a:endParaRPr lang="zh-CN" altLang="en-US" dirty="0">
              <a:latin typeface="华文中宋" panose="02010600040101010101" pitchFamily="2" charset="-122"/>
              <a:ea typeface="华文中宋" panose="02010600040101010101" pitchFamily="2" charset="-122"/>
            </a:endParaRPr>
          </a:p>
        </p:txBody>
      </p:sp>
      <p:sp>
        <p:nvSpPr>
          <p:cNvPr id="36" name="圆角矩形 35"/>
          <p:cNvSpPr/>
          <p:nvPr/>
        </p:nvSpPr>
        <p:spPr bwMode="auto">
          <a:xfrm>
            <a:off x="6776312" y="3346520"/>
            <a:ext cx="873297" cy="760043"/>
          </a:xfrm>
          <a:prstGeom prst="roundRect">
            <a:avLst/>
          </a:prstGeom>
          <a:noFill/>
          <a:ln w="12700" algn="ctr">
            <a:solidFill>
              <a:srgbClr val="FF0000"/>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 name="TextBox 36"/>
          <p:cNvSpPr txBox="1"/>
          <p:nvPr/>
        </p:nvSpPr>
        <p:spPr>
          <a:xfrm>
            <a:off x="6877997" y="3358733"/>
            <a:ext cx="646331" cy="646331"/>
          </a:xfrm>
          <a:prstGeom prst="rect">
            <a:avLst/>
          </a:prstGeom>
          <a:noFill/>
        </p:spPr>
        <p:txBody>
          <a:bodyPr wrap="none" rtlCol="0">
            <a:spAutoFit/>
          </a:bodyPr>
          <a:lstStyle/>
          <a:p>
            <a:r>
              <a:rPr lang="zh-CN" altLang="en-US" dirty="0">
                <a:latin typeface="华文中宋" panose="02010600040101010101" pitchFamily="2" charset="-122"/>
                <a:ea typeface="华文中宋" panose="02010600040101010101" pitchFamily="2" charset="-122"/>
              </a:rPr>
              <a:t>简单</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模块</a:t>
            </a:r>
            <a:endParaRPr lang="zh-CN" altLang="en-US" dirty="0">
              <a:latin typeface="华文中宋" panose="02010600040101010101" pitchFamily="2" charset="-122"/>
              <a:ea typeface="华文中宋" panose="02010600040101010101" pitchFamily="2" charset="-122"/>
            </a:endParaRPr>
          </a:p>
        </p:txBody>
      </p:sp>
      <p:cxnSp>
        <p:nvCxnSpPr>
          <p:cNvPr id="30" name="直接箭头连接符 29"/>
          <p:cNvCxnSpPr/>
          <p:nvPr/>
        </p:nvCxnSpPr>
        <p:spPr>
          <a:xfrm>
            <a:off x="6057353" y="3491497"/>
            <a:ext cx="657920" cy="0"/>
          </a:xfrm>
          <a:prstGeom prst="straightConnector1">
            <a:avLst/>
          </a:prstGeom>
          <a:ln w="1905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6057353" y="3902020"/>
            <a:ext cx="657920" cy="0"/>
          </a:xfrm>
          <a:prstGeom prst="straightConnector1">
            <a:avLst/>
          </a:prstGeom>
          <a:ln w="19050">
            <a:solidFill>
              <a:srgbClr val="00CC99"/>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bwMode="auto">
          <a:xfrm>
            <a:off x="6703538" y="3418724"/>
            <a:ext cx="145550" cy="145549"/>
          </a:xfrm>
          <a:prstGeom prst="rect">
            <a:avLst/>
          </a:prstGeom>
          <a:noFill/>
          <a:ln w="1270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 name="矩形 32"/>
          <p:cNvSpPr/>
          <p:nvPr/>
        </p:nvSpPr>
        <p:spPr bwMode="auto">
          <a:xfrm>
            <a:off x="6703538" y="3829249"/>
            <a:ext cx="145550" cy="145549"/>
          </a:xfrm>
          <a:prstGeom prst="rect">
            <a:avLst/>
          </a:prstGeom>
          <a:noFill/>
          <a:ln w="1270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 name="矩形 33"/>
          <p:cNvSpPr/>
          <p:nvPr/>
        </p:nvSpPr>
        <p:spPr bwMode="auto">
          <a:xfrm>
            <a:off x="5984579" y="3829249"/>
            <a:ext cx="145550" cy="145549"/>
          </a:xfrm>
          <a:prstGeom prst="rect">
            <a:avLst/>
          </a:prstGeom>
          <a:noFill/>
          <a:ln w="1270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 name="矩形 34"/>
          <p:cNvSpPr/>
          <p:nvPr/>
        </p:nvSpPr>
        <p:spPr bwMode="auto">
          <a:xfrm>
            <a:off x="5984579" y="3418724"/>
            <a:ext cx="145550" cy="145549"/>
          </a:xfrm>
          <a:prstGeom prst="rect">
            <a:avLst/>
          </a:prstGeom>
          <a:noFill/>
          <a:ln w="1270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40" name="直接箭头连接符 39"/>
          <p:cNvCxnSpPr/>
          <p:nvPr/>
        </p:nvCxnSpPr>
        <p:spPr>
          <a:xfrm>
            <a:off x="2169396" y="4759224"/>
            <a:ext cx="657920" cy="0"/>
          </a:xfrm>
          <a:prstGeom prst="straightConnector1">
            <a:avLst/>
          </a:prstGeom>
          <a:ln w="19050">
            <a:solidFill>
              <a:srgbClr val="00CC99"/>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2169396" y="4581128"/>
            <a:ext cx="657920" cy="0"/>
          </a:xfrm>
          <a:prstGeom prst="straightConnector1">
            <a:avLst/>
          </a:prstGeom>
          <a:ln w="1905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936581" y="4427820"/>
            <a:ext cx="1107996" cy="369332"/>
          </a:xfrm>
          <a:prstGeom prst="rect">
            <a:avLst/>
          </a:prstGeom>
          <a:noFill/>
        </p:spPr>
        <p:txBody>
          <a:bodyPr wrap="none" rtlCol="0">
            <a:spAutoFit/>
          </a:bodyPr>
          <a:lstStyle/>
          <a:p>
            <a:r>
              <a:rPr lang="zh-CN" altLang="en-US" dirty="0">
                <a:latin typeface="华文中宋" panose="02010600040101010101" pitchFamily="2" charset="-122"/>
                <a:ea typeface="华文中宋" panose="02010600040101010101" pitchFamily="2" charset="-122"/>
              </a:rPr>
              <a:t>消息传递</a:t>
            </a:r>
            <a:endParaRPr lang="zh-CN" altLang="en-US" dirty="0">
              <a:latin typeface="华文中宋" panose="02010600040101010101" pitchFamily="2" charset="-122"/>
              <a:ea typeface="华文中宋" panose="02010600040101010101" pitchFamily="2" charset="-122"/>
            </a:endParaRPr>
          </a:p>
        </p:txBody>
      </p:sp>
      <p:sp>
        <p:nvSpPr>
          <p:cNvPr id="43" name="矩形 42"/>
          <p:cNvSpPr/>
          <p:nvPr/>
        </p:nvSpPr>
        <p:spPr bwMode="auto">
          <a:xfrm>
            <a:off x="4978942" y="4579595"/>
            <a:ext cx="145550" cy="145549"/>
          </a:xfrm>
          <a:prstGeom prst="rect">
            <a:avLst/>
          </a:prstGeom>
          <a:noFill/>
          <a:ln w="1270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 name="TextBox 43"/>
          <p:cNvSpPr txBox="1"/>
          <p:nvPr/>
        </p:nvSpPr>
        <p:spPr>
          <a:xfrm>
            <a:off x="5219177" y="4427820"/>
            <a:ext cx="652743"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gate</a:t>
            </a:r>
            <a:endParaRPr lang="zh-CN" altLang="en-US" dirty="0">
              <a:latin typeface="华文中宋" panose="02010600040101010101" pitchFamily="2" charset="-122"/>
              <a:ea typeface="华文中宋" panose="02010600040101010101" pitchFamily="2" charset="-122"/>
            </a:endParaRPr>
          </a:p>
        </p:txBody>
      </p:sp>
      <p:cxnSp>
        <p:nvCxnSpPr>
          <p:cNvPr id="45" name="直接箭头连接符 44"/>
          <p:cNvCxnSpPr/>
          <p:nvPr/>
        </p:nvCxnSpPr>
        <p:spPr>
          <a:xfrm>
            <a:off x="3755467" y="3474379"/>
            <a:ext cx="1416104" cy="0"/>
          </a:xfrm>
          <a:prstGeom prst="straightConnector1">
            <a:avLst/>
          </a:prstGeom>
          <a:ln w="1905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6" name="矩形 45"/>
          <p:cNvSpPr/>
          <p:nvPr/>
        </p:nvSpPr>
        <p:spPr bwMode="auto">
          <a:xfrm>
            <a:off x="5111281" y="3402630"/>
            <a:ext cx="145550" cy="145549"/>
          </a:xfrm>
          <a:prstGeom prst="rect">
            <a:avLst/>
          </a:prstGeom>
          <a:noFill/>
          <a:ln w="1270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 name="矩形 46"/>
          <p:cNvSpPr/>
          <p:nvPr/>
        </p:nvSpPr>
        <p:spPr bwMode="auto">
          <a:xfrm>
            <a:off x="3672475" y="3401608"/>
            <a:ext cx="145550" cy="145549"/>
          </a:xfrm>
          <a:prstGeom prst="rect">
            <a:avLst/>
          </a:prstGeom>
          <a:noFill/>
          <a:ln w="1270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48" name="直接箭头连接符 47"/>
          <p:cNvCxnSpPr/>
          <p:nvPr/>
        </p:nvCxnSpPr>
        <p:spPr>
          <a:xfrm>
            <a:off x="3779664" y="3876851"/>
            <a:ext cx="1318211" cy="0"/>
          </a:xfrm>
          <a:prstGeom prst="straightConnector1">
            <a:avLst/>
          </a:prstGeom>
          <a:ln w="19050">
            <a:solidFill>
              <a:srgbClr val="00CC99"/>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9" name="矩形 48"/>
          <p:cNvSpPr/>
          <p:nvPr/>
        </p:nvSpPr>
        <p:spPr bwMode="auto">
          <a:xfrm>
            <a:off x="5097875" y="3813849"/>
            <a:ext cx="145550" cy="145549"/>
          </a:xfrm>
          <a:prstGeom prst="rect">
            <a:avLst/>
          </a:prstGeom>
          <a:noFill/>
          <a:ln w="1270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 name="矩形 49"/>
          <p:cNvSpPr/>
          <p:nvPr/>
        </p:nvSpPr>
        <p:spPr bwMode="auto">
          <a:xfrm>
            <a:off x="3673398" y="3804076"/>
            <a:ext cx="145550" cy="145549"/>
          </a:xfrm>
          <a:prstGeom prst="rect">
            <a:avLst/>
          </a:prstGeom>
          <a:noFill/>
          <a:ln w="1270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网络功能模块描述代码示例</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a:stretch>
            <a:fillRect/>
          </a:stretch>
        </p:blipFill>
        <p:spPr>
          <a:xfrm>
            <a:off x="539552" y="1340768"/>
            <a:ext cx="5213221" cy="5049194"/>
          </a:xfrm>
          <a:prstGeom prst="rect">
            <a:avLst/>
          </a:prstGeom>
        </p:spPr>
      </p:pic>
      <p:sp>
        <p:nvSpPr>
          <p:cNvPr id="7" name="矩形 6"/>
          <p:cNvSpPr/>
          <p:nvPr/>
        </p:nvSpPr>
        <p:spPr bwMode="auto">
          <a:xfrm>
            <a:off x="1996898" y="1340768"/>
            <a:ext cx="1927030" cy="216024"/>
          </a:xfrm>
          <a:prstGeom prst="rect">
            <a:avLst/>
          </a:prstGeom>
          <a:noFill/>
          <a:ln w="28575" algn="ctr">
            <a:solidFill>
              <a:srgbClr val="C00000"/>
            </a:solidFill>
            <a:round/>
          </a:ln>
          <a:effectLst/>
        </p:spPr>
        <p:txBody>
          <a:bodyPr wrap="squar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 name="文本框 6"/>
          <p:cNvSpPr txBox="1"/>
          <p:nvPr/>
        </p:nvSpPr>
        <p:spPr>
          <a:xfrm>
            <a:off x="3923927" y="1242569"/>
            <a:ext cx="2031325" cy="412421"/>
          </a:xfrm>
          <a:prstGeom prst="rect">
            <a:avLst/>
          </a:prstGeom>
          <a:noFill/>
        </p:spPr>
        <p:txBody>
          <a:bodyPr wrap="none" rtlCol="0">
            <a:spAutoFit/>
          </a:bodyPr>
          <a:lstStyle/>
          <a:p>
            <a:pPr>
              <a:lnSpc>
                <a:spcPct val="130000"/>
              </a:lnSpc>
            </a:pPr>
            <a:r>
              <a:rPr lang="zh-CN" altLang="en-US" sz="1600" dirty="0">
                <a:solidFill>
                  <a:srgbClr val="0000CC"/>
                </a:solidFill>
                <a:latin typeface="华文中宋" panose="02010600040101010101" pitchFamily="2" charset="-122"/>
                <a:ea typeface="华文中宋" panose="02010600040101010101" pitchFamily="2" charset="-122"/>
              </a:rPr>
              <a:t>继承父类，简单模块</a:t>
            </a:r>
            <a:endParaRPr lang="zh-CN" altLang="en-US" sz="1600" dirty="0">
              <a:solidFill>
                <a:srgbClr val="0000CC"/>
              </a:solidFill>
              <a:latin typeface="华文中宋" panose="02010600040101010101" pitchFamily="2" charset="-122"/>
              <a:ea typeface="华文中宋" panose="02010600040101010101" pitchFamily="2" charset="-122"/>
            </a:endParaRPr>
          </a:p>
        </p:txBody>
      </p:sp>
      <p:sp>
        <p:nvSpPr>
          <p:cNvPr id="9" name="矩形 8"/>
          <p:cNvSpPr/>
          <p:nvPr/>
        </p:nvSpPr>
        <p:spPr bwMode="auto">
          <a:xfrm>
            <a:off x="827584" y="2204864"/>
            <a:ext cx="2952328" cy="360040"/>
          </a:xfrm>
          <a:prstGeom prst="rect">
            <a:avLst/>
          </a:prstGeom>
          <a:noFill/>
          <a:ln w="28575" algn="ctr">
            <a:solidFill>
              <a:srgbClr val="C00000"/>
            </a:solidFill>
            <a:round/>
          </a:ln>
          <a:effectLst/>
        </p:spPr>
        <p:txBody>
          <a:bodyPr wrap="squar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文本框 22"/>
          <p:cNvSpPr txBox="1"/>
          <p:nvPr/>
        </p:nvSpPr>
        <p:spPr>
          <a:xfrm>
            <a:off x="3779912" y="2034275"/>
            <a:ext cx="4600940" cy="701218"/>
          </a:xfrm>
          <a:prstGeom prst="rect">
            <a:avLst/>
          </a:prstGeom>
          <a:noFill/>
        </p:spPr>
        <p:txBody>
          <a:bodyPr wrap="none" rtlCol="0">
            <a:spAutoFit/>
          </a:bodyPr>
          <a:lstStyle>
            <a:defPPr>
              <a:defRPr lang="en-US"/>
            </a:defPPr>
            <a:lvl1pPr>
              <a:lnSpc>
                <a:spcPct val="130000"/>
              </a:lnSpc>
              <a:defRPr sz="1600">
                <a:solidFill>
                  <a:srgbClr val="0000CC"/>
                </a:solidFill>
                <a:latin typeface="华文中宋" panose="02010600040101010101" pitchFamily="2" charset="-122"/>
                <a:ea typeface="华文中宋" panose="02010600040101010101" pitchFamily="2" charset="-122"/>
              </a:defRPr>
            </a:lvl1pPr>
          </a:lstStyle>
          <a:p>
            <a:r>
              <a:rPr lang="zh-CN" altLang="en-US" dirty="0"/>
              <a:t>自定义成员变量，其中</a:t>
            </a:r>
            <a:r>
              <a:rPr lang="en-US" altLang="zh-CN" dirty="0"/>
              <a:t>c</a:t>
            </a:r>
            <a:r>
              <a:rPr lang="zh-CN" altLang="en-US" dirty="0"/>
              <a:t>开头的变量类型基本都是</a:t>
            </a:r>
            <a:endParaRPr lang="en-US" altLang="zh-CN" dirty="0"/>
          </a:p>
          <a:p>
            <a:r>
              <a:rPr lang="en-US" altLang="zh-CN" dirty="0"/>
              <a:t>OMNET</a:t>
            </a:r>
            <a:r>
              <a:rPr lang="zh-CN" altLang="en-US" dirty="0"/>
              <a:t>自带的数据结构</a:t>
            </a:r>
            <a:endParaRPr lang="zh-CN" altLang="en-US" dirty="0"/>
          </a:p>
        </p:txBody>
      </p:sp>
      <p:sp>
        <p:nvSpPr>
          <p:cNvPr id="12" name="文本框 23"/>
          <p:cNvSpPr txBox="1"/>
          <p:nvPr/>
        </p:nvSpPr>
        <p:spPr>
          <a:xfrm>
            <a:off x="3854452" y="3164147"/>
            <a:ext cx="4526400" cy="732508"/>
          </a:xfrm>
          <a:prstGeom prst="rect">
            <a:avLst/>
          </a:prstGeom>
          <a:noFill/>
        </p:spPr>
        <p:txBody>
          <a:bodyPr wrap="square" rtlCol="0">
            <a:spAutoFit/>
          </a:bodyPr>
          <a:lstStyle>
            <a:defPPr>
              <a:defRPr lang="en-US"/>
            </a:defPPr>
            <a:lvl1pPr>
              <a:lnSpc>
                <a:spcPct val="130000"/>
              </a:lnSpc>
              <a:defRPr sz="1600">
                <a:solidFill>
                  <a:srgbClr val="0000CC"/>
                </a:solidFill>
                <a:latin typeface="华文中宋" panose="02010600040101010101" pitchFamily="2" charset="-122"/>
                <a:ea typeface="华文中宋" panose="02010600040101010101" pitchFamily="2" charset="-122"/>
              </a:defRPr>
            </a:lvl1pPr>
          </a:lstStyle>
          <a:p>
            <a:r>
              <a:rPr lang="zh-CN" altLang="en-US" dirty="0"/>
              <a:t>自定义信号（</a:t>
            </a:r>
            <a:r>
              <a:rPr lang="en-US" altLang="zh-CN" dirty="0"/>
              <a:t>OMNET</a:t>
            </a:r>
            <a:r>
              <a:rPr lang="zh-CN" altLang="en-US" dirty="0"/>
              <a:t>中的一种数据结构，一般用于数据统计）</a:t>
            </a:r>
            <a:endParaRPr lang="zh-CN" altLang="en-US" dirty="0"/>
          </a:p>
        </p:txBody>
      </p:sp>
      <p:sp>
        <p:nvSpPr>
          <p:cNvPr id="13" name="矩形 12"/>
          <p:cNvSpPr/>
          <p:nvPr/>
        </p:nvSpPr>
        <p:spPr bwMode="auto">
          <a:xfrm>
            <a:off x="827584" y="2924944"/>
            <a:ext cx="2952328" cy="1152128"/>
          </a:xfrm>
          <a:prstGeom prst="rect">
            <a:avLst/>
          </a:prstGeom>
          <a:noFill/>
          <a:ln w="28575" algn="ctr">
            <a:solidFill>
              <a:srgbClr val="C00000"/>
            </a:solidFill>
            <a:round/>
          </a:ln>
          <a:effectLst/>
        </p:spPr>
        <p:txBody>
          <a:bodyPr wrap="squar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24"/>
          <p:cNvSpPr txBox="1"/>
          <p:nvPr/>
        </p:nvSpPr>
        <p:spPr>
          <a:xfrm>
            <a:off x="3828452" y="4330132"/>
            <a:ext cx="1620957" cy="412421"/>
          </a:xfrm>
          <a:prstGeom prst="rect">
            <a:avLst/>
          </a:prstGeom>
          <a:noFill/>
        </p:spPr>
        <p:txBody>
          <a:bodyPr wrap="square" rtlCol="0">
            <a:spAutoFit/>
          </a:bodyPr>
          <a:lstStyle>
            <a:defPPr>
              <a:defRPr lang="en-US"/>
            </a:defPPr>
            <a:lvl1pPr>
              <a:lnSpc>
                <a:spcPct val="130000"/>
              </a:lnSpc>
              <a:defRPr sz="1600">
                <a:solidFill>
                  <a:srgbClr val="0000CC"/>
                </a:solidFill>
                <a:latin typeface="华文中宋" panose="02010600040101010101" pitchFamily="2" charset="-122"/>
                <a:ea typeface="华文中宋" panose="02010600040101010101" pitchFamily="2" charset="-122"/>
              </a:defRPr>
            </a:lvl1pPr>
          </a:lstStyle>
          <a:p>
            <a:r>
              <a:rPr lang="zh-CN" altLang="en-US" dirty="0"/>
              <a:t>必要的构造函数</a:t>
            </a:r>
            <a:endParaRPr lang="zh-CN" altLang="en-US" dirty="0"/>
          </a:p>
        </p:txBody>
      </p:sp>
      <p:sp>
        <p:nvSpPr>
          <p:cNvPr id="15" name="文本框 25"/>
          <p:cNvSpPr txBox="1"/>
          <p:nvPr/>
        </p:nvSpPr>
        <p:spPr>
          <a:xfrm>
            <a:off x="5588601" y="4992792"/>
            <a:ext cx="2015295" cy="412421"/>
          </a:xfrm>
          <a:prstGeom prst="rect">
            <a:avLst/>
          </a:prstGeom>
          <a:noFill/>
        </p:spPr>
        <p:txBody>
          <a:bodyPr wrap="square" rtlCol="0">
            <a:spAutoFit/>
          </a:bodyPr>
          <a:lstStyle>
            <a:defPPr>
              <a:defRPr lang="en-US"/>
            </a:defPPr>
            <a:lvl1pPr>
              <a:lnSpc>
                <a:spcPct val="130000"/>
              </a:lnSpc>
              <a:defRPr sz="1600">
                <a:solidFill>
                  <a:srgbClr val="0000CC"/>
                </a:solidFill>
                <a:latin typeface="华文中宋" panose="02010600040101010101" pitchFamily="2" charset="-122"/>
                <a:ea typeface="华文中宋" panose="02010600040101010101" pitchFamily="2" charset="-122"/>
              </a:defRPr>
            </a:lvl1pPr>
          </a:lstStyle>
          <a:p>
            <a:r>
              <a:rPr lang="zh-CN" altLang="en-US" dirty="0"/>
              <a:t>必要的</a:t>
            </a:r>
            <a:r>
              <a:rPr lang="en-US" altLang="zh-CN" dirty="0"/>
              <a:t>override</a:t>
            </a:r>
            <a:r>
              <a:rPr lang="zh-CN" altLang="en-US" dirty="0"/>
              <a:t>函数</a:t>
            </a:r>
            <a:endParaRPr lang="zh-CN" altLang="en-US" dirty="0"/>
          </a:p>
        </p:txBody>
      </p:sp>
      <p:sp>
        <p:nvSpPr>
          <p:cNvPr id="16" name="文本框 26"/>
          <p:cNvSpPr txBox="1"/>
          <p:nvPr/>
        </p:nvSpPr>
        <p:spPr>
          <a:xfrm>
            <a:off x="5189011" y="5599053"/>
            <a:ext cx="1210588" cy="412421"/>
          </a:xfrm>
          <a:prstGeom prst="rect">
            <a:avLst/>
          </a:prstGeom>
          <a:noFill/>
        </p:spPr>
        <p:txBody>
          <a:bodyPr wrap="square" rtlCol="0">
            <a:spAutoFit/>
          </a:bodyPr>
          <a:lstStyle>
            <a:defPPr>
              <a:defRPr lang="en-US"/>
            </a:defPPr>
            <a:lvl1pPr>
              <a:lnSpc>
                <a:spcPct val="130000"/>
              </a:lnSpc>
              <a:defRPr sz="1600">
                <a:solidFill>
                  <a:srgbClr val="0000CC"/>
                </a:solidFill>
                <a:latin typeface="华文中宋" panose="02010600040101010101" pitchFamily="2" charset="-122"/>
                <a:ea typeface="华文中宋" panose="02010600040101010101" pitchFamily="2" charset="-122"/>
              </a:defRPr>
            </a:lvl1pPr>
          </a:lstStyle>
          <a:p>
            <a:r>
              <a:rPr lang="zh-CN" altLang="en-US" dirty="0"/>
              <a:t>自定义函数</a:t>
            </a:r>
            <a:endParaRPr lang="zh-CN" altLang="en-US" dirty="0"/>
          </a:p>
        </p:txBody>
      </p:sp>
      <p:sp>
        <p:nvSpPr>
          <p:cNvPr id="17" name="文本框 32"/>
          <p:cNvSpPr txBox="1"/>
          <p:nvPr/>
        </p:nvSpPr>
        <p:spPr>
          <a:xfrm>
            <a:off x="2483768" y="6165304"/>
            <a:ext cx="5682966" cy="412421"/>
          </a:xfrm>
          <a:prstGeom prst="rect">
            <a:avLst/>
          </a:prstGeom>
          <a:noFill/>
        </p:spPr>
        <p:txBody>
          <a:bodyPr wrap="square" rtlCol="0">
            <a:spAutoFit/>
          </a:bodyPr>
          <a:lstStyle>
            <a:defPPr>
              <a:defRPr lang="en-US"/>
            </a:defPPr>
            <a:lvl1pPr>
              <a:lnSpc>
                <a:spcPct val="130000"/>
              </a:lnSpc>
              <a:defRPr sz="1600">
                <a:solidFill>
                  <a:srgbClr val="0000CC"/>
                </a:solidFill>
                <a:latin typeface="华文中宋" panose="02010600040101010101" pitchFamily="2" charset="-122"/>
                <a:ea typeface="华文中宋" panose="02010600040101010101" pitchFamily="2" charset="-122"/>
              </a:defRPr>
            </a:lvl1pPr>
          </a:lstStyle>
          <a:p>
            <a:r>
              <a:rPr lang="zh-CN" altLang="en-US" dirty="0"/>
              <a:t>模块注册声明！以便</a:t>
            </a:r>
            <a:r>
              <a:rPr lang="en-US" altLang="zh-CN" dirty="0" err="1"/>
              <a:t>ned</a:t>
            </a:r>
            <a:r>
              <a:rPr lang="zh-CN" altLang="en-US" dirty="0"/>
              <a:t>文件可对其端口和连接关系进行定义</a:t>
            </a:r>
            <a:endParaRPr lang="zh-CN" altLang="en-US" dirty="0"/>
          </a:p>
        </p:txBody>
      </p:sp>
      <p:sp>
        <p:nvSpPr>
          <p:cNvPr id="18" name="矩形 17"/>
          <p:cNvSpPr/>
          <p:nvPr/>
        </p:nvSpPr>
        <p:spPr bwMode="auto">
          <a:xfrm>
            <a:off x="827584" y="4356323"/>
            <a:ext cx="2952328" cy="360040"/>
          </a:xfrm>
          <a:prstGeom prst="rect">
            <a:avLst/>
          </a:prstGeom>
          <a:noFill/>
          <a:ln w="28575" algn="ctr">
            <a:solidFill>
              <a:srgbClr val="C00000"/>
            </a:solidFill>
            <a:round/>
          </a:ln>
          <a:effectLst/>
        </p:spPr>
        <p:txBody>
          <a:bodyPr wrap="squar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矩形 18"/>
          <p:cNvSpPr/>
          <p:nvPr/>
        </p:nvSpPr>
        <p:spPr bwMode="auto">
          <a:xfrm>
            <a:off x="827584" y="5056185"/>
            <a:ext cx="4824536" cy="555237"/>
          </a:xfrm>
          <a:prstGeom prst="rect">
            <a:avLst/>
          </a:prstGeom>
          <a:noFill/>
          <a:ln w="28575" algn="ctr">
            <a:solidFill>
              <a:srgbClr val="C00000"/>
            </a:solidFill>
            <a:round/>
          </a:ln>
          <a:effectLst/>
        </p:spPr>
        <p:txBody>
          <a:bodyPr wrap="squar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3" name="直接连接符 2"/>
          <p:cNvCxnSpPr/>
          <p:nvPr/>
        </p:nvCxnSpPr>
        <p:spPr>
          <a:xfrm>
            <a:off x="798725" y="5805264"/>
            <a:ext cx="4247887" cy="0"/>
          </a:xfrm>
          <a:prstGeom prst="line">
            <a:avLst/>
          </a:prstGeom>
          <a:noFill/>
          <a:ln w="28575" algn="ctr">
            <a:solidFill>
              <a:srgbClr val="C00000"/>
            </a:solidFill>
            <a:round/>
          </a:ln>
          <a:effectLst/>
        </p:spPr>
      </p:cxn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OMNET++</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仿真流程</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bwMode="auto">
          <a:xfrm>
            <a:off x="831249" y="1505974"/>
            <a:ext cx="1524633" cy="492178"/>
          </a:xfrm>
          <a:prstGeom prst="rect">
            <a:avLst/>
          </a:prstGeom>
          <a:noFill/>
          <a:ln w="12700" algn="ctr">
            <a:solidFill>
              <a:srgbClr val="002060"/>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0" tIns="0" rIns="0" bIns="0" rtlCol="0" anchor="ctr">
            <a:noAutofit/>
          </a:bodyPr>
          <a:lstStyle/>
          <a:p>
            <a:pPr algn="ctr"/>
            <a:r>
              <a:rPr lang="zh-CN" altLang="en-US" sz="1400" kern="0" dirty="0">
                <a:solidFill>
                  <a:sysClr val="windowText" lastClr="000000"/>
                </a:solidFill>
                <a:latin typeface="Times New Roman" panose="02020603050405020304" pitchFamily="18" charset="0"/>
                <a:ea typeface="华文中宋" panose="02010600040101010101" pitchFamily="2" charset="-122"/>
                <a:cs typeface="Times New Roman" panose="02020603050405020304" pitchFamily="18" charset="0"/>
              </a:rPr>
              <a:t>网络描述文件</a:t>
            </a:r>
            <a:endParaRPr lang="en-US" altLang="zh-CN" sz="1400" kern="0" dirty="0">
              <a:solidFill>
                <a:sysClr val="windowText" lastClr="000000"/>
              </a:solidFill>
              <a:latin typeface="Times New Roman" panose="02020603050405020304" pitchFamily="18" charset="0"/>
              <a:ea typeface="华文中宋" panose="02010600040101010101" pitchFamily="2" charset="-122"/>
              <a:cs typeface="Times New Roman" panose="02020603050405020304" pitchFamily="18" charset="0"/>
            </a:endParaRPr>
          </a:p>
          <a:p>
            <a:pPr algn="ctr"/>
            <a:r>
              <a:rPr lang="zh-CN" altLang="en-US" sz="1400" kern="0" dirty="0">
                <a:solidFill>
                  <a:sysClr val="windowText" lastClr="00000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kern="0" dirty="0">
                <a:solidFill>
                  <a:sysClr val="windowText" lastClr="00000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kern="0" dirty="0" err="1">
                <a:solidFill>
                  <a:sysClr val="windowText" lastClr="000000"/>
                </a:solidFill>
                <a:latin typeface="Times New Roman" panose="02020603050405020304" pitchFamily="18" charset="0"/>
                <a:ea typeface="华文中宋" panose="02010600040101010101" pitchFamily="2" charset="-122"/>
                <a:cs typeface="Times New Roman" panose="02020603050405020304" pitchFamily="18" charset="0"/>
              </a:rPr>
              <a:t>ned</a:t>
            </a:r>
            <a:endParaRPr kumimoji="0" lang="zh-CN" altLang="en-US" sz="14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8" name="矩形 7"/>
          <p:cNvSpPr/>
          <p:nvPr/>
        </p:nvSpPr>
        <p:spPr>
          <a:xfrm>
            <a:off x="1142160" y="2162643"/>
            <a:ext cx="981568" cy="307777"/>
          </a:xfrm>
          <a:prstGeom prst="rect">
            <a:avLst/>
          </a:prstGeom>
          <a:ln w="12700">
            <a:solidFill>
              <a:srgbClr val="002060"/>
            </a:solidFill>
          </a:ln>
        </p:spPr>
        <p:txBody>
          <a:bodyPr wrap="none">
            <a:noAutofit/>
          </a:bodyPr>
          <a:lstStyle/>
          <a:p>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NEDC</a:t>
            </a:r>
            <a:r>
              <a:rPr lang="zh-CN" altLang="en-US" sz="1400" dirty="0">
                <a:latin typeface="Times New Roman" panose="02020603050405020304" pitchFamily="18" charset="0"/>
                <a:ea typeface="华文中宋" panose="02010600040101010101" pitchFamily="2" charset="-122"/>
                <a:cs typeface="Times New Roman" panose="02020603050405020304" pitchFamily="18" charset="0"/>
              </a:rPr>
              <a:t>编译</a:t>
            </a:r>
            <a:endParaRPr lang="zh-CN" altLang="en-US" sz="1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9" name="矩形 8"/>
          <p:cNvSpPr/>
          <p:nvPr/>
        </p:nvSpPr>
        <p:spPr>
          <a:xfrm>
            <a:off x="827971" y="2672968"/>
            <a:ext cx="1531188" cy="468000"/>
          </a:xfrm>
          <a:prstGeom prst="rect">
            <a:avLst/>
          </a:prstGeom>
          <a:ln w="12700">
            <a:solidFill>
              <a:srgbClr val="002060"/>
            </a:solidFill>
          </a:ln>
        </p:spPr>
        <p:txBody>
          <a:bodyPr wrap="none">
            <a:noAutofit/>
          </a:bodyPr>
          <a:lstStyle/>
          <a:p>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NED</a:t>
            </a:r>
            <a:r>
              <a:rPr lang="zh-CN" altLang="en-US" sz="1400" dirty="0">
                <a:latin typeface="Times New Roman" panose="02020603050405020304" pitchFamily="18" charset="0"/>
                <a:ea typeface="华文中宋" panose="02010600040101010101" pitchFamily="2" charset="-122"/>
                <a:cs typeface="Times New Roman" panose="02020603050405020304" pitchFamily="18" charset="0"/>
              </a:rPr>
              <a:t>结构实现文件</a:t>
            </a:r>
            <a:endParaRPr lang="en-US" altLang="zh-CN" sz="1400" dirty="0">
              <a:latin typeface="Times New Roman" panose="02020603050405020304" pitchFamily="18" charset="0"/>
              <a:ea typeface="华文中宋" panose="02010600040101010101" pitchFamily="2" charset="-122"/>
              <a:cs typeface="Times New Roman" panose="02020603050405020304" pitchFamily="18" charset="0"/>
            </a:endParaRPr>
          </a:p>
          <a:p>
            <a:pPr algn="ctr"/>
            <a:r>
              <a:rPr lang="zh-CN" altLang="en-US" sz="1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_n.cc</a:t>
            </a:r>
            <a:endParaRPr lang="zh-CN" altLang="en-US" sz="1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0" name="矩形 9"/>
          <p:cNvSpPr/>
          <p:nvPr/>
        </p:nvSpPr>
        <p:spPr>
          <a:xfrm>
            <a:off x="2527548" y="1505973"/>
            <a:ext cx="1476000" cy="495711"/>
          </a:xfrm>
          <a:prstGeom prst="rect">
            <a:avLst/>
          </a:prstGeom>
          <a:ln w="12700">
            <a:solidFill>
              <a:srgbClr val="002060"/>
            </a:solidFill>
          </a:ln>
        </p:spPr>
        <p:txBody>
          <a:bodyPr wrap="square">
            <a:noAutofit/>
          </a:bodyPr>
          <a:lstStyle/>
          <a:p>
            <a:pPr algn="ctr"/>
            <a:r>
              <a:rPr lang="zh-CN" altLang="en-US" sz="1400" dirty="0">
                <a:latin typeface="Times New Roman" panose="02020603050405020304" pitchFamily="18" charset="0"/>
                <a:ea typeface="华文中宋" panose="02010600040101010101" pitchFamily="2" charset="-122"/>
                <a:cs typeface="Times New Roman" panose="02020603050405020304" pitchFamily="18" charset="0"/>
              </a:rPr>
              <a:t>简单模块文件</a:t>
            </a:r>
            <a:endParaRPr lang="en-US" altLang="zh-CN" sz="1400" dirty="0">
              <a:latin typeface="Times New Roman" panose="02020603050405020304" pitchFamily="18" charset="0"/>
              <a:ea typeface="华文中宋" panose="02010600040101010101" pitchFamily="2" charset="-122"/>
              <a:cs typeface="Times New Roman" panose="02020603050405020304" pitchFamily="18" charset="0"/>
            </a:endParaRPr>
          </a:p>
          <a:p>
            <a:pPr algn="ctr"/>
            <a:r>
              <a:rPr lang="zh-CN" altLang="en-US" sz="1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.cc</a:t>
            </a:r>
            <a:endParaRPr lang="zh-CN" altLang="en-US" sz="1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2" name="矩形 11"/>
          <p:cNvSpPr/>
          <p:nvPr/>
        </p:nvSpPr>
        <p:spPr>
          <a:xfrm>
            <a:off x="4131105" y="1505973"/>
            <a:ext cx="1261884" cy="488091"/>
          </a:xfrm>
          <a:prstGeom prst="rect">
            <a:avLst/>
          </a:prstGeom>
          <a:ln w="12700">
            <a:solidFill>
              <a:srgbClr val="002060"/>
            </a:solidFill>
          </a:ln>
        </p:spPr>
        <p:txBody>
          <a:bodyPr wrap="none">
            <a:noAutofit/>
          </a:bodyPr>
          <a:lstStyle/>
          <a:p>
            <a:pPr algn="ctr"/>
            <a:r>
              <a:rPr lang="zh-CN" altLang="en-US" sz="1400" dirty="0">
                <a:latin typeface="Times New Roman" panose="02020603050405020304" pitchFamily="18" charset="0"/>
                <a:ea typeface="华文中宋" panose="02010600040101010101" pitchFamily="2" charset="-122"/>
                <a:cs typeface="Times New Roman" panose="02020603050405020304" pitchFamily="18" charset="0"/>
              </a:rPr>
              <a:t>消息定义文件</a:t>
            </a:r>
            <a:endParaRPr lang="en-US" altLang="zh-CN" sz="1400" dirty="0">
              <a:latin typeface="Times New Roman" panose="02020603050405020304" pitchFamily="18" charset="0"/>
              <a:ea typeface="华文中宋" panose="02010600040101010101" pitchFamily="2" charset="-122"/>
              <a:cs typeface="Times New Roman" panose="02020603050405020304" pitchFamily="18" charset="0"/>
            </a:endParaRPr>
          </a:p>
          <a:p>
            <a:pPr algn="ctr"/>
            <a:r>
              <a:rPr lang="zh-CN" altLang="en-US" sz="1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msg</a:t>
            </a:r>
            <a:endParaRPr lang="zh-CN" altLang="en-US" sz="1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3" name="矩形 12"/>
          <p:cNvSpPr/>
          <p:nvPr/>
        </p:nvSpPr>
        <p:spPr>
          <a:xfrm>
            <a:off x="5699200" y="1505973"/>
            <a:ext cx="1082348" cy="488091"/>
          </a:xfrm>
          <a:prstGeom prst="rect">
            <a:avLst/>
          </a:prstGeom>
          <a:ln w="12700">
            <a:solidFill>
              <a:srgbClr val="002060"/>
            </a:solidFill>
          </a:ln>
        </p:spPr>
        <p:txBody>
          <a:bodyPr wrap="none">
            <a:noAutofit/>
          </a:bodyPr>
          <a:lstStyle/>
          <a:p>
            <a:pPr algn="ctr"/>
            <a:r>
              <a:rPr lang="zh-CN" altLang="en-US" sz="1400" dirty="0">
                <a:latin typeface="Times New Roman" panose="02020603050405020304" pitchFamily="18" charset="0"/>
                <a:ea typeface="华文中宋" panose="02010600040101010101" pitchFamily="2" charset="-122"/>
                <a:cs typeface="Times New Roman" panose="02020603050405020304" pitchFamily="18" charset="0"/>
              </a:rPr>
              <a:t>仿真内核库</a:t>
            </a:r>
            <a:endParaRPr lang="en-US" altLang="zh-CN" sz="1400" dirty="0">
              <a:latin typeface="Times New Roman" panose="02020603050405020304" pitchFamily="18" charset="0"/>
              <a:ea typeface="华文中宋" panose="02010600040101010101" pitchFamily="2" charset="-122"/>
              <a:cs typeface="Times New Roman" panose="02020603050405020304" pitchFamily="18" charset="0"/>
            </a:endParaRPr>
          </a:p>
          <a:p>
            <a:pPr algn="ctr"/>
            <a:r>
              <a:rPr lang="zh-CN" altLang="en-US" sz="1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.lib/*.a</a:t>
            </a:r>
            <a:endParaRPr lang="zh-CN" altLang="en-US" sz="1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4" name="矩形 13"/>
          <p:cNvSpPr/>
          <p:nvPr/>
        </p:nvSpPr>
        <p:spPr>
          <a:xfrm>
            <a:off x="7096749" y="1505973"/>
            <a:ext cx="1082348" cy="468000"/>
          </a:xfrm>
          <a:prstGeom prst="rect">
            <a:avLst/>
          </a:prstGeom>
          <a:ln w="12700">
            <a:solidFill>
              <a:srgbClr val="002060"/>
            </a:solidFill>
          </a:ln>
        </p:spPr>
        <p:txBody>
          <a:bodyPr wrap="none">
            <a:noAutofit/>
          </a:bodyPr>
          <a:lstStyle/>
          <a:p>
            <a:pPr algn="ctr"/>
            <a:r>
              <a:rPr lang="zh-CN" altLang="en-US" sz="1400" dirty="0">
                <a:latin typeface="Times New Roman" panose="02020603050405020304" pitchFamily="18" charset="0"/>
                <a:ea typeface="华文中宋" panose="02010600040101010101" pitchFamily="2" charset="-122"/>
                <a:cs typeface="Times New Roman" panose="02020603050405020304" pitchFamily="18" charset="0"/>
              </a:rPr>
              <a:t>用户接口库</a:t>
            </a:r>
            <a:endParaRPr lang="en-US" altLang="zh-CN" sz="1400" dirty="0">
              <a:latin typeface="Times New Roman" panose="02020603050405020304" pitchFamily="18" charset="0"/>
              <a:ea typeface="华文中宋" panose="02010600040101010101" pitchFamily="2" charset="-122"/>
              <a:cs typeface="Times New Roman" panose="02020603050405020304" pitchFamily="18" charset="0"/>
            </a:endParaRPr>
          </a:p>
          <a:p>
            <a:pPr algn="ctr"/>
            <a:r>
              <a:rPr lang="zh-CN" altLang="en-US" sz="1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.lib/*.a</a:t>
            </a:r>
            <a:endParaRPr lang="zh-CN" altLang="en-US" sz="1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5" name="矩形 14"/>
          <p:cNvSpPr/>
          <p:nvPr/>
        </p:nvSpPr>
        <p:spPr>
          <a:xfrm>
            <a:off x="688976" y="3356992"/>
            <a:ext cx="4762500" cy="307777"/>
          </a:xfrm>
          <a:prstGeom prst="rect">
            <a:avLst/>
          </a:prstGeom>
          <a:ln w="12700">
            <a:solidFill>
              <a:srgbClr val="002060"/>
            </a:solidFill>
          </a:ln>
        </p:spPr>
        <p:txBody>
          <a:bodyPr wrap="square">
            <a:noAutofit/>
          </a:bodyPr>
          <a:lstStyle/>
          <a:p>
            <a:pPr algn="ct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C++</a:t>
            </a:r>
            <a:r>
              <a:rPr lang="zh-CN" altLang="en-US" sz="1400" dirty="0">
                <a:latin typeface="Times New Roman" panose="02020603050405020304" pitchFamily="18" charset="0"/>
                <a:ea typeface="华文中宋" panose="02010600040101010101" pitchFamily="2" charset="-122"/>
                <a:cs typeface="Times New Roman" panose="02020603050405020304" pitchFamily="18" charset="0"/>
              </a:rPr>
              <a:t>编译</a:t>
            </a:r>
            <a:endParaRPr lang="zh-CN" altLang="en-US" sz="1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6" name="矩形 15"/>
          <p:cNvSpPr/>
          <p:nvPr/>
        </p:nvSpPr>
        <p:spPr>
          <a:xfrm>
            <a:off x="688975" y="3938661"/>
            <a:ext cx="7581899" cy="307777"/>
          </a:xfrm>
          <a:prstGeom prst="rect">
            <a:avLst/>
          </a:prstGeom>
          <a:ln w="12700">
            <a:solidFill>
              <a:srgbClr val="002060"/>
            </a:solidFill>
          </a:ln>
        </p:spPr>
        <p:txBody>
          <a:bodyPr wrap="square">
            <a:noAutofit/>
          </a:bodyPr>
          <a:lstStyle/>
          <a:p>
            <a:pPr algn="ctr"/>
            <a:r>
              <a:rPr lang="zh-CN" altLang="en-US" sz="1400" dirty="0">
                <a:latin typeface="Times New Roman" panose="02020603050405020304" pitchFamily="18" charset="0"/>
                <a:ea typeface="华文中宋" panose="02010600040101010101" pitchFamily="2" charset="-122"/>
                <a:cs typeface="Times New Roman" panose="02020603050405020304" pitchFamily="18" charset="0"/>
              </a:rPr>
              <a:t>连接</a:t>
            </a:r>
            <a:endParaRPr lang="zh-CN" altLang="en-US" sz="1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7" name="矩形 16"/>
          <p:cNvSpPr/>
          <p:nvPr/>
        </p:nvSpPr>
        <p:spPr>
          <a:xfrm>
            <a:off x="3897657" y="4505478"/>
            <a:ext cx="902811" cy="307777"/>
          </a:xfrm>
          <a:prstGeom prst="rect">
            <a:avLst/>
          </a:prstGeom>
          <a:ln w="12700">
            <a:solidFill>
              <a:srgbClr val="002060"/>
            </a:solidFill>
          </a:ln>
        </p:spPr>
        <p:txBody>
          <a:bodyPr wrap="none">
            <a:noAutofit/>
          </a:bodyPr>
          <a:lstStyle/>
          <a:p>
            <a:r>
              <a:rPr lang="zh-CN" altLang="en-US" sz="1400" dirty="0">
                <a:latin typeface="Times New Roman" panose="02020603050405020304" pitchFamily="18" charset="0"/>
                <a:ea typeface="华文中宋" panose="02010600040101010101" pitchFamily="2" charset="-122"/>
                <a:cs typeface="Times New Roman" panose="02020603050405020304" pitchFamily="18" charset="0"/>
              </a:rPr>
              <a:t>仿真程序</a:t>
            </a:r>
            <a:endParaRPr lang="zh-CN" altLang="en-US" sz="1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8" name="矩形 17"/>
          <p:cNvSpPr/>
          <p:nvPr/>
        </p:nvSpPr>
        <p:spPr>
          <a:xfrm>
            <a:off x="4077193" y="5069281"/>
            <a:ext cx="543739" cy="307777"/>
          </a:xfrm>
          <a:prstGeom prst="rect">
            <a:avLst/>
          </a:prstGeom>
          <a:ln w="12700">
            <a:solidFill>
              <a:srgbClr val="002060"/>
            </a:solidFill>
          </a:ln>
        </p:spPr>
        <p:txBody>
          <a:bodyPr wrap="none">
            <a:noAutofit/>
          </a:bodyPr>
          <a:lstStyle/>
          <a:p>
            <a:r>
              <a:rPr lang="zh-CN" altLang="en-US" sz="1400" dirty="0">
                <a:latin typeface="Times New Roman" panose="02020603050405020304" pitchFamily="18" charset="0"/>
                <a:ea typeface="华文中宋" panose="02010600040101010101" pitchFamily="2" charset="-122"/>
                <a:cs typeface="Times New Roman" panose="02020603050405020304" pitchFamily="18" charset="0"/>
              </a:rPr>
              <a:t>执行</a:t>
            </a:r>
            <a:endParaRPr lang="zh-CN" altLang="en-US" sz="1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9" name="矩形 18"/>
          <p:cNvSpPr/>
          <p:nvPr/>
        </p:nvSpPr>
        <p:spPr>
          <a:xfrm>
            <a:off x="5373429" y="5069281"/>
            <a:ext cx="1890261" cy="307777"/>
          </a:xfrm>
          <a:prstGeom prst="rect">
            <a:avLst/>
          </a:prstGeom>
          <a:ln w="12700">
            <a:solidFill>
              <a:srgbClr val="002060"/>
            </a:solidFill>
          </a:ln>
        </p:spPr>
        <p:txBody>
          <a:bodyPr wrap="none">
            <a:noAutofit/>
          </a:bodyPr>
          <a:lstStyle/>
          <a:p>
            <a:r>
              <a:rPr lang="zh-CN" altLang="en-US" sz="1400" dirty="0">
                <a:latin typeface="Times New Roman" panose="02020603050405020304" pitchFamily="18" charset="0"/>
                <a:ea typeface="华文中宋" panose="02010600040101010101" pitchFamily="2" charset="-122"/>
                <a:cs typeface="Times New Roman" panose="02020603050405020304" pitchFamily="18" charset="0"/>
              </a:rPr>
              <a:t>配置文件</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Omnetpp.ini</a:t>
            </a:r>
            <a:endParaRPr lang="zh-CN" altLang="en-US" sz="1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0" name="矩形 19"/>
          <p:cNvSpPr/>
          <p:nvPr/>
        </p:nvSpPr>
        <p:spPr>
          <a:xfrm>
            <a:off x="3314164" y="5713511"/>
            <a:ext cx="2069797" cy="307777"/>
          </a:xfrm>
          <a:prstGeom prst="rect">
            <a:avLst/>
          </a:prstGeom>
          <a:ln>
            <a:solidFill>
              <a:srgbClr val="002060"/>
            </a:solidFill>
          </a:ln>
        </p:spPr>
        <p:txBody>
          <a:bodyPr wrap="none">
            <a:noAutofit/>
          </a:bodyPr>
          <a:lstStyle/>
          <a:p>
            <a:r>
              <a:rPr lang="zh-CN" altLang="en-US" sz="1400" dirty="0">
                <a:latin typeface="Times New Roman" panose="02020603050405020304" pitchFamily="18" charset="0"/>
                <a:ea typeface="华文中宋" panose="02010600040101010101" pitchFamily="2" charset="-122"/>
                <a:cs typeface="Times New Roman" panose="02020603050405020304" pitchFamily="18" charset="0"/>
              </a:rPr>
              <a:t>输出文件*</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vec</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sna</a:t>
            </a:r>
            <a:r>
              <a:rPr lang="zh-CN" altLang="en-US" sz="1400" dirty="0">
                <a:latin typeface="Times New Roman" panose="02020603050405020304" pitchFamily="18" charset="0"/>
                <a:ea typeface="华文中宋" panose="02010600040101010101" pitchFamily="2" charset="-122"/>
                <a:cs typeface="Times New Roman" panose="02020603050405020304" pitchFamily="18" charset="0"/>
              </a:rPr>
              <a:t>等</a:t>
            </a:r>
            <a:endParaRPr lang="zh-CN" altLang="en-US" sz="1400" dirty="0">
              <a:latin typeface="Times New Roman" panose="02020603050405020304" pitchFamily="18" charset="0"/>
              <a:ea typeface="华文中宋" panose="02010600040101010101" pitchFamily="2" charset="-122"/>
              <a:cs typeface="Times New Roman" panose="02020603050405020304" pitchFamily="18" charset="0"/>
            </a:endParaRPr>
          </a:p>
        </p:txBody>
      </p:sp>
      <p:cxnSp>
        <p:nvCxnSpPr>
          <p:cNvPr id="23" name="直接连接符 22"/>
          <p:cNvCxnSpPr/>
          <p:nvPr/>
        </p:nvCxnSpPr>
        <p:spPr>
          <a:xfrm flipV="1">
            <a:off x="4774748" y="1994066"/>
            <a:ext cx="1" cy="1362926"/>
          </a:xfrm>
          <a:prstGeom prst="line">
            <a:avLst/>
          </a:prstGeom>
          <a:ln w="28575">
            <a:solidFill>
              <a:srgbClr val="FF0000"/>
            </a:solidFill>
            <a:headEnd type="arrow"/>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6232730" y="2007633"/>
            <a:ext cx="0" cy="1931028"/>
          </a:xfrm>
          <a:prstGeom prst="line">
            <a:avLst/>
          </a:prstGeom>
          <a:ln w="28575">
            <a:solidFill>
              <a:srgbClr val="FF0000"/>
            </a:solidFill>
            <a:headEnd type="arrow"/>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7668344" y="2000013"/>
            <a:ext cx="0" cy="1938648"/>
          </a:xfrm>
          <a:prstGeom prst="line">
            <a:avLst/>
          </a:prstGeom>
          <a:ln w="28575">
            <a:solidFill>
              <a:srgbClr val="FF0000"/>
            </a:solidFill>
            <a:headEnd type="arrow"/>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1637024" y="3140968"/>
            <a:ext cx="0" cy="213692"/>
          </a:xfrm>
          <a:prstGeom prst="line">
            <a:avLst/>
          </a:prstGeom>
          <a:ln w="28575">
            <a:solidFill>
              <a:srgbClr val="FF0000"/>
            </a:solidFill>
            <a:headEnd type="arrow"/>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8" idx="0"/>
            <a:endCxn id="17" idx="2"/>
          </p:cNvCxnSpPr>
          <p:nvPr/>
        </p:nvCxnSpPr>
        <p:spPr>
          <a:xfrm flipV="1">
            <a:off x="4349063" y="4813255"/>
            <a:ext cx="0" cy="256026"/>
          </a:xfrm>
          <a:prstGeom prst="line">
            <a:avLst/>
          </a:prstGeom>
          <a:ln w="28575">
            <a:solidFill>
              <a:srgbClr val="FF0000"/>
            </a:solidFill>
            <a:headEnd type="arrow"/>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0" idx="0"/>
            <a:endCxn id="18" idx="2"/>
          </p:cNvCxnSpPr>
          <p:nvPr/>
        </p:nvCxnSpPr>
        <p:spPr>
          <a:xfrm flipV="1">
            <a:off x="4349063" y="5377058"/>
            <a:ext cx="0" cy="336453"/>
          </a:xfrm>
          <a:prstGeom prst="line">
            <a:avLst/>
          </a:prstGeom>
          <a:ln w="28575">
            <a:solidFill>
              <a:srgbClr val="FF0000"/>
            </a:solidFill>
            <a:headEnd type="arrow"/>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8" idx="3"/>
            <a:endCxn id="19" idx="1"/>
          </p:cNvCxnSpPr>
          <p:nvPr/>
        </p:nvCxnSpPr>
        <p:spPr>
          <a:xfrm>
            <a:off x="4620932" y="5223170"/>
            <a:ext cx="752497" cy="0"/>
          </a:xfrm>
          <a:prstGeom prst="line">
            <a:avLst/>
          </a:prstGeom>
          <a:ln w="28575">
            <a:solidFill>
              <a:srgbClr val="FF0000"/>
            </a:solidFill>
            <a:headEnd type="arrow"/>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3265548" y="1994065"/>
            <a:ext cx="1" cy="1362927"/>
          </a:xfrm>
          <a:prstGeom prst="line">
            <a:avLst/>
          </a:prstGeom>
          <a:ln w="28575">
            <a:solidFill>
              <a:srgbClr val="FF0000"/>
            </a:solidFill>
            <a:headEnd type="arrow"/>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24938" y="1973973"/>
            <a:ext cx="0" cy="213692"/>
          </a:xfrm>
          <a:prstGeom prst="line">
            <a:avLst/>
          </a:prstGeom>
          <a:ln w="28575">
            <a:solidFill>
              <a:srgbClr val="FF0000"/>
            </a:solidFill>
            <a:headEnd type="arrow"/>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1624938" y="2470420"/>
            <a:ext cx="0" cy="213692"/>
          </a:xfrm>
          <a:prstGeom prst="line">
            <a:avLst/>
          </a:prstGeom>
          <a:ln w="28575">
            <a:solidFill>
              <a:srgbClr val="FF0000"/>
            </a:solidFill>
            <a:headEnd type="arrow"/>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17" idx="0"/>
          </p:cNvCxnSpPr>
          <p:nvPr/>
        </p:nvCxnSpPr>
        <p:spPr>
          <a:xfrm flipV="1">
            <a:off x="4349063" y="4246438"/>
            <a:ext cx="0" cy="259040"/>
          </a:xfrm>
          <a:prstGeom prst="line">
            <a:avLst/>
          </a:prstGeom>
          <a:ln w="28575">
            <a:solidFill>
              <a:srgbClr val="FF0000"/>
            </a:solidFill>
            <a:headEnd type="arrow"/>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2771800" y="3664769"/>
            <a:ext cx="0" cy="273892"/>
          </a:xfrm>
          <a:prstGeom prst="line">
            <a:avLst/>
          </a:prstGeom>
          <a:ln w="28575">
            <a:solidFill>
              <a:srgbClr val="FF0000"/>
            </a:solidFill>
            <a:head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OMNET++</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仿真过程</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新建工程</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2" descr="https://upload-images.jianshu.io/upload_images/17829495-75f7bf87b0cf173e.png?imageMogr2/auto-orient/strip|imageView2/2/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383" y="1628800"/>
            <a:ext cx="5348914" cy="445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3419872" y="1043444"/>
            <a:ext cx="4930132" cy="369332"/>
          </a:xfrm>
          <a:prstGeom prst="rect">
            <a:avLst/>
          </a:prstGeom>
        </p:spPr>
        <p:txBody>
          <a:bodyPr wrap="none">
            <a:spAutoFit/>
          </a:bodyPr>
          <a:lstStyle/>
          <a:p>
            <a:r>
              <a:rPr lang="en-US" altLang="zh-CN" i="1" dirty="0">
                <a:solidFill>
                  <a:schemeClr val="tx1">
                    <a:lumMod val="95000"/>
                    <a:lumOff val="5000"/>
                  </a:schemeClr>
                </a:solidFill>
                <a:hlinkClick r:id="rId3"/>
              </a:rPr>
              <a:t>From</a:t>
            </a:r>
            <a:r>
              <a:rPr lang="zh-CN" altLang="en-US" i="1" dirty="0">
                <a:hlinkClick r:id="rId3"/>
              </a:rPr>
              <a:t>：</a:t>
            </a:r>
            <a:r>
              <a:rPr lang="en-US" altLang="zh-CN" i="1" dirty="0">
                <a:hlinkClick r:id="rId3"/>
              </a:rPr>
              <a:t>https://www.jianshu.com/p/3b22b3e7ca10</a:t>
            </a:r>
            <a:endParaRPr lang="zh-CN" altLang="en-US" i="1" dirty="0"/>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添加</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NED</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文件</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2" descr="https://upload-images.jianshu.io/upload_images/17829495-75f7bf87b0cf173e.png?imageMogr2/auto-orient/strip|imageView2/2/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586408" y="1228690"/>
            <a:ext cx="7776864" cy="400110"/>
          </a:xfrm>
          <a:prstGeom prst="rect">
            <a:avLst/>
          </a:prstGeom>
        </p:spPr>
        <p:txBody>
          <a:bodyPr wrap="square">
            <a:spAutoFit/>
          </a:bodyPr>
          <a:lstStyle/>
          <a:p>
            <a:pPr marL="285750" indent="-285750">
              <a:spcBef>
                <a:spcPts val="600"/>
              </a:spcBef>
              <a:buSzPct val="80000"/>
              <a:buFont typeface="Wingdings" panose="05000000000000000000" pitchFamily="2" charset="2"/>
              <a:buChar char="l"/>
            </a:pP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NED</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文件有两种模式：源码模式和设计模式</a:t>
            </a:r>
            <a:endPar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endParaRPr>
          </a:p>
        </p:txBody>
      </p:sp>
      <p:sp>
        <p:nvSpPr>
          <p:cNvPr id="7" name="AutoShape 2" descr="https://upload-images.jianshu.io/upload_images/17829495-3787436c2cf8a453.png?imageMogr2/auto-orient/strip|imageView2/2/w/612/format/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8660" y="1844824"/>
            <a:ext cx="4898472" cy="4506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编辑</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NED</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文件实现特定拓扑</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2" descr="https://upload-images.jianshu.io/upload_images/17829495-75f7bf87b0cf173e.png?imageMogr2/auto-orient/strip|imageView2/2/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586408" y="1228690"/>
            <a:ext cx="7776864" cy="400110"/>
          </a:xfrm>
          <a:prstGeom prst="rect">
            <a:avLst/>
          </a:prstGeom>
        </p:spPr>
        <p:txBody>
          <a:bodyPr wrap="square">
            <a:spAutoFit/>
          </a:bodyPr>
          <a:lstStyle/>
          <a:p>
            <a:pPr marL="285750"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编辑</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NED</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文件，两个简单模块</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Txc1</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直连，一发一收</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p:txBody>
      </p:sp>
      <p:sp>
        <p:nvSpPr>
          <p:cNvPr id="7" name="AutoShape 2" descr="https://upload-images.jianshu.io/upload_images/17829495-3787436c2cf8a453.png?imageMogr2/auto-orient/strip|imageView2/2/w/612/format/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5014"/>
          <a:stretch>
            <a:fillRect/>
          </a:stretch>
        </p:blipFill>
        <p:spPr bwMode="auto">
          <a:xfrm>
            <a:off x="179512" y="2204864"/>
            <a:ext cx="4406900"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4" descr="https://upload-images.jianshu.io/upload_images/17829495-b68d2c6f098342b2.png?imageMogr2/auto-orient/strip|imageView2/2/w/545/format/webp"/>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3080" y="2636912"/>
            <a:ext cx="4311700" cy="2824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536" y="2747342"/>
            <a:ext cx="8424935" cy="807272"/>
          </a:xfrm>
          <a:prstGeom prst="rect">
            <a:avLst/>
          </a:prstGeom>
        </p:spPr>
        <p:txBody>
          <a:bodyPr vert="horz" wrap="square" lIns="0" tIns="0" rIns="0" bIns="0" rtlCol="0">
            <a:spAutoFit/>
          </a:bodyPr>
          <a:lstStyle/>
          <a:p>
            <a:pPr marL="0" marR="0" algn="ctr">
              <a:lnSpc>
                <a:spcPts val="7035"/>
              </a:lnSpc>
              <a:spcBef>
                <a:spcPct val="0"/>
              </a:spcBef>
              <a:spcAft>
                <a:spcPct val="0"/>
              </a:spcAft>
            </a:pPr>
            <a:r>
              <a:rPr lang="zh-CN" altLang="en-US" sz="4400" dirty="0">
                <a:solidFill>
                  <a:srgbClr val="003B93"/>
                </a:solidFill>
                <a:latin typeface="华文中宋" panose="02010600040101010101" pitchFamily="2" charset="-122"/>
                <a:ea typeface="华文中宋" panose="02010600040101010101" pitchFamily="2" charset="-122"/>
                <a:cs typeface="Cambria" panose="02040503050406030204"/>
              </a:rPr>
              <a:t>解决系统域网络的点对点通信问题</a:t>
            </a:r>
            <a:endParaRPr lang="en-US" altLang="zh-CN" sz="4400" spc="-18" dirty="0">
              <a:solidFill>
                <a:srgbClr val="003B93"/>
              </a:solidFill>
              <a:latin typeface="华文中宋" panose="02010600040101010101" pitchFamily="2" charset="-122"/>
              <a:ea typeface="华文中宋" panose="02010600040101010101" pitchFamily="2" charset="-122"/>
              <a:cs typeface="Cambria" panose="02040503050406030204"/>
            </a:endParaRPr>
          </a:p>
        </p:txBody>
      </p:sp>
      <p:sp>
        <p:nvSpPr>
          <p:cNvPr id="19" name="矩形 18"/>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编辑模块行为描述</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C++</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文件</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2" descr="https://upload-images.jianshu.io/upload_images/17829495-75f7bf87b0cf173e.png?imageMogr2/auto-orient/strip|imageView2/2/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2" descr="https://upload-images.jianshu.io/upload_images/17829495-3787436c2cf8a453.png?imageMogr2/auto-orient/strip|imageView2/2/w/612/format/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https://upload-images.jianshu.io/upload_images/17829495-b68d2c6f098342b2.png?imageMogr2/auto-orient/strip|imageView2/2/w/545/format/webp"/>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6279"/>
          <a:stretch>
            <a:fillRect/>
          </a:stretch>
        </p:blipFill>
        <p:spPr bwMode="auto">
          <a:xfrm>
            <a:off x="155575" y="1444000"/>
            <a:ext cx="4625975" cy="4705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3698"/>
          <a:stretch>
            <a:fillRect/>
          </a:stretch>
        </p:blipFill>
        <p:spPr bwMode="auto">
          <a:xfrm>
            <a:off x="4902299" y="1700808"/>
            <a:ext cx="404812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bwMode="auto">
          <a:xfrm>
            <a:off x="612775" y="2900958"/>
            <a:ext cx="2952328" cy="360040"/>
          </a:xfrm>
          <a:prstGeom prst="rect">
            <a:avLst/>
          </a:prstGeom>
          <a:noFill/>
          <a:ln w="28575" algn="ctr">
            <a:solidFill>
              <a:schemeClr val="bg1"/>
            </a:solidFill>
            <a:round/>
          </a:ln>
          <a:effectLst/>
        </p:spPr>
        <p:txBody>
          <a:bodyPr wrap="squar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矩形 13"/>
          <p:cNvSpPr/>
          <p:nvPr/>
        </p:nvSpPr>
        <p:spPr bwMode="auto">
          <a:xfrm>
            <a:off x="601365" y="4293096"/>
            <a:ext cx="2952328" cy="288032"/>
          </a:xfrm>
          <a:prstGeom prst="rect">
            <a:avLst/>
          </a:prstGeom>
          <a:noFill/>
          <a:ln w="28575" algn="ctr">
            <a:solidFill>
              <a:schemeClr val="bg1"/>
            </a:solidFill>
            <a:round/>
          </a:ln>
          <a:effectLst/>
        </p:spPr>
        <p:txBody>
          <a:bodyPr wrap="squar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 name="矩形 14"/>
          <p:cNvSpPr/>
          <p:nvPr/>
        </p:nvSpPr>
        <p:spPr bwMode="auto">
          <a:xfrm>
            <a:off x="601365" y="4653136"/>
            <a:ext cx="2952328" cy="360040"/>
          </a:xfrm>
          <a:prstGeom prst="rect">
            <a:avLst/>
          </a:prstGeom>
          <a:noFill/>
          <a:ln w="28575" algn="ctr">
            <a:solidFill>
              <a:schemeClr val="bg1"/>
            </a:solidFill>
            <a:round/>
          </a:ln>
          <a:effectLst/>
        </p:spPr>
        <p:txBody>
          <a:bodyPr wrap="squar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矩形 15"/>
          <p:cNvSpPr/>
          <p:nvPr/>
        </p:nvSpPr>
        <p:spPr bwMode="auto">
          <a:xfrm>
            <a:off x="5292080" y="2420888"/>
            <a:ext cx="2952328" cy="360040"/>
          </a:xfrm>
          <a:prstGeom prst="rect">
            <a:avLst/>
          </a:prstGeom>
          <a:noFill/>
          <a:ln w="28575" algn="ctr">
            <a:solidFill>
              <a:schemeClr val="bg1"/>
            </a:solidFill>
            <a:round/>
          </a:ln>
          <a:effectLst/>
        </p:spPr>
        <p:txBody>
          <a:bodyPr wrap="squar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添加</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omnetpp.ini</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配置文件</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2" descr="https://upload-images.jianshu.io/upload_images/17829495-75f7bf87b0cf173e.png?imageMogr2/auto-orient/strip|imageView2/2/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2" descr="https://upload-images.jianshu.io/upload_images/17829495-3787436c2cf8a453.png?imageMogr2/auto-orient/strip|imageView2/2/w/612/format/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https://upload-images.jianshu.io/upload_images/17829495-b68d2c6f098342b2.png?imageMogr2/auto-orient/strip|imageView2/2/w/545/format/webp"/>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矩形 16"/>
          <p:cNvSpPr/>
          <p:nvPr/>
        </p:nvSpPr>
        <p:spPr>
          <a:xfrm>
            <a:off x="467544" y="1280954"/>
            <a:ext cx="8234064" cy="707886"/>
          </a:xfrm>
          <a:prstGeom prst="rect">
            <a:avLst/>
          </a:prstGeom>
        </p:spPr>
        <p:txBody>
          <a:bodyPr wrap="square">
            <a:spAutoFit/>
          </a:bodyPr>
          <a:lstStyle/>
          <a:p>
            <a:pPr marL="285750"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文件告诉模拟器程序你想要模拟哪一个网络</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由于</a:t>
            </a:r>
            <a:r>
              <a:rPr lang="en-US" altLang="zh-CN" sz="2000" dirty="0" err="1">
                <a:solidFill>
                  <a:prstClr val="black"/>
                </a:solidFill>
                <a:latin typeface="Cambria Math" panose="02040503050406030204"/>
                <a:ea typeface="华文中宋" panose="02010600040101010101" pitchFamily="2" charset="-122"/>
                <a:cs typeface="Calibri" panose="020F0502020204030204" pitchFamily="34" charset="0"/>
              </a:rPr>
              <a:t>ned</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文件可以包含多个网络</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，还可以显示的指定随机数生成器的随机数种子</a:t>
            </a:r>
            <a:endPar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204864"/>
            <a:ext cx="4847841"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运行仿真</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2" descr="https://upload-images.jianshu.io/upload_images/17829495-75f7bf87b0cf173e.png?imageMogr2/auto-orient/strip|imageView2/2/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2" descr="https://upload-images.jianshu.io/upload_images/17829495-3787436c2cf8a453.png?imageMogr2/auto-orient/strip|imageView2/2/w/612/format/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https://upload-images.jianshu.io/upload_images/17829495-b68d2c6f098342b2.png?imageMogr2/auto-orient/strip|imageView2/2/w/545/format/webp"/>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TextBox 9"/>
          <p:cNvSpPr txBox="1"/>
          <p:nvPr/>
        </p:nvSpPr>
        <p:spPr>
          <a:xfrm>
            <a:off x="258175" y="1268760"/>
            <a:ext cx="8706313" cy="461665"/>
          </a:xfrm>
          <a:prstGeom prst="rect">
            <a:avLst/>
          </a:prstGeom>
          <a:noFill/>
        </p:spPr>
        <p:txBody>
          <a:bodyPr wrap="square" rtlCol="0">
            <a:spAutoFit/>
          </a:bodyPr>
          <a:lstStyle/>
          <a:p>
            <a:pPr marL="285750" indent="-285750">
              <a:buSzPct val="80000"/>
              <a:buFont typeface="Wingdings" panose="05000000000000000000" pitchFamily="2" charset="2"/>
              <a:buChar char="l"/>
            </a:pPr>
            <a:r>
              <a:rPr lang="zh-CN" altLang="en-US" sz="2400" b="1" dirty="0">
                <a:solidFill>
                  <a:schemeClr val="tx1">
                    <a:lumMod val="95000"/>
                    <a:lumOff val="5000"/>
                  </a:schemeClr>
                </a:solidFill>
                <a:latin typeface="Cambria Math" panose="02040503050406030204"/>
                <a:ea typeface="华文中宋" panose="02010600040101010101" pitchFamily="2" charset="-122"/>
                <a:cs typeface="Calibri" panose="020F0502020204030204" pitchFamily="34" charset="0"/>
              </a:rPr>
              <a:t>仿真运行配置</a:t>
            </a:r>
            <a:endParaRPr lang="zh-CN" altLang="en-US" sz="2400" dirty="0">
              <a:solidFill>
                <a:schemeClr val="tx1">
                  <a:lumMod val="95000"/>
                  <a:lumOff val="5000"/>
                </a:schemeClr>
              </a:solidFill>
              <a:latin typeface="Cambria Math" panose="02040503050406030204"/>
              <a:ea typeface="华文中宋" panose="02010600040101010101" pitchFamily="2" charset="-122"/>
              <a:cs typeface="Calibri" panose="020F0502020204030204" pitchFamily="34" charset="0"/>
            </a:endParaRPr>
          </a:p>
        </p:txBody>
      </p:sp>
      <p:sp>
        <p:nvSpPr>
          <p:cNvPr id="15" name="文本框 8"/>
          <p:cNvSpPr txBox="1"/>
          <p:nvPr/>
        </p:nvSpPr>
        <p:spPr>
          <a:xfrm>
            <a:off x="5220072" y="2299021"/>
            <a:ext cx="3716399" cy="4133439"/>
          </a:xfrm>
          <a:prstGeom prst="rect">
            <a:avLst/>
          </a:prstGeom>
          <a:noFill/>
        </p:spPr>
        <p:txBody>
          <a:bodyPr wrap="square" rtlCol="0">
            <a:spAutoFit/>
          </a:bodyPr>
          <a:lstStyle/>
          <a:p>
            <a:pPr marL="342900" indent="-342900">
              <a:lnSpc>
                <a:spcPct val="130000"/>
              </a:lnSpc>
              <a:buFont typeface="+mj-lt"/>
              <a:buAutoNum type="arabicPeriod"/>
            </a:pPr>
            <a:r>
              <a:rPr lang="zh-CN" altLang="en-US"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选择</a:t>
            </a:r>
            <a:r>
              <a:rPr lang="en-US" altLang="zh-CN"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run configurations</a:t>
            </a:r>
            <a:endParaRPr lang="en-US" altLang="zh-CN"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endParaRPr>
          </a:p>
          <a:p>
            <a:pPr marL="342900" indent="-342900">
              <a:lnSpc>
                <a:spcPct val="130000"/>
              </a:lnSpc>
              <a:buFont typeface="+mj-lt"/>
              <a:buAutoNum type="arabicPeriod"/>
            </a:pPr>
            <a:r>
              <a:rPr lang="zh-CN" altLang="en-US"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新建</a:t>
            </a:r>
            <a:r>
              <a:rPr lang="en-US" altLang="zh-CN"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run configuration</a:t>
            </a:r>
            <a:endParaRPr lang="zh-CN" altLang="en-US"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endParaRPr>
          </a:p>
          <a:p>
            <a:pPr marL="342900" indent="-342900">
              <a:lnSpc>
                <a:spcPct val="130000"/>
              </a:lnSpc>
              <a:buFont typeface="+mj-lt"/>
              <a:buAutoNum type="arabicPeriod"/>
            </a:pPr>
            <a:r>
              <a:rPr lang="zh-CN" altLang="en-US"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选择工程目录</a:t>
            </a:r>
            <a:endParaRPr lang="zh-CN" altLang="en-US"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endParaRPr>
          </a:p>
          <a:p>
            <a:pPr marL="342900" indent="-342900">
              <a:lnSpc>
                <a:spcPct val="130000"/>
              </a:lnSpc>
              <a:buFont typeface="+mj-lt"/>
              <a:buAutoNum type="arabicPeriod"/>
            </a:pPr>
            <a:r>
              <a:rPr lang="zh-CN" altLang="en-US"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选择执行文件</a:t>
            </a:r>
            <a:r>
              <a:rPr lang="en-US" altLang="zh-CN"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首次运行可以选</a:t>
            </a:r>
            <a:r>
              <a:rPr lang="en-US" altLang="zh-CN" sz="1400" dirty="0" err="1">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opp_run</a:t>
            </a:r>
            <a:r>
              <a:rPr lang="zh-CN" altLang="en-US"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，待编译生成可执行文件之后再选</a:t>
            </a:r>
            <a:r>
              <a:rPr lang="en-US" altLang="zh-CN"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a:t>
            </a:r>
            <a:endParaRPr lang="zh-CN" altLang="en-US"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endParaRPr>
          </a:p>
          <a:p>
            <a:pPr marL="342900" indent="-342900">
              <a:lnSpc>
                <a:spcPct val="130000"/>
              </a:lnSpc>
              <a:buFont typeface="+mj-lt"/>
              <a:buAutoNum type="arabicPeriod"/>
            </a:pPr>
            <a:r>
              <a:rPr lang="zh-CN" altLang="en-US"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选择</a:t>
            </a:r>
            <a:r>
              <a:rPr lang="en-US" altLang="zh-CN" sz="1400" dirty="0" err="1">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ini</a:t>
            </a:r>
            <a:r>
              <a:rPr lang="zh-CN" altLang="en-US"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配置文件</a:t>
            </a:r>
            <a:endParaRPr lang="zh-CN" altLang="en-US"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endParaRPr>
          </a:p>
          <a:p>
            <a:pPr marL="342900" indent="-342900">
              <a:lnSpc>
                <a:spcPct val="130000"/>
              </a:lnSpc>
              <a:buFont typeface="+mj-lt"/>
              <a:buAutoNum type="arabicPeriod"/>
            </a:pPr>
            <a:r>
              <a:rPr lang="zh-CN" altLang="en-US"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可选</a:t>
            </a:r>
            <a:r>
              <a:rPr lang="en-US" altLang="zh-CN" sz="1400" dirty="0" err="1">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ini</a:t>
            </a:r>
            <a:r>
              <a:rPr lang="zh-CN" altLang="en-US"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文件中的不同</a:t>
            </a:r>
            <a:r>
              <a:rPr lang="en-US" altLang="zh-CN" sz="1400" dirty="0" err="1">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config</a:t>
            </a:r>
            <a:endParaRPr lang="zh-CN" altLang="en-US"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endParaRPr>
          </a:p>
          <a:p>
            <a:pPr marL="342900" indent="-342900">
              <a:lnSpc>
                <a:spcPct val="130000"/>
              </a:lnSpc>
              <a:buFont typeface="+mj-lt"/>
              <a:buAutoNum type="arabicPeriod"/>
            </a:pPr>
            <a:r>
              <a:rPr lang="zh-CN" altLang="en-US"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运行次数</a:t>
            </a:r>
            <a:r>
              <a:rPr lang="en-US" altLang="zh-CN"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(repeat</a:t>
            </a:r>
            <a:r>
              <a:rPr lang="zh-CN" altLang="en-US"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参数有关</a:t>
            </a:r>
            <a:r>
              <a:rPr lang="en-US" altLang="zh-CN"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endParaRPr>
          </a:p>
          <a:p>
            <a:pPr marL="342900" indent="-342900">
              <a:lnSpc>
                <a:spcPct val="130000"/>
              </a:lnSpc>
              <a:buFont typeface="+mj-lt"/>
              <a:buAutoNum type="arabicPeriod"/>
            </a:pPr>
            <a:r>
              <a:rPr lang="zh-CN" altLang="en-US"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运行时的进程数</a:t>
            </a:r>
            <a:r>
              <a:rPr lang="en-US" altLang="zh-CN"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dirty="0" err="1">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Cmdenv</a:t>
            </a:r>
            <a:r>
              <a:rPr lang="zh-CN" altLang="en-US"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模式下有效</a:t>
            </a:r>
            <a:r>
              <a:rPr lang="en-US" altLang="zh-CN"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endParaRPr>
          </a:p>
          <a:p>
            <a:pPr marL="342900" indent="-342900">
              <a:lnSpc>
                <a:spcPct val="130000"/>
              </a:lnSpc>
              <a:buFont typeface="+mj-lt"/>
              <a:buAutoNum type="arabicPeriod"/>
            </a:pPr>
            <a:r>
              <a:rPr lang="zh-CN" altLang="en-US"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运行模式：</a:t>
            </a:r>
            <a:endParaRPr lang="en-US" altLang="zh-CN"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endParaRPr>
          </a:p>
          <a:p>
            <a:pPr lvl="1">
              <a:lnSpc>
                <a:spcPct val="130000"/>
              </a:lnSpc>
            </a:pPr>
            <a:r>
              <a:rPr lang="en-US" altLang="zh-CN" sz="12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default,</a:t>
            </a:r>
            <a:endParaRPr lang="en-US" altLang="zh-CN" sz="12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endParaRPr>
          </a:p>
          <a:p>
            <a:pPr lvl="1">
              <a:lnSpc>
                <a:spcPct val="130000"/>
              </a:lnSpc>
            </a:pPr>
            <a:r>
              <a:rPr lang="en-US" altLang="zh-CN" sz="1200" dirty="0" err="1">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Cmdenv</a:t>
            </a:r>
            <a:r>
              <a:rPr lang="zh-CN" altLang="en-US" sz="12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为命令行模式</a:t>
            </a:r>
            <a:endParaRPr lang="en-US" altLang="zh-CN" sz="12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endParaRPr>
          </a:p>
          <a:p>
            <a:pPr lvl="1">
              <a:lnSpc>
                <a:spcPct val="130000"/>
              </a:lnSpc>
            </a:pPr>
            <a:r>
              <a:rPr lang="en-US" altLang="zh-CN" sz="1200" dirty="0" err="1">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Tkenv</a:t>
            </a:r>
            <a:r>
              <a:rPr lang="zh-CN" altLang="en-US" sz="12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图形化界面</a:t>
            </a:r>
            <a:endParaRPr lang="en-US" altLang="zh-CN" sz="12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endParaRPr>
          </a:p>
          <a:p>
            <a:pPr lvl="1">
              <a:lnSpc>
                <a:spcPct val="130000"/>
              </a:lnSpc>
            </a:pPr>
            <a:r>
              <a:rPr lang="en-US" altLang="zh-CN" sz="1200" dirty="0" err="1">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Qtenv</a:t>
            </a:r>
            <a:r>
              <a:rPr lang="zh-CN" altLang="en-US" sz="12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rPr>
              <a:t>图形化界面</a:t>
            </a:r>
            <a:endParaRPr lang="en-US" altLang="zh-CN" sz="12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endParaRPr>
          </a:p>
          <a:p>
            <a:pPr>
              <a:lnSpc>
                <a:spcPct val="130000"/>
              </a:lnSpc>
            </a:pPr>
            <a:endParaRPr lang="zh-CN" altLang="en-US" sz="1400" dirty="0">
              <a:solidFill>
                <a:srgbClr val="0000CC"/>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nvGrpSpPr>
          <p:cNvPr id="8" name="组合 7"/>
          <p:cNvGrpSpPr/>
          <p:nvPr/>
        </p:nvGrpSpPr>
        <p:grpSpPr>
          <a:xfrm>
            <a:off x="323528" y="1668015"/>
            <a:ext cx="4814826" cy="4787238"/>
            <a:chOff x="575711" y="1668015"/>
            <a:chExt cx="4814826" cy="4787238"/>
          </a:xfrm>
        </p:grpSpPr>
        <p:pic>
          <p:nvPicPr>
            <p:cNvPr id="12" name="图片 11"/>
            <p:cNvPicPr>
              <a:picLocks noChangeAspect="1"/>
            </p:cNvPicPr>
            <p:nvPr/>
          </p:nvPicPr>
          <p:blipFill>
            <a:blip r:embed="rId2"/>
            <a:stretch>
              <a:fillRect/>
            </a:stretch>
          </p:blipFill>
          <p:spPr>
            <a:xfrm>
              <a:off x="589701" y="1860350"/>
              <a:ext cx="4800836" cy="4594903"/>
            </a:xfrm>
            <a:prstGeom prst="rect">
              <a:avLst/>
            </a:prstGeom>
          </p:spPr>
        </p:pic>
        <p:sp>
          <p:nvSpPr>
            <p:cNvPr id="13" name="椭圆 12"/>
            <p:cNvSpPr/>
            <p:nvPr/>
          </p:nvSpPr>
          <p:spPr>
            <a:xfrm>
              <a:off x="575711" y="1733108"/>
              <a:ext cx="342743" cy="42842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latin typeface="+mn-ea"/>
              </a:endParaRPr>
            </a:p>
          </p:txBody>
        </p:sp>
        <p:sp>
          <p:nvSpPr>
            <p:cNvPr id="14" name="椭圆 13"/>
            <p:cNvSpPr/>
            <p:nvPr/>
          </p:nvSpPr>
          <p:spPr>
            <a:xfrm>
              <a:off x="575711" y="2589965"/>
              <a:ext cx="342743" cy="322450"/>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latin typeface="+mn-ea"/>
              </a:endParaRPr>
            </a:p>
          </p:txBody>
        </p:sp>
        <p:sp>
          <p:nvSpPr>
            <p:cNvPr id="22" name="矩形 21"/>
            <p:cNvSpPr/>
            <p:nvPr/>
          </p:nvSpPr>
          <p:spPr>
            <a:xfrm>
              <a:off x="1874988" y="3189766"/>
              <a:ext cx="3390875" cy="25705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latin typeface="+mn-ea"/>
              </a:endParaRPr>
            </a:p>
          </p:txBody>
        </p:sp>
        <p:sp>
          <p:nvSpPr>
            <p:cNvPr id="23" name="矩形 22"/>
            <p:cNvSpPr/>
            <p:nvPr/>
          </p:nvSpPr>
          <p:spPr>
            <a:xfrm>
              <a:off x="1874987" y="3574066"/>
              <a:ext cx="2142147" cy="21550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latin typeface="+mn-ea"/>
              </a:endParaRPr>
            </a:p>
          </p:txBody>
        </p:sp>
        <p:sp>
          <p:nvSpPr>
            <p:cNvPr id="24" name="矩形 23"/>
            <p:cNvSpPr/>
            <p:nvPr/>
          </p:nvSpPr>
          <p:spPr>
            <a:xfrm>
              <a:off x="2346259" y="3789567"/>
              <a:ext cx="2613419" cy="17137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latin typeface="+mn-ea"/>
              </a:endParaRPr>
            </a:p>
          </p:txBody>
        </p:sp>
        <p:sp>
          <p:nvSpPr>
            <p:cNvPr id="25" name="矩形 24"/>
            <p:cNvSpPr/>
            <p:nvPr/>
          </p:nvSpPr>
          <p:spPr>
            <a:xfrm>
              <a:off x="1775320" y="4005068"/>
              <a:ext cx="2613419" cy="17137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latin typeface="+mn-ea"/>
              </a:endParaRPr>
            </a:p>
          </p:txBody>
        </p:sp>
        <p:sp>
          <p:nvSpPr>
            <p:cNvPr id="26" name="矩形 25"/>
            <p:cNvSpPr/>
            <p:nvPr/>
          </p:nvSpPr>
          <p:spPr>
            <a:xfrm>
              <a:off x="1753900" y="4220569"/>
              <a:ext cx="1920491" cy="17137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latin typeface="+mn-ea"/>
              </a:endParaRPr>
            </a:p>
          </p:txBody>
        </p:sp>
        <p:sp>
          <p:nvSpPr>
            <p:cNvPr id="27" name="矩形 26"/>
            <p:cNvSpPr/>
            <p:nvPr/>
          </p:nvSpPr>
          <p:spPr>
            <a:xfrm>
              <a:off x="3878345" y="4220569"/>
              <a:ext cx="1406378" cy="16879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latin typeface="+mn-ea"/>
              </a:endParaRPr>
            </a:p>
          </p:txBody>
        </p:sp>
        <p:sp>
          <p:nvSpPr>
            <p:cNvPr id="28" name="矩形 27"/>
            <p:cNvSpPr/>
            <p:nvPr/>
          </p:nvSpPr>
          <p:spPr>
            <a:xfrm>
              <a:off x="1819999" y="4512878"/>
              <a:ext cx="2711250" cy="21050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latin typeface="+mn-ea"/>
              </a:endParaRPr>
            </a:p>
          </p:txBody>
        </p:sp>
        <p:sp>
          <p:nvSpPr>
            <p:cNvPr id="29" name="文本框 10"/>
            <p:cNvSpPr txBox="1"/>
            <p:nvPr/>
          </p:nvSpPr>
          <p:spPr>
            <a:xfrm>
              <a:off x="611560" y="1668015"/>
              <a:ext cx="175630" cy="452496"/>
            </a:xfrm>
            <a:prstGeom prst="rect">
              <a:avLst/>
            </a:prstGeom>
            <a:noFill/>
          </p:spPr>
          <p:txBody>
            <a:bodyPr wrap="square" rtlCol="0">
              <a:spAutoFit/>
            </a:bodyPr>
            <a:lstStyle/>
            <a:p>
              <a:pPr>
                <a:lnSpc>
                  <a:spcPct val="130000"/>
                </a:lnSpc>
              </a:pPr>
              <a:r>
                <a:rPr lang="en-US" altLang="zh-CN" sz="2000" b="1" dirty="0">
                  <a:solidFill>
                    <a:srgbClr val="C00000"/>
                  </a:solidFill>
                  <a:latin typeface="Times New Roman" panose="02020603050405020304" pitchFamily="18" charset="0"/>
                  <a:cs typeface="Times New Roman" panose="02020603050405020304" pitchFamily="18" charset="0"/>
                </a:rPr>
                <a:t>1</a:t>
              </a:r>
              <a:endParaRPr lang="zh-CN" altLang="en-US" sz="2000" b="1" dirty="0">
                <a:solidFill>
                  <a:srgbClr val="C00000"/>
                </a:solidFill>
                <a:latin typeface="Times New Roman" panose="02020603050405020304" pitchFamily="18" charset="0"/>
                <a:cs typeface="Times New Roman" panose="02020603050405020304" pitchFamily="18" charset="0"/>
              </a:endParaRPr>
            </a:p>
          </p:txBody>
        </p:sp>
        <p:sp>
          <p:nvSpPr>
            <p:cNvPr id="30" name="文本框 38"/>
            <p:cNvSpPr txBox="1"/>
            <p:nvPr/>
          </p:nvSpPr>
          <p:spPr>
            <a:xfrm>
              <a:off x="611560" y="2521630"/>
              <a:ext cx="175630" cy="452496"/>
            </a:xfrm>
            <a:prstGeom prst="rect">
              <a:avLst/>
            </a:prstGeom>
            <a:noFill/>
          </p:spPr>
          <p:txBody>
            <a:bodyPr wrap="square" rtlCol="0">
              <a:spAutoFit/>
            </a:bodyPr>
            <a:lstStyle/>
            <a:p>
              <a:pPr>
                <a:lnSpc>
                  <a:spcPct val="130000"/>
                </a:lnSpc>
              </a:pPr>
              <a:r>
                <a:rPr lang="en-US" altLang="zh-CN" sz="2000" b="1" dirty="0">
                  <a:solidFill>
                    <a:srgbClr val="C00000"/>
                  </a:solidFill>
                  <a:latin typeface="Times New Roman" panose="02020603050405020304" pitchFamily="18" charset="0"/>
                  <a:cs typeface="Times New Roman" panose="02020603050405020304" pitchFamily="18" charset="0"/>
                </a:rPr>
                <a:t>2</a:t>
              </a:r>
              <a:endParaRPr lang="zh-CN" altLang="en-US" sz="2000" b="1" dirty="0">
                <a:solidFill>
                  <a:srgbClr val="C00000"/>
                </a:solidFill>
                <a:latin typeface="Times New Roman" panose="02020603050405020304" pitchFamily="18" charset="0"/>
                <a:cs typeface="Times New Roman" panose="02020603050405020304" pitchFamily="18" charset="0"/>
              </a:endParaRPr>
            </a:p>
          </p:txBody>
        </p:sp>
        <p:sp>
          <p:nvSpPr>
            <p:cNvPr id="31" name="文本框 39"/>
            <p:cNvSpPr txBox="1"/>
            <p:nvPr/>
          </p:nvSpPr>
          <p:spPr>
            <a:xfrm>
              <a:off x="4912361" y="3050145"/>
              <a:ext cx="175630" cy="452496"/>
            </a:xfrm>
            <a:prstGeom prst="rect">
              <a:avLst/>
            </a:prstGeom>
            <a:noFill/>
          </p:spPr>
          <p:txBody>
            <a:bodyPr wrap="square" rtlCol="0">
              <a:spAutoFit/>
            </a:bodyPr>
            <a:lstStyle/>
            <a:p>
              <a:pPr>
                <a:lnSpc>
                  <a:spcPct val="130000"/>
                </a:lnSpc>
              </a:pPr>
              <a:r>
                <a:rPr lang="en-US" altLang="zh-CN" sz="2000" b="1" dirty="0">
                  <a:solidFill>
                    <a:srgbClr val="C00000"/>
                  </a:solidFill>
                  <a:latin typeface="Times New Roman" panose="02020603050405020304" pitchFamily="18" charset="0"/>
                  <a:cs typeface="Times New Roman" panose="02020603050405020304" pitchFamily="18" charset="0"/>
                </a:rPr>
                <a:t>3</a:t>
              </a:r>
              <a:endParaRPr lang="zh-CN" altLang="en-US" sz="2000" b="1" dirty="0">
                <a:solidFill>
                  <a:srgbClr val="C00000"/>
                </a:solidFill>
                <a:latin typeface="Times New Roman" panose="02020603050405020304" pitchFamily="18" charset="0"/>
                <a:cs typeface="Times New Roman" panose="02020603050405020304" pitchFamily="18" charset="0"/>
              </a:endParaRPr>
            </a:p>
          </p:txBody>
        </p:sp>
        <p:sp>
          <p:nvSpPr>
            <p:cNvPr id="32" name="文本框 40"/>
            <p:cNvSpPr txBox="1"/>
            <p:nvPr/>
          </p:nvSpPr>
          <p:spPr>
            <a:xfrm>
              <a:off x="3964322" y="3439248"/>
              <a:ext cx="175630" cy="452496"/>
            </a:xfrm>
            <a:prstGeom prst="rect">
              <a:avLst/>
            </a:prstGeom>
            <a:noFill/>
          </p:spPr>
          <p:txBody>
            <a:bodyPr wrap="square" rtlCol="0">
              <a:spAutoFit/>
            </a:bodyPr>
            <a:lstStyle/>
            <a:p>
              <a:pPr>
                <a:lnSpc>
                  <a:spcPct val="130000"/>
                </a:lnSpc>
              </a:pPr>
              <a:r>
                <a:rPr lang="en-US" altLang="zh-CN" sz="2000" b="1" dirty="0">
                  <a:solidFill>
                    <a:srgbClr val="C00000"/>
                  </a:solidFill>
                  <a:latin typeface="Times New Roman" panose="02020603050405020304" pitchFamily="18" charset="0"/>
                  <a:cs typeface="Times New Roman" panose="02020603050405020304" pitchFamily="18" charset="0"/>
                </a:rPr>
                <a:t>4</a:t>
              </a:r>
              <a:endParaRPr lang="zh-CN" altLang="en-US" sz="2000" b="1" dirty="0">
                <a:solidFill>
                  <a:srgbClr val="C00000"/>
                </a:solidFill>
                <a:latin typeface="Times New Roman" panose="02020603050405020304" pitchFamily="18" charset="0"/>
                <a:cs typeface="Times New Roman" panose="02020603050405020304" pitchFamily="18" charset="0"/>
              </a:endParaRPr>
            </a:p>
          </p:txBody>
        </p:sp>
        <p:sp>
          <p:nvSpPr>
            <p:cNvPr id="33" name="文本框 41"/>
            <p:cNvSpPr txBox="1"/>
            <p:nvPr/>
          </p:nvSpPr>
          <p:spPr>
            <a:xfrm>
              <a:off x="4305408" y="3859501"/>
              <a:ext cx="175630" cy="452496"/>
            </a:xfrm>
            <a:prstGeom prst="rect">
              <a:avLst/>
            </a:prstGeom>
            <a:noFill/>
          </p:spPr>
          <p:txBody>
            <a:bodyPr wrap="square" rtlCol="0">
              <a:spAutoFit/>
            </a:bodyPr>
            <a:lstStyle/>
            <a:p>
              <a:pPr>
                <a:lnSpc>
                  <a:spcPct val="130000"/>
                </a:lnSpc>
              </a:pPr>
              <a:r>
                <a:rPr lang="en-US" altLang="zh-CN" sz="2000" b="1" dirty="0">
                  <a:solidFill>
                    <a:srgbClr val="C00000"/>
                  </a:solidFill>
                  <a:latin typeface="Times New Roman" panose="02020603050405020304" pitchFamily="18" charset="0"/>
                  <a:cs typeface="Times New Roman" panose="02020603050405020304" pitchFamily="18" charset="0"/>
                </a:rPr>
                <a:t>6</a:t>
              </a:r>
              <a:endParaRPr lang="zh-CN" altLang="en-US" sz="2000" b="1" dirty="0">
                <a:solidFill>
                  <a:srgbClr val="C00000"/>
                </a:solidFill>
                <a:latin typeface="Times New Roman" panose="02020603050405020304" pitchFamily="18" charset="0"/>
                <a:cs typeface="Times New Roman" panose="02020603050405020304" pitchFamily="18" charset="0"/>
              </a:endParaRPr>
            </a:p>
          </p:txBody>
        </p:sp>
        <p:sp>
          <p:nvSpPr>
            <p:cNvPr id="34" name="文本框 42"/>
            <p:cNvSpPr txBox="1"/>
            <p:nvPr/>
          </p:nvSpPr>
          <p:spPr>
            <a:xfrm>
              <a:off x="3293073" y="4067517"/>
              <a:ext cx="175630" cy="452496"/>
            </a:xfrm>
            <a:prstGeom prst="rect">
              <a:avLst/>
            </a:prstGeom>
            <a:noFill/>
          </p:spPr>
          <p:txBody>
            <a:bodyPr wrap="square" rtlCol="0">
              <a:spAutoFit/>
            </a:bodyPr>
            <a:lstStyle/>
            <a:p>
              <a:pPr>
                <a:lnSpc>
                  <a:spcPct val="130000"/>
                </a:lnSpc>
              </a:pPr>
              <a:r>
                <a:rPr lang="en-US" altLang="zh-CN" sz="2000" b="1" dirty="0">
                  <a:solidFill>
                    <a:srgbClr val="C00000"/>
                  </a:solidFill>
                  <a:latin typeface="Times New Roman" panose="02020603050405020304" pitchFamily="18" charset="0"/>
                  <a:cs typeface="Times New Roman" panose="02020603050405020304" pitchFamily="18" charset="0"/>
                </a:rPr>
                <a:t>7</a:t>
              </a:r>
              <a:endParaRPr lang="zh-CN" altLang="en-US" sz="2000" b="1" dirty="0">
                <a:solidFill>
                  <a:srgbClr val="C00000"/>
                </a:solidFill>
                <a:latin typeface="Times New Roman" panose="02020603050405020304" pitchFamily="18" charset="0"/>
                <a:cs typeface="Times New Roman" panose="02020603050405020304" pitchFamily="18" charset="0"/>
              </a:endParaRPr>
            </a:p>
          </p:txBody>
        </p:sp>
        <p:sp>
          <p:nvSpPr>
            <p:cNvPr id="35" name="文本框 43"/>
            <p:cNvSpPr txBox="1"/>
            <p:nvPr/>
          </p:nvSpPr>
          <p:spPr>
            <a:xfrm>
              <a:off x="4499992" y="4365104"/>
              <a:ext cx="175630" cy="452496"/>
            </a:xfrm>
            <a:prstGeom prst="rect">
              <a:avLst/>
            </a:prstGeom>
            <a:noFill/>
          </p:spPr>
          <p:txBody>
            <a:bodyPr wrap="square" rtlCol="0">
              <a:spAutoFit/>
            </a:bodyPr>
            <a:lstStyle/>
            <a:p>
              <a:pPr>
                <a:lnSpc>
                  <a:spcPct val="130000"/>
                </a:lnSpc>
              </a:pPr>
              <a:r>
                <a:rPr lang="en-US" altLang="zh-CN" sz="2000" b="1" dirty="0">
                  <a:solidFill>
                    <a:srgbClr val="C00000"/>
                  </a:solidFill>
                  <a:latin typeface="Times New Roman" panose="02020603050405020304" pitchFamily="18" charset="0"/>
                  <a:cs typeface="Times New Roman" panose="02020603050405020304" pitchFamily="18" charset="0"/>
                </a:rPr>
                <a:t>9</a:t>
              </a:r>
              <a:endParaRPr lang="zh-CN" altLang="en-US" sz="2000" b="1" dirty="0">
                <a:solidFill>
                  <a:srgbClr val="C00000"/>
                </a:solidFill>
                <a:latin typeface="Times New Roman" panose="02020603050405020304" pitchFamily="18" charset="0"/>
                <a:cs typeface="Times New Roman" panose="02020603050405020304" pitchFamily="18" charset="0"/>
              </a:endParaRPr>
            </a:p>
          </p:txBody>
        </p:sp>
        <p:sp>
          <p:nvSpPr>
            <p:cNvPr id="36" name="文本框 41"/>
            <p:cNvSpPr txBox="1"/>
            <p:nvPr/>
          </p:nvSpPr>
          <p:spPr>
            <a:xfrm>
              <a:off x="4912361" y="3589950"/>
              <a:ext cx="175630" cy="452496"/>
            </a:xfrm>
            <a:prstGeom prst="rect">
              <a:avLst/>
            </a:prstGeom>
            <a:noFill/>
          </p:spPr>
          <p:txBody>
            <a:bodyPr wrap="square" rtlCol="0">
              <a:spAutoFit/>
            </a:bodyPr>
            <a:lstStyle/>
            <a:p>
              <a:pPr>
                <a:lnSpc>
                  <a:spcPct val="130000"/>
                </a:lnSpc>
              </a:pPr>
              <a:r>
                <a:rPr lang="en-US" altLang="zh-CN" sz="2000" b="1" dirty="0">
                  <a:solidFill>
                    <a:srgbClr val="C00000"/>
                  </a:solidFill>
                  <a:latin typeface="Times New Roman" panose="02020603050405020304" pitchFamily="18" charset="0"/>
                  <a:cs typeface="Times New Roman" panose="02020603050405020304" pitchFamily="18" charset="0"/>
                </a:rPr>
                <a:t>5</a:t>
              </a:r>
              <a:endParaRPr lang="zh-CN" altLang="en-US" sz="2000" b="1" dirty="0">
                <a:solidFill>
                  <a:srgbClr val="C00000"/>
                </a:solidFill>
                <a:latin typeface="Times New Roman" panose="02020603050405020304" pitchFamily="18" charset="0"/>
                <a:cs typeface="Times New Roman" panose="02020603050405020304" pitchFamily="18" charset="0"/>
              </a:endParaRPr>
            </a:p>
          </p:txBody>
        </p:sp>
        <p:sp>
          <p:nvSpPr>
            <p:cNvPr id="37" name="文本框 42"/>
            <p:cNvSpPr txBox="1"/>
            <p:nvPr/>
          </p:nvSpPr>
          <p:spPr>
            <a:xfrm>
              <a:off x="4838827" y="4025315"/>
              <a:ext cx="175630" cy="452496"/>
            </a:xfrm>
            <a:prstGeom prst="rect">
              <a:avLst/>
            </a:prstGeom>
            <a:noFill/>
          </p:spPr>
          <p:txBody>
            <a:bodyPr wrap="square" rtlCol="0">
              <a:spAutoFit/>
            </a:bodyPr>
            <a:lstStyle/>
            <a:p>
              <a:pPr>
                <a:lnSpc>
                  <a:spcPct val="130000"/>
                </a:lnSpc>
              </a:pPr>
              <a:r>
                <a:rPr lang="en-US" altLang="zh-CN" sz="2000" b="1" dirty="0">
                  <a:solidFill>
                    <a:srgbClr val="C00000"/>
                  </a:solidFill>
                  <a:latin typeface="Times New Roman" panose="02020603050405020304" pitchFamily="18" charset="0"/>
                  <a:cs typeface="Times New Roman" panose="02020603050405020304" pitchFamily="18" charset="0"/>
                </a:rPr>
                <a:t>8</a:t>
              </a:r>
              <a:endParaRPr lang="zh-CN" altLang="en-US" sz="2000" b="1" dirty="0">
                <a:solidFill>
                  <a:srgbClr val="C00000"/>
                </a:solidFill>
                <a:latin typeface="Times New Roman" panose="02020603050405020304" pitchFamily="18" charset="0"/>
                <a:cs typeface="Times New Roman" panose="02020603050405020304" pitchFamily="18" charset="0"/>
              </a:endParaRPr>
            </a:p>
          </p:txBody>
        </p:sp>
      </p:gr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仿真界面</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2" descr="https://upload-images.jianshu.io/upload_images/17829495-75f7bf87b0cf173e.png?imageMogr2/auto-orient/strip|imageView2/2/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2" descr="https://upload-images.jianshu.io/upload_images/17829495-3787436c2cf8a453.png?imageMogr2/auto-orient/strip|imageView2/2/w/612/format/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https://upload-images.jianshu.io/upload_images/17829495-b68d2c6f098342b2.png?imageMogr2/auto-orient/strip|imageView2/2/w/545/format/webp"/>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8" name="图片 37"/>
          <p:cNvPicPr>
            <a:picLocks noChangeAspect="1"/>
          </p:cNvPicPr>
          <p:nvPr/>
        </p:nvPicPr>
        <p:blipFill rotWithShape="1">
          <a:blip r:embed="rId2"/>
          <a:srcRect b="4393"/>
          <a:stretch>
            <a:fillRect/>
          </a:stretch>
        </p:blipFill>
        <p:spPr>
          <a:xfrm>
            <a:off x="151408" y="1412776"/>
            <a:ext cx="8799431" cy="4732240"/>
          </a:xfrm>
          <a:prstGeom prst="rect">
            <a:avLst/>
          </a:prstGeom>
        </p:spPr>
      </p:pic>
      <p:sp>
        <p:nvSpPr>
          <p:cNvPr id="39" name="矩形 38"/>
          <p:cNvSpPr/>
          <p:nvPr/>
        </p:nvSpPr>
        <p:spPr>
          <a:xfrm>
            <a:off x="512525" y="1550666"/>
            <a:ext cx="1143000" cy="24310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12"/>
          <p:cNvSpPr txBox="1"/>
          <p:nvPr/>
        </p:nvSpPr>
        <p:spPr>
          <a:xfrm>
            <a:off x="593933" y="1738950"/>
            <a:ext cx="902811" cy="372410"/>
          </a:xfrm>
          <a:prstGeom prst="rect">
            <a:avLst/>
          </a:prstGeom>
          <a:noFill/>
        </p:spPr>
        <p:txBody>
          <a:bodyPr wrap="none" rtlCol="0">
            <a:spAutoFit/>
          </a:bodyPr>
          <a:lstStyle/>
          <a:p>
            <a:pPr>
              <a:lnSpc>
                <a:spcPct val="130000"/>
              </a:lnSpc>
            </a:pPr>
            <a:r>
              <a:rPr lang="zh-CN" altLang="en-US" sz="1400" dirty="0">
                <a:solidFill>
                  <a:srgbClr val="C00000"/>
                </a:solidFill>
                <a:latin typeface="华文中宋" panose="02010600040101010101" pitchFamily="2" charset="-122"/>
                <a:ea typeface="华文中宋" panose="02010600040101010101" pitchFamily="2" charset="-122"/>
              </a:rPr>
              <a:t>调试按钮</a:t>
            </a:r>
            <a:endParaRPr lang="zh-CN" altLang="en-US" sz="1400" dirty="0">
              <a:solidFill>
                <a:srgbClr val="C00000"/>
              </a:solidFill>
              <a:latin typeface="华文中宋" panose="02010600040101010101" pitchFamily="2" charset="-122"/>
              <a:ea typeface="华文中宋" panose="02010600040101010101" pitchFamily="2" charset="-122"/>
            </a:endParaRPr>
          </a:p>
        </p:txBody>
      </p:sp>
      <p:sp>
        <p:nvSpPr>
          <p:cNvPr id="41" name="文本框 45"/>
          <p:cNvSpPr txBox="1"/>
          <p:nvPr/>
        </p:nvSpPr>
        <p:spPr>
          <a:xfrm>
            <a:off x="324628" y="3821295"/>
            <a:ext cx="1980029" cy="932563"/>
          </a:xfrm>
          <a:prstGeom prst="rect">
            <a:avLst/>
          </a:prstGeom>
          <a:noFill/>
        </p:spPr>
        <p:txBody>
          <a:bodyPr wrap="none" rtlCol="0">
            <a:spAutoFit/>
          </a:bodyPr>
          <a:lstStyle/>
          <a:p>
            <a:pPr>
              <a:lnSpc>
                <a:spcPct val="130000"/>
              </a:lnSpc>
            </a:pPr>
            <a:r>
              <a:rPr lang="zh-CN" altLang="en-US" sz="1400" dirty="0">
                <a:solidFill>
                  <a:srgbClr val="C00000"/>
                </a:solidFill>
                <a:latin typeface="华文中宋" panose="02010600040101010101" pitchFamily="2" charset="-122"/>
                <a:ea typeface="华文中宋" panose="02010600040101010101" pitchFamily="2" charset="-122"/>
              </a:rPr>
              <a:t>变量观察区，可以观察</a:t>
            </a:r>
            <a:endParaRPr lang="en-US" altLang="zh-CN" sz="1400" dirty="0">
              <a:solidFill>
                <a:srgbClr val="C00000"/>
              </a:solidFill>
              <a:latin typeface="华文中宋" panose="02010600040101010101" pitchFamily="2" charset="-122"/>
              <a:ea typeface="华文中宋" panose="02010600040101010101" pitchFamily="2" charset="-122"/>
            </a:endParaRPr>
          </a:p>
          <a:p>
            <a:pPr>
              <a:lnSpc>
                <a:spcPct val="130000"/>
              </a:lnSpc>
            </a:pPr>
            <a:r>
              <a:rPr lang="zh-CN" altLang="en-US" sz="1400" dirty="0">
                <a:solidFill>
                  <a:srgbClr val="C00000"/>
                </a:solidFill>
                <a:latin typeface="华文中宋" panose="02010600040101010101" pitchFamily="2" charset="-122"/>
                <a:ea typeface="华文中宋" panose="02010600040101010101" pitchFamily="2" charset="-122"/>
              </a:rPr>
              <a:t>不同层次的模型中的参</a:t>
            </a:r>
            <a:endParaRPr lang="en-US" altLang="zh-CN" sz="1400" dirty="0">
              <a:solidFill>
                <a:srgbClr val="C00000"/>
              </a:solidFill>
              <a:latin typeface="华文中宋" panose="02010600040101010101" pitchFamily="2" charset="-122"/>
              <a:ea typeface="华文中宋" panose="02010600040101010101" pitchFamily="2" charset="-122"/>
            </a:endParaRPr>
          </a:p>
          <a:p>
            <a:pPr>
              <a:lnSpc>
                <a:spcPct val="130000"/>
              </a:lnSpc>
            </a:pPr>
            <a:r>
              <a:rPr lang="zh-CN" altLang="en-US" sz="1400" dirty="0">
                <a:solidFill>
                  <a:srgbClr val="C00000"/>
                </a:solidFill>
                <a:latin typeface="华文中宋" panose="02010600040101010101" pitchFamily="2" charset="-122"/>
                <a:ea typeface="华文中宋" panose="02010600040101010101" pitchFamily="2" charset="-122"/>
              </a:rPr>
              <a:t>数、变量的值</a:t>
            </a:r>
            <a:endParaRPr lang="zh-CN" altLang="en-US" sz="1400" dirty="0">
              <a:solidFill>
                <a:srgbClr val="C00000"/>
              </a:solidFill>
              <a:latin typeface="华文中宋" panose="02010600040101010101" pitchFamily="2" charset="-122"/>
              <a:ea typeface="华文中宋" panose="02010600040101010101" pitchFamily="2" charset="-122"/>
            </a:endParaRPr>
          </a:p>
        </p:txBody>
      </p:sp>
      <p:sp>
        <p:nvSpPr>
          <p:cNvPr id="42" name="文本框 46"/>
          <p:cNvSpPr txBox="1"/>
          <p:nvPr/>
        </p:nvSpPr>
        <p:spPr>
          <a:xfrm>
            <a:off x="4703524" y="2555776"/>
            <a:ext cx="723275" cy="372410"/>
          </a:xfrm>
          <a:prstGeom prst="rect">
            <a:avLst/>
          </a:prstGeom>
          <a:noFill/>
        </p:spPr>
        <p:txBody>
          <a:bodyPr wrap="none" rtlCol="0">
            <a:spAutoFit/>
          </a:bodyPr>
          <a:lstStyle/>
          <a:p>
            <a:pPr>
              <a:lnSpc>
                <a:spcPct val="130000"/>
              </a:lnSpc>
            </a:pPr>
            <a:r>
              <a:rPr lang="zh-CN" altLang="en-US" sz="1400" dirty="0">
                <a:solidFill>
                  <a:srgbClr val="C00000"/>
                </a:solidFill>
                <a:latin typeface="华文中宋" panose="02010600040101010101" pitchFamily="2" charset="-122"/>
                <a:ea typeface="华文中宋" panose="02010600040101010101" pitchFamily="2" charset="-122"/>
              </a:rPr>
              <a:t>动画区</a:t>
            </a:r>
            <a:endParaRPr lang="zh-CN" altLang="en-US" sz="1400" dirty="0">
              <a:solidFill>
                <a:srgbClr val="C00000"/>
              </a:solidFill>
              <a:latin typeface="华文中宋" panose="02010600040101010101" pitchFamily="2" charset="-122"/>
              <a:ea typeface="华文中宋" panose="02010600040101010101" pitchFamily="2" charset="-122"/>
            </a:endParaRPr>
          </a:p>
        </p:txBody>
      </p:sp>
      <p:sp>
        <p:nvSpPr>
          <p:cNvPr id="43" name="文本框 47"/>
          <p:cNvSpPr txBox="1"/>
          <p:nvPr/>
        </p:nvSpPr>
        <p:spPr>
          <a:xfrm>
            <a:off x="5541724" y="4536976"/>
            <a:ext cx="723275" cy="345031"/>
          </a:xfrm>
          <a:prstGeom prst="rect">
            <a:avLst/>
          </a:prstGeom>
          <a:noFill/>
        </p:spPr>
        <p:txBody>
          <a:bodyPr wrap="none" rtlCol="0">
            <a:spAutoFit/>
          </a:bodyPr>
          <a:lstStyle/>
          <a:p>
            <a:pPr>
              <a:lnSpc>
                <a:spcPct val="130000"/>
              </a:lnSpc>
            </a:pPr>
            <a:r>
              <a:rPr lang="zh-CN" altLang="en-US" sz="1400" dirty="0">
                <a:solidFill>
                  <a:srgbClr val="C00000"/>
                </a:solidFill>
                <a:latin typeface="华文中宋" panose="02010600040101010101" pitchFamily="2" charset="-122"/>
                <a:ea typeface="华文中宋" panose="02010600040101010101" pitchFamily="2" charset="-122"/>
              </a:rPr>
              <a:t>日志区</a:t>
            </a:r>
            <a:endParaRPr lang="zh-CN" altLang="en-US" sz="1400" dirty="0">
              <a:solidFill>
                <a:srgbClr val="C00000"/>
              </a:solidFill>
              <a:latin typeface="华文中宋" panose="02010600040101010101" pitchFamily="2" charset="-122"/>
              <a:ea typeface="华文中宋" panose="02010600040101010101" pitchFamily="2" charset="-122"/>
            </a:endParaRPr>
          </a:p>
        </p:txBody>
      </p:sp>
      <p:sp>
        <p:nvSpPr>
          <p:cNvPr id="44" name="文本框 48"/>
          <p:cNvSpPr txBox="1"/>
          <p:nvPr/>
        </p:nvSpPr>
        <p:spPr>
          <a:xfrm>
            <a:off x="6723449" y="2061393"/>
            <a:ext cx="1441420" cy="372410"/>
          </a:xfrm>
          <a:prstGeom prst="rect">
            <a:avLst/>
          </a:prstGeom>
          <a:noFill/>
        </p:spPr>
        <p:txBody>
          <a:bodyPr wrap="none" rtlCol="0">
            <a:spAutoFit/>
          </a:bodyPr>
          <a:lstStyle/>
          <a:p>
            <a:pPr>
              <a:lnSpc>
                <a:spcPct val="130000"/>
              </a:lnSpc>
            </a:pPr>
            <a:r>
              <a:rPr lang="zh-CN" altLang="en-US" sz="1400" dirty="0">
                <a:solidFill>
                  <a:srgbClr val="C00000"/>
                </a:solidFill>
                <a:latin typeface="华文中宋" panose="02010600040101010101" pitchFamily="2" charset="-122"/>
                <a:ea typeface="华文中宋" panose="02010600040101010101" pitchFamily="2" charset="-122"/>
              </a:rPr>
              <a:t>仿真时间推进轴</a:t>
            </a:r>
            <a:endParaRPr lang="zh-CN" altLang="en-US" sz="1400" dirty="0">
              <a:solidFill>
                <a:srgbClr val="C00000"/>
              </a:solidFill>
              <a:latin typeface="华文中宋" panose="02010600040101010101" pitchFamily="2" charset="-122"/>
              <a:ea typeface="华文中宋" panose="02010600040101010101" pitchFamily="2" charset="-122"/>
            </a:endParaRPr>
          </a:p>
        </p:txBody>
      </p:sp>
      <p:sp>
        <p:nvSpPr>
          <p:cNvPr id="45" name="文本框 49"/>
          <p:cNvSpPr txBox="1"/>
          <p:nvPr/>
        </p:nvSpPr>
        <p:spPr>
          <a:xfrm>
            <a:off x="880461" y="2392429"/>
            <a:ext cx="1261884" cy="372410"/>
          </a:xfrm>
          <a:prstGeom prst="rect">
            <a:avLst/>
          </a:prstGeom>
          <a:noFill/>
        </p:spPr>
        <p:txBody>
          <a:bodyPr wrap="none" rtlCol="0">
            <a:spAutoFit/>
          </a:bodyPr>
          <a:lstStyle/>
          <a:p>
            <a:pPr>
              <a:lnSpc>
                <a:spcPct val="130000"/>
              </a:lnSpc>
            </a:pPr>
            <a:r>
              <a:rPr lang="zh-CN" altLang="en-US" sz="1400" dirty="0">
                <a:solidFill>
                  <a:srgbClr val="C00000"/>
                </a:solidFill>
                <a:latin typeface="华文中宋" panose="02010600040101010101" pitchFamily="2" charset="-122"/>
                <a:ea typeface="华文中宋" panose="02010600040101010101" pitchFamily="2" charset="-122"/>
              </a:rPr>
              <a:t>仿真事件列表</a:t>
            </a:r>
            <a:endParaRPr lang="zh-CN" altLang="en-US" sz="1400" dirty="0">
              <a:solidFill>
                <a:srgbClr val="C00000"/>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课程练习</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258175" y="1268760"/>
            <a:ext cx="8706313" cy="3277820"/>
          </a:xfrm>
          <a:prstGeom prst="rect">
            <a:avLst/>
          </a:prstGeom>
          <a:noFill/>
        </p:spPr>
        <p:txBody>
          <a:bodyPr wrap="square" rtlCol="0">
            <a:spAutoFit/>
          </a:bodyPr>
          <a:lstStyle/>
          <a:p>
            <a:pPr marL="285750" indent="-285750">
              <a:buSzPct val="80000"/>
              <a:buFont typeface="Wingdings" panose="05000000000000000000" pitchFamily="2" charset="2"/>
              <a:buChar char="l"/>
            </a:pP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第</a:t>
            </a:r>
            <a:r>
              <a:rPr lang="en-US" altLang="zh-CN" sz="2400" b="1" dirty="0">
                <a:solidFill>
                  <a:srgbClr val="003B93"/>
                </a:solidFill>
                <a:latin typeface="Cambria Math" panose="02040503050406030204"/>
                <a:ea typeface="华文中宋" panose="02010600040101010101" pitchFamily="2" charset="-122"/>
                <a:cs typeface="Calibri" panose="020F0502020204030204" pitchFamily="34" charset="0"/>
              </a:rPr>
              <a:t>1</a:t>
            </a: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题</a:t>
            </a:r>
            <a:endParaRPr lang="zh-CN" altLang="en-US" sz="2400" dirty="0">
              <a:solidFill>
                <a:prstClr val="black"/>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以</a:t>
            </a:r>
            <a:r>
              <a:rPr lang="en-US" altLang="zh-CN" sz="2000" dirty="0" err="1">
                <a:solidFill>
                  <a:prstClr val="black"/>
                </a:solidFill>
                <a:latin typeface="Cambria Math" panose="02040503050406030204"/>
                <a:ea typeface="华文中宋" panose="02010600040101010101" pitchFamily="2" charset="-122"/>
                <a:cs typeface="Calibri" panose="020F0502020204030204" pitchFamily="34" charset="0"/>
              </a:rPr>
              <a:t>tictoc</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为例，熟悉仿真器运行流程</a:t>
            </a:r>
            <a:endPar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indent="-285750">
              <a:spcBef>
                <a:spcPts val="1200"/>
              </a:spcBef>
              <a:buSzPct val="80000"/>
              <a:buFont typeface="Wingdings" panose="05000000000000000000" pitchFamily="2" charset="2"/>
              <a:buChar char="l"/>
            </a:pP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第</a:t>
            </a:r>
            <a:r>
              <a:rPr lang="en-US" altLang="zh-CN" sz="2400" b="1" dirty="0">
                <a:solidFill>
                  <a:srgbClr val="003B93"/>
                </a:solidFill>
                <a:latin typeface="Cambria Math" panose="02040503050406030204"/>
                <a:ea typeface="华文中宋" panose="02010600040101010101" pitchFamily="2" charset="-122"/>
                <a:cs typeface="Calibri" panose="020F0502020204030204" pitchFamily="34" charset="0"/>
              </a:rPr>
              <a:t>2</a:t>
            </a: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题</a:t>
            </a:r>
            <a:endPar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以</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sample/routing</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为例，改写路由算法部分实现</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x</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优先维序路由，掌握使用</a:t>
            </a:r>
            <a:r>
              <a:rPr lang="en-US" altLang="zh-CN" sz="2000" dirty="0" err="1">
                <a:solidFill>
                  <a:prstClr val="black"/>
                </a:solidFill>
                <a:latin typeface="Cambria Math" panose="02040503050406030204"/>
                <a:ea typeface="华文中宋" panose="02010600040101010101" pitchFamily="2" charset="-122"/>
                <a:cs typeface="Calibri" panose="020F0502020204030204" pitchFamily="34" charset="0"/>
              </a:rPr>
              <a:t>selfmsg</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为基础的仿真推进方式</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lvl="0" indent="-285750">
              <a:spcBef>
                <a:spcPts val="1200"/>
              </a:spcBef>
              <a:buSzPct val="80000"/>
              <a:buFont typeface="Wingdings" panose="05000000000000000000" pitchFamily="2" charset="2"/>
              <a:buChar char="l"/>
            </a:pP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第</a:t>
            </a:r>
            <a:r>
              <a:rPr lang="en-US" altLang="zh-CN" sz="2400" b="1" dirty="0">
                <a:solidFill>
                  <a:srgbClr val="003B93"/>
                </a:solidFill>
                <a:latin typeface="Cambria Math" panose="02040503050406030204"/>
                <a:ea typeface="华文中宋" panose="02010600040101010101" pitchFamily="2" charset="-122"/>
                <a:cs typeface="Calibri" panose="020F0502020204030204" pitchFamily="34" charset="0"/>
              </a:rPr>
              <a:t>3</a:t>
            </a: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题</a:t>
            </a:r>
            <a:endPar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实现一个</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 Torus</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网络，要求</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1</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）规模可定义；</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2</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）实现</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x</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优先维序路由算法；</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3</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）实现热点区域流量模式</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总结</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258175" y="1268760"/>
            <a:ext cx="8706313" cy="3185487"/>
          </a:xfrm>
          <a:prstGeom prst="rect">
            <a:avLst/>
          </a:prstGeom>
          <a:noFill/>
        </p:spPr>
        <p:txBody>
          <a:bodyPr wrap="square" rtlCol="0">
            <a:spAutoFit/>
          </a:bodyPr>
          <a:lstStyle/>
          <a:p>
            <a:pPr marL="285750" indent="-285750">
              <a:buSzPct val="80000"/>
              <a:buFont typeface="Wingdings" panose="05000000000000000000" pitchFamily="2" charset="2"/>
              <a:buChar char="l"/>
            </a:pP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对并行计算来说，主要研究系统域互连网络</a:t>
            </a:r>
            <a:endPar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indent="-285750">
              <a:spcBef>
                <a:spcPts val="1200"/>
              </a:spcBef>
              <a:buSzPct val="80000"/>
              <a:buFont typeface="Wingdings" panose="05000000000000000000" pitchFamily="2" charset="2"/>
              <a:buChar char="l"/>
            </a:pP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系统域互连网络影响并行系统的性能和扩展性</a:t>
            </a:r>
            <a:endPar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系统互连</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N</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个节点的代价是什么：延迟、带宽、功耗、成本等</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lvl="0" indent="-285750">
              <a:spcBef>
                <a:spcPts val="1200"/>
              </a:spcBef>
              <a:buSzPct val="80000"/>
              <a:buFont typeface="Wingdings" panose="05000000000000000000" pitchFamily="2" charset="2"/>
              <a:buChar char="l"/>
            </a:pP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设计并行系统互连的几个要素</a:t>
            </a:r>
            <a:endPar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互连接口、拓扑、路由、交换、流控、链路</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marR="0" lvl="0" indent="-285750" algn="l" defTabSz="914400" rtl="0" eaLnBrk="1" fontAlgn="auto" latinLnBrk="0" hangingPunct="1">
              <a:lnSpc>
                <a:spcPct val="100000"/>
              </a:lnSpc>
              <a:spcBef>
                <a:spcPts val="1200"/>
              </a:spcBef>
              <a:spcAft>
                <a:spcPts val="0"/>
              </a:spcAft>
              <a:buClrTx/>
              <a:buSzPct val="80000"/>
              <a:buFont typeface="Wingdings" panose="05000000000000000000" pitchFamily="2" charset="2"/>
              <a:buChar char="l"/>
              <a:defRPr/>
            </a:pP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互连网络设计的第一步：网络仿真</a:t>
            </a:r>
            <a:endParaRPr kumimoji="0" lang="zh-CN" altLang="en-US" sz="2400" b="1" i="0" u="none" strike="noStrike" kern="1200" cap="none" spc="0" normalizeH="0" baseline="0" noProof="0" dirty="0">
              <a:ln>
                <a:noFill/>
              </a:ln>
              <a:solidFill>
                <a:srgbClr val="003B93"/>
              </a:solidFill>
              <a:effectLst/>
              <a:uLnTx/>
              <a:uFillTx/>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536" y="2747342"/>
            <a:ext cx="8424935" cy="837730"/>
          </a:xfrm>
          <a:prstGeom prst="rect">
            <a:avLst/>
          </a:prstGeom>
        </p:spPr>
        <p:txBody>
          <a:bodyPr vert="horz" wrap="square" lIns="0" tIns="0" rIns="0" bIns="0" rtlCol="0">
            <a:spAutoFit/>
          </a:bodyPr>
          <a:lstStyle/>
          <a:p>
            <a:pPr marL="0" marR="0" algn="ctr">
              <a:lnSpc>
                <a:spcPts val="7035"/>
              </a:lnSpc>
              <a:spcBef>
                <a:spcPct val="0"/>
              </a:spcBef>
              <a:spcAft>
                <a:spcPct val="0"/>
              </a:spcAft>
            </a:pPr>
            <a:r>
              <a:rPr lang="zh-CN" altLang="en-US" sz="5400" spc="-18" dirty="0">
                <a:solidFill>
                  <a:srgbClr val="003B93"/>
                </a:solidFill>
                <a:latin typeface="华文中宋" panose="02010600040101010101" pitchFamily="2" charset="-122"/>
                <a:ea typeface="华文中宋" panose="02010600040101010101" pitchFamily="2" charset="-122"/>
                <a:cs typeface="Cambria" panose="02040503050406030204"/>
              </a:rPr>
              <a:t>谢谢！</a:t>
            </a:r>
            <a:endParaRPr lang="en-US" altLang="zh-CN" sz="5400" spc="-18" dirty="0">
              <a:solidFill>
                <a:srgbClr val="003B93"/>
              </a:solidFill>
              <a:latin typeface="华文中宋" panose="02010600040101010101" pitchFamily="2" charset="-122"/>
              <a:ea typeface="华文中宋" panose="02010600040101010101" pitchFamily="2" charset="-122"/>
              <a:cs typeface="Cambria" panose="02040503050406030204"/>
            </a:endParaRPr>
          </a:p>
        </p:txBody>
      </p:sp>
      <p:sp>
        <p:nvSpPr>
          <p:cNvPr id="19" name="矩形 18"/>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系统域点对点通信基本元素</a:t>
            </a:r>
            <a:endParaRPr lang="zh-CN" altLang="en-US" sz="4000" dirty="0">
              <a:solidFill>
                <a:srgbClr val="003B93"/>
              </a:solidFill>
              <a:latin typeface="Cambria" panose="02040503050406030204"/>
              <a:cs typeface="Cambria" panose="02040503050406030204"/>
            </a:endParaRPr>
          </a:p>
        </p:txBody>
      </p:sp>
      <p:sp>
        <p:nvSpPr>
          <p:cNvPr id="10" name="矩形 9"/>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264275"/>
            <a:ext cx="8778321" cy="1908215"/>
          </a:xfrm>
          <a:prstGeom prst="rect">
            <a:avLst/>
          </a:prstGeom>
          <a:noFill/>
        </p:spPr>
        <p:txBody>
          <a:bodyPr wrap="square" rtlCol="0">
            <a:spAutoFit/>
          </a:bodyPr>
          <a:lstStyle/>
          <a:p>
            <a:pPr marL="285750" indent="-285750">
              <a:spcBef>
                <a:spcPts val="1200"/>
              </a:spcBef>
              <a:buSzPct val="60000"/>
              <a:buFont typeface="Wingdings" panose="05000000000000000000" pitchFamily="2" charset="2"/>
              <a:buChar char="l"/>
            </a:pPr>
            <a:r>
              <a:rPr lang="zh-CN" altLang="en-US" sz="2200"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节点</a:t>
            </a:r>
            <a:r>
              <a:rPr lang="zh-CN" altLang="en-US" sz="2200" dirty="0">
                <a:latin typeface="Times New Roman" panose="02020603050405020304" pitchFamily="18" charset="0"/>
                <a:ea typeface="华文中宋" panose="02010600040101010101" pitchFamily="2" charset="-122"/>
                <a:cs typeface="Times New Roman" panose="02020603050405020304" pitchFamily="18" charset="0"/>
              </a:rPr>
              <a:t>：对应机群或</a:t>
            </a:r>
            <a:r>
              <a:rPr lang="en-US" altLang="zh-CN" sz="2200" dirty="0">
                <a:latin typeface="Times New Roman" panose="02020603050405020304" pitchFamily="18" charset="0"/>
                <a:ea typeface="华文中宋" panose="02010600040101010101" pitchFamily="2" charset="-122"/>
                <a:cs typeface="Times New Roman" panose="02020603050405020304" pitchFamily="18" charset="0"/>
              </a:rPr>
              <a:t>MPP</a:t>
            </a:r>
            <a:r>
              <a:rPr lang="zh-CN" altLang="en-US" sz="2200" dirty="0">
                <a:latin typeface="Times New Roman" panose="02020603050405020304" pitchFamily="18" charset="0"/>
                <a:ea typeface="华文中宋" panose="02010600040101010101" pitchFamily="2" charset="-122"/>
                <a:cs typeface="Times New Roman" panose="02020603050405020304" pitchFamily="18" charset="0"/>
              </a:rPr>
              <a:t>架构中的单个节点</a:t>
            </a:r>
            <a:endParaRPr lang="en-US" altLang="zh-CN" sz="2200" dirty="0">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spcBef>
                <a:spcPts val="1200"/>
              </a:spcBef>
              <a:buSzPct val="60000"/>
              <a:buFont typeface="Wingdings" panose="05000000000000000000" pitchFamily="2" charset="2"/>
              <a:buChar char="l"/>
            </a:pPr>
            <a:r>
              <a:rPr lang="zh-CN" altLang="en-US" sz="2200"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网络接口</a:t>
            </a:r>
            <a:r>
              <a:rPr lang="zh-CN" altLang="en-US" sz="2200" dirty="0">
                <a:latin typeface="Times New Roman" panose="02020603050405020304" pitchFamily="18" charset="0"/>
                <a:ea typeface="华文中宋" panose="02010600040101010101" pitchFamily="2" charset="-122"/>
                <a:cs typeface="Times New Roman" panose="02020603050405020304" pitchFamily="18" charset="0"/>
              </a:rPr>
              <a:t>：网络接口卡，如万兆以太网卡、</a:t>
            </a:r>
            <a:r>
              <a:rPr lang="en-US" altLang="zh-CN" sz="2200" dirty="0" err="1">
                <a:latin typeface="Times New Roman" panose="02020603050405020304" pitchFamily="18" charset="0"/>
                <a:ea typeface="华文中宋" panose="02010600040101010101" pitchFamily="2" charset="-122"/>
                <a:cs typeface="Times New Roman" panose="02020603050405020304" pitchFamily="18" charset="0"/>
              </a:rPr>
              <a:t>Infiniband</a:t>
            </a:r>
            <a:r>
              <a:rPr lang="en-US" altLang="zh-CN" sz="2200" dirty="0">
                <a:latin typeface="Times New Roman" panose="02020603050405020304" pitchFamily="18" charset="0"/>
                <a:ea typeface="华文中宋" panose="02010600040101010101" pitchFamily="2" charset="-122"/>
                <a:cs typeface="Times New Roman" panose="02020603050405020304" pitchFamily="18" charset="0"/>
              </a:rPr>
              <a:t> HCA</a:t>
            </a:r>
            <a:endParaRPr lang="zh-CN" altLang="en-US" sz="2200" dirty="0">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spcBef>
                <a:spcPts val="1200"/>
              </a:spcBef>
              <a:buSzPct val="60000"/>
              <a:buFont typeface="Wingdings" panose="05000000000000000000" pitchFamily="2" charset="2"/>
              <a:buChar char="l"/>
            </a:pPr>
            <a:r>
              <a:rPr lang="zh-CN" altLang="en-US" sz="2200"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链路</a:t>
            </a:r>
            <a:r>
              <a:rPr lang="zh-CN" altLang="en-US" sz="2200" dirty="0">
                <a:latin typeface="Times New Roman" panose="02020603050405020304" pitchFamily="18" charset="0"/>
                <a:ea typeface="华文中宋" panose="02010600040101010101" pitchFamily="2" charset="-122"/>
                <a:cs typeface="Times New Roman" panose="02020603050405020304" pitchFamily="18" charset="0"/>
              </a:rPr>
              <a:t>：包含线缆和接插件两部分，例如光纤</a:t>
            </a:r>
            <a:r>
              <a:rPr lang="en-US" altLang="zh-CN" sz="22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200" dirty="0">
                <a:latin typeface="Times New Roman" panose="02020603050405020304" pitchFamily="18" charset="0"/>
                <a:ea typeface="华文中宋" panose="02010600040101010101" pitchFamily="2" charset="-122"/>
                <a:cs typeface="Times New Roman" panose="02020603050405020304" pitchFamily="18" charset="0"/>
              </a:rPr>
              <a:t>光模块</a:t>
            </a:r>
            <a:endParaRPr lang="zh-CN" altLang="en-US" sz="2200" dirty="0">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spcBef>
                <a:spcPts val="1200"/>
              </a:spcBef>
              <a:buSzPct val="60000"/>
              <a:buFont typeface="Wingdings" panose="05000000000000000000" pitchFamily="2" charset="2"/>
              <a:buChar char="l"/>
            </a:pPr>
            <a:r>
              <a:rPr lang="zh-CN" altLang="en-US" sz="2200"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网络包</a:t>
            </a:r>
            <a:r>
              <a:rPr lang="zh-CN" altLang="en-US" sz="2200" dirty="0">
                <a:latin typeface="Times New Roman" panose="02020603050405020304" pitchFamily="18" charset="0"/>
                <a:ea typeface="华文中宋" panose="02010600040101010101" pitchFamily="2" charset="-122"/>
                <a:cs typeface="Times New Roman" panose="02020603050405020304" pitchFamily="18" charset="0"/>
              </a:rPr>
              <a:t>：网络传输的基本逻辑单元，分为包头、载荷、包尾三部分</a:t>
            </a:r>
            <a:endParaRPr lang="en-US" altLang="zh-CN" sz="2200" dirty="0">
              <a:latin typeface="Times New Roman" panose="02020603050405020304" pitchFamily="18" charset="0"/>
              <a:ea typeface="华文中宋" panose="02010600040101010101" pitchFamily="2" charset="-122"/>
              <a:cs typeface="Times New Roman" panose="02020603050405020304" pitchFamily="18" charset="0"/>
            </a:endParaRPr>
          </a:p>
        </p:txBody>
      </p:sp>
      <p:grpSp>
        <p:nvGrpSpPr>
          <p:cNvPr id="3" name="组合 2"/>
          <p:cNvGrpSpPr/>
          <p:nvPr/>
        </p:nvGrpSpPr>
        <p:grpSpPr>
          <a:xfrm>
            <a:off x="1879507" y="4871550"/>
            <a:ext cx="5016500" cy="1177925"/>
            <a:chOff x="1906587" y="4843363"/>
            <a:chExt cx="5016500" cy="1177925"/>
          </a:xfrm>
        </p:grpSpPr>
        <p:sp>
          <p:nvSpPr>
            <p:cNvPr id="30" name="AutoShape 5"/>
            <p:cNvSpPr>
              <a:spLocks noChangeArrowheads="1"/>
            </p:cNvSpPr>
            <p:nvPr/>
          </p:nvSpPr>
          <p:spPr bwMode="auto">
            <a:xfrm>
              <a:off x="1906587" y="4843363"/>
              <a:ext cx="1463675" cy="1177925"/>
            </a:xfrm>
            <a:prstGeom prst="roundRect">
              <a:avLst>
                <a:gd name="adj" fmla="val 16667"/>
              </a:avLst>
            </a:prstGeom>
            <a:solidFill>
              <a:srgbClr val="CCFFCC"/>
            </a:solidFill>
            <a:ln w="9525">
              <a:solidFill>
                <a:srgbClr val="000000"/>
              </a:solidFill>
              <a:round/>
            </a:ln>
            <a:effectLst>
              <a:outerShdw dist="107763" dir="18900000" algn="ctr" rotWithShape="0">
                <a:srgbClr val="808080"/>
              </a:outerShdw>
            </a:effectLst>
          </p:spPr>
          <p:txBody>
            <a:bodyPr wrap="none" lIns="90000" tIns="46800" rIns="90000" bIns="46800" anchor="b"/>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ysClr val="windowText" lastClr="000000"/>
                  </a:solidFill>
                  <a:effectLst/>
                  <a:uLnTx/>
                  <a:uFillTx/>
                </a:rPr>
                <a:t>Node</a:t>
              </a:r>
              <a:r>
                <a:rPr kumimoji="0" lang="es-ES" sz="1600" b="1" i="0" u="none" strike="noStrike" kern="0" cap="none" spc="0" normalizeH="0" baseline="0" noProof="0" dirty="0">
                  <a:ln>
                    <a:noFill/>
                  </a:ln>
                  <a:solidFill>
                    <a:sysClr val="windowText" lastClr="000000"/>
                  </a:solidFill>
                  <a:effectLst/>
                  <a:uLnTx/>
                  <a:uFillTx/>
                </a:rPr>
                <a:t> A</a:t>
              </a:r>
              <a:endParaRPr kumimoji="0" lang="es-ES" sz="1600" b="1" i="0" u="none" strike="noStrike" kern="0" cap="none" spc="0" normalizeH="0" baseline="0" noProof="0" dirty="0">
                <a:ln>
                  <a:noFill/>
                </a:ln>
                <a:solidFill>
                  <a:sysClr val="windowText" lastClr="000000"/>
                </a:solidFill>
                <a:effectLst/>
                <a:uLnTx/>
                <a:uFillTx/>
              </a:endParaRPr>
            </a:p>
          </p:txBody>
        </p:sp>
        <p:sp>
          <p:nvSpPr>
            <p:cNvPr id="31" name="AutoShape 6"/>
            <p:cNvSpPr>
              <a:spLocks noChangeArrowheads="1"/>
            </p:cNvSpPr>
            <p:nvPr/>
          </p:nvSpPr>
          <p:spPr bwMode="auto">
            <a:xfrm>
              <a:off x="5459412" y="4843363"/>
              <a:ext cx="1463675" cy="1177925"/>
            </a:xfrm>
            <a:prstGeom prst="roundRect">
              <a:avLst>
                <a:gd name="adj" fmla="val 16667"/>
              </a:avLst>
            </a:prstGeom>
            <a:solidFill>
              <a:srgbClr val="CCFFCC"/>
            </a:solidFill>
            <a:ln w="9525">
              <a:solidFill>
                <a:srgbClr val="000000"/>
              </a:solidFill>
              <a:round/>
            </a:ln>
            <a:effectLst>
              <a:outerShdw dist="107763" dir="18900000" algn="ctr" rotWithShape="0">
                <a:srgbClr val="808080"/>
              </a:outerShdw>
            </a:effectLst>
          </p:spPr>
          <p:txBody>
            <a:bodyPr wrap="none" lIns="90000" tIns="46800" rIns="90000" bIns="46800" anchor="b"/>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ysClr val="windowText" lastClr="000000"/>
                  </a:solidFill>
                  <a:effectLst/>
                  <a:uLnTx/>
                  <a:uFillTx/>
                </a:rPr>
                <a:t>Node</a:t>
              </a:r>
              <a:r>
                <a:rPr kumimoji="0" lang="es-ES" sz="1600" b="1" i="0" u="none" strike="noStrike" kern="0" cap="none" spc="0" normalizeH="0" baseline="0" noProof="0" dirty="0">
                  <a:ln>
                    <a:noFill/>
                  </a:ln>
                  <a:solidFill>
                    <a:sysClr val="windowText" lastClr="000000"/>
                  </a:solidFill>
                  <a:effectLst/>
                  <a:uLnTx/>
                  <a:uFillTx/>
                </a:rPr>
                <a:t> B</a:t>
              </a:r>
              <a:endParaRPr kumimoji="0" lang="es-ES" sz="1600" b="1" i="0" u="none" strike="noStrike" kern="0" cap="none" spc="0" normalizeH="0" baseline="0" noProof="0" dirty="0">
                <a:ln>
                  <a:noFill/>
                </a:ln>
                <a:solidFill>
                  <a:sysClr val="windowText" lastClr="000000"/>
                </a:solidFill>
                <a:effectLst/>
                <a:uLnTx/>
                <a:uFillTx/>
              </a:endParaRPr>
            </a:p>
          </p:txBody>
        </p:sp>
        <p:grpSp>
          <p:nvGrpSpPr>
            <p:cNvPr id="32" name="Group 7"/>
            <p:cNvGrpSpPr/>
            <p:nvPr/>
          </p:nvGrpSpPr>
          <p:grpSpPr bwMode="auto">
            <a:xfrm>
              <a:off x="3368674" y="5059263"/>
              <a:ext cx="2786063" cy="287337"/>
              <a:chOff x="2508" y="2971"/>
              <a:chExt cx="1755" cy="181"/>
            </a:xfrm>
          </p:grpSpPr>
          <p:grpSp>
            <p:nvGrpSpPr>
              <p:cNvPr id="33" name="Group 8"/>
              <p:cNvGrpSpPr/>
              <p:nvPr/>
            </p:nvGrpSpPr>
            <p:grpSpPr bwMode="auto">
              <a:xfrm>
                <a:off x="2508" y="2971"/>
                <a:ext cx="1755" cy="181"/>
                <a:chOff x="3945" y="1156"/>
                <a:chExt cx="1755" cy="181"/>
              </a:xfrm>
            </p:grpSpPr>
            <p:sp>
              <p:nvSpPr>
                <p:cNvPr id="35" name="Rectangle 9"/>
                <p:cNvSpPr>
                  <a:spLocks noChangeArrowheads="1"/>
                </p:cNvSpPr>
                <p:nvPr/>
              </p:nvSpPr>
              <p:spPr bwMode="auto">
                <a:xfrm>
                  <a:off x="5427" y="1156"/>
                  <a:ext cx="91" cy="181"/>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 name="Rectangle 10"/>
                <p:cNvSpPr>
                  <a:spLocks noChangeArrowheads="1"/>
                </p:cNvSpPr>
                <p:nvPr/>
              </p:nvSpPr>
              <p:spPr bwMode="auto">
                <a:xfrm>
                  <a:off x="5518" y="1156"/>
                  <a:ext cx="91" cy="181"/>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 name="Rectangle 11"/>
                <p:cNvSpPr>
                  <a:spLocks noChangeArrowheads="1"/>
                </p:cNvSpPr>
                <p:nvPr/>
              </p:nvSpPr>
              <p:spPr bwMode="auto">
                <a:xfrm>
                  <a:off x="5609" y="1156"/>
                  <a:ext cx="91" cy="181"/>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 name="Line 12"/>
                <p:cNvSpPr>
                  <a:spLocks noChangeShapeType="1"/>
                </p:cNvSpPr>
                <p:nvPr/>
              </p:nvSpPr>
              <p:spPr bwMode="auto">
                <a:xfrm>
                  <a:off x="5337" y="1156"/>
                  <a:ext cx="9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 name="Line 13"/>
                <p:cNvSpPr>
                  <a:spLocks noChangeShapeType="1"/>
                </p:cNvSpPr>
                <p:nvPr/>
              </p:nvSpPr>
              <p:spPr bwMode="auto">
                <a:xfrm>
                  <a:off x="5337" y="1337"/>
                  <a:ext cx="9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 name="Line 14"/>
                <p:cNvSpPr>
                  <a:spLocks noChangeShapeType="1"/>
                </p:cNvSpPr>
                <p:nvPr/>
              </p:nvSpPr>
              <p:spPr bwMode="auto">
                <a:xfrm>
                  <a:off x="3945" y="1247"/>
                  <a:ext cx="1453" cy="0"/>
                </a:xfrm>
                <a:prstGeom prst="line">
                  <a:avLst/>
                </a:prstGeom>
                <a:noFill/>
                <a:ln w="381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34" name="Rectangle 15"/>
              <p:cNvSpPr>
                <a:spLocks noChangeArrowheads="1"/>
              </p:cNvSpPr>
              <p:nvPr/>
            </p:nvSpPr>
            <p:spPr bwMode="auto">
              <a:xfrm>
                <a:off x="2711" y="3016"/>
                <a:ext cx="953" cy="91"/>
              </a:xfrm>
              <a:prstGeom prst="rect">
                <a:avLst/>
              </a:prstGeom>
              <a:solidFill>
                <a:srgbClr val="808080"/>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41" name="Group 16"/>
            <p:cNvGrpSpPr/>
            <p:nvPr/>
          </p:nvGrpSpPr>
          <p:grpSpPr bwMode="auto">
            <a:xfrm>
              <a:off x="2627312" y="5346600"/>
              <a:ext cx="2832100" cy="287338"/>
              <a:chOff x="2041" y="3152"/>
              <a:chExt cx="1784" cy="181"/>
            </a:xfrm>
          </p:grpSpPr>
          <p:grpSp>
            <p:nvGrpSpPr>
              <p:cNvPr id="42" name="Group 17"/>
              <p:cNvGrpSpPr/>
              <p:nvPr/>
            </p:nvGrpSpPr>
            <p:grpSpPr bwMode="auto">
              <a:xfrm>
                <a:off x="2041" y="3152"/>
                <a:ext cx="1784" cy="181"/>
                <a:chOff x="3478" y="1337"/>
                <a:chExt cx="1784" cy="181"/>
              </a:xfrm>
            </p:grpSpPr>
            <p:sp>
              <p:nvSpPr>
                <p:cNvPr id="44" name="Rectangle 18"/>
                <p:cNvSpPr>
                  <a:spLocks noChangeArrowheads="1"/>
                </p:cNvSpPr>
                <p:nvPr/>
              </p:nvSpPr>
              <p:spPr bwMode="auto">
                <a:xfrm>
                  <a:off x="3478" y="1337"/>
                  <a:ext cx="91" cy="181"/>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 name="Rectangle 19"/>
                <p:cNvSpPr>
                  <a:spLocks noChangeArrowheads="1"/>
                </p:cNvSpPr>
                <p:nvPr/>
              </p:nvSpPr>
              <p:spPr bwMode="auto">
                <a:xfrm>
                  <a:off x="3569" y="1337"/>
                  <a:ext cx="91" cy="181"/>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 name="Rectangle 20"/>
                <p:cNvSpPr>
                  <a:spLocks noChangeArrowheads="1"/>
                </p:cNvSpPr>
                <p:nvPr/>
              </p:nvSpPr>
              <p:spPr bwMode="auto">
                <a:xfrm>
                  <a:off x="3660" y="1337"/>
                  <a:ext cx="91" cy="181"/>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 name="Line 21"/>
                <p:cNvSpPr>
                  <a:spLocks noChangeShapeType="1"/>
                </p:cNvSpPr>
                <p:nvPr/>
              </p:nvSpPr>
              <p:spPr bwMode="auto">
                <a:xfrm>
                  <a:off x="3751" y="1337"/>
                  <a:ext cx="9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 name="Line 22"/>
                <p:cNvSpPr>
                  <a:spLocks noChangeShapeType="1"/>
                </p:cNvSpPr>
                <p:nvPr/>
              </p:nvSpPr>
              <p:spPr bwMode="auto">
                <a:xfrm>
                  <a:off x="3751" y="1518"/>
                  <a:ext cx="9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 name="Line 23"/>
                <p:cNvSpPr>
                  <a:spLocks noChangeShapeType="1"/>
                </p:cNvSpPr>
                <p:nvPr/>
              </p:nvSpPr>
              <p:spPr bwMode="auto">
                <a:xfrm>
                  <a:off x="3764" y="1428"/>
                  <a:ext cx="1498" cy="0"/>
                </a:xfrm>
                <a:prstGeom prst="line">
                  <a:avLst/>
                </a:prstGeom>
                <a:noFill/>
                <a:ln w="38100">
                  <a:solidFill>
                    <a:srgbClr val="00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3" name="Rectangle 24"/>
              <p:cNvSpPr>
                <a:spLocks noChangeArrowheads="1"/>
              </p:cNvSpPr>
              <p:nvPr/>
            </p:nvSpPr>
            <p:spPr bwMode="auto">
              <a:xfrm>
                <a:off x="2681" y="3197"/>
                <a:ext cx="953" cy="91"/>
              </a:xfrm>
              <a:prstGeom prst="rect">
                <a:avLst/>
              </a:prstGeom>
              <a:solidFill>
                <a:srgbClr val="808080"/>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grpSp>
        <p:nvGrpSpPr>
          <p:cNvPr id="5" name="组合 4"/>
          <p:cNvGrpSpPr/>
          <p:nvPr/>
        </p:nvGrpSpPr>
        <p:grpSpPr>
          <a:xfrm>
            <a:off x="1043608" y="3501008"/>
            <a:ext cx="7129462" cy="1158875"/>
            <a:chOff x="1728788" y="1881188"/>
            <a:chExt cx="7129462" cy="1158875"/>
          </a:xfrm>
        </p:grpSpPr>
        <p:grpSp>
          <p:nvGrpSpPr>
            <p:cNvPr id="77" name="Group 30"/>
            <p:cNvGrpSpPr/>
            <p:nvPr/>
          </p:nvGrpSpPr>
          <p:grpSpPr bwMode="auto">
            <a:xfrm>
              <a:off x="1728788" y="1881188"/>
              <a:ext cx="2016125" cy="792162"/>
              <a:chOff x="816" y="2925"/>
              <a:chExt cx="1270" cy="499"/>
            </a:xfrm>
          </p:grpSpPr>
          <p:sp>
            <p:nvSpPr>
              <p:cNvPr id="78" name="Rectangle 31"/>
              <p:cNvSpPr>
                <a:spLocks noChangeArrowheads="1"/>
              </p:cNvSpPr>
              <p:nvPr/>
            </p:nvSpPr>
            <p:spPr bwMode="auto">
              <a:xfrm>
                <a:off x="816" y="3152"/>
                <a:ext cx="1270" cy="272"/>
              </a:xfrm>
              <a:prstGeom prst="rect">
                <a:avLst/>
              </a:prstGeom>
              <a:solidFill>
                <a:srgbClr val="CCFFCC"/>
              </a:solidFill>
              <a:ln w="9525">
                <a:solidFill>
                  <a:srgbClr val="000000"/>
                </a:solidFill>
                <a:miter lim="800000"/>
              </a:ln>
              <a:effectLst>
                <a:outerShdw dist="107763" dir="18900000" algn="ctr" rotWithShape="0">
                  <a:srgbClr val="808080"/>
                </a:outerShdw>
              </a:effec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s-ES" sz="1400" b="1" i="0" u="none" strike="noStrike" kern="0" cap="none" spc="0" normalizeH="0" baseline="0" noProof="0">
                  <a:ln>
                    <a:noFill/>
                  </a:ln>
                  <a:solidFill>
                    <a:sysClr val="windowText" lastClr="000000"/>
                  </a:solidFill>
                  <a:effectLst/>
                  <a:uLnTx/>
                  <a:uFillTx/>
                </a:endParaRPr>
              </a:p>
            </p:txBody>
          </p:sp>
          <p:sp>
            <p:nvSpPr>
              <p:cNvPr id="79" name="Text Box 32"/>
              <p:cNvSpPr txBox="1">
                <a:spLocks noChangeArrowheads="1"/>
              </p:cNvSpPr>
              <p:nvPr/>
            </p:nvSpPr>
            <p:spPr bwMode="auto">
              <a:xfrm>
                <a:off x="1221" y="2925"/>
                <a:ext cx="510" cy="19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1400" b="1" i="0" u="none" strike="noStrike" kern="0" cap="none" spc="0" normalizeH="0" baseline="0" noProof="0">
                    <a:ln>
                      <a:noFill/>
                    </a:ln>
                    <a:solidFill>
                      <a:srgbClr val="000000"/>
                    </a:solidFill>
                    <a:effectLst/>
                    <a:uLnTx/>
                    <a:uFillTx/>
                    <a:latin typeface="Tahoma" panose="020B0604030504040204" pitchFamily="34" charset="0"/>
                    <a:cs typeface="Arial" panose="020B0604020202020204" pitchFamily="34" charset="0"/>
                  </a:rPr>
                  <a:t>header</a:t>
                </a:r>
                <a:endParaRPr kumimoji="0" lang="es-ES" sz="1400" b="1" i="0" u="none" strike="noStrike" kern="0" cap="none" spc="0" normalizeH="0" baseline="0" noProof="0">
                  <a:ln>
                    <a:noFill/>
                  </a:ln>
                  <a:solidFill>
                    <a:srgbClr val="000000"/>
                  </a:solidFill>
                  <a:effectLst/>
                  <a:uLnTx/>
                  <a:uFillTx/>
                  <a:latin typeface="Tahoma" panose="020B0604030504040204" pitchFamily="34" charset="0"/>
                  <a:cs typeface="Arial" panose="020B0604020202020204" pitchFamily="34" charset="0"/>
                </a:endParaRPr>
              </a:p>
            </p:txBody>
          </p:sp>
        </p:grpSp>
        <p:sp>
          <p:nvSpPr>
            <p:cNvPr id="80" name="Rectangle 33"/>
            <p:cNvSpPr>
              <a:spLocks noChangeArrowheads="1"/>
            </p:cNvSpPr>
            <p:nvPr/>
          </p:nvSpPr>
          <p:spPr bwMode="auto">
            <a:xfrm>
              <a:off x="1728788" y="2241550"/>
              <a:ext cx="1511300" cy="431800"/>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1100" b="1" i="0" u="none" strike="noStrike" kern="0" cap="none" spc="0" normalizeH="0" baseline="0" noProof="0">
                  <a:ln>
                    <a:noFill/>
                  </a:ln>
                  <a:solidFill>
                    <a:sysClr val="windowText" lastClr="000000"/>
                  </a:solidFill>
                  <a:effectLst/>
                  <a:uLnTx/>
                  <a:uFillTx/>
                </a:rPr>
                <a:t>Dest </a:t>
              </a:r>
              <a:endParaRPr kumimoji="0" lang="es-ES" sz="1100" b="1" i="0" u="none" strike="noStrike" kern="0" cap="none" spc="0" normalizeH="0" baseline="0" noProof="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s-ES" sz="1100" b="1" i="0" u="none" strike="noStrike" kern="0" cap="none" spc="0" normalizeH="0" baseline="0" noProof="0">
                  <a:ln>
                    <a:noFill/>
                  </a:ln>
                  <a:solidFill>
                    <a:sysClr val="windowText" lastClr="000000"/>
                  </a:solidFill>
                  <a:effectLst/>
                  <a:uLnTx/>
                  <a:uFillTx/>
                </a:rPr>
                <a:t>Information</a:t>
              </a:r>
              <a:endParaRPr kumimoji="0" lang="es-ES" sz="1100" b="1" i="0" u="none" strike="noStrike" kern="0" cap="none" spc="0" normalizeH="0" baseline="0" noProof="0">
                <a:ln>
                  <a:noFill/>
                </a:ln>
                <a:solidFill>
                  <a:sysClr val="windowText" lastClr="000000"/>
                </a:solidFill>
                <a:effectLst/>
                <a:uLnTx/>
                <a:uFillTx/>
              </a:endParaRPr>
            </a:p>
          </p:txBody>
        </p:sp>
        <p:sp>
          <p:nvSpPr>
            <p:cNvPr id="81" name="Rectangle 34"/>
            <p:cNvSpPr>
              <a:spLocks noChangeArrowheads="1"/>
            </p:cNvSpPr>
            <p:nvPr/>
          </p:nvSpPr>
          <p:spPr bwMode="auto">
            <a:xfrm>
              <a:off x="3744913" y="2241550"/>
              <a:ext cx="3960812" cy="431800"/>
            </a:xfrm>
            <a:prstGeom prst="rect">
              <a:avLst/>
            </a:prstGeom>
            <a:solidFill>
              <a:srgbClr val="00CC99"/>
            </a:solidFill>
            <a:ln w="9525">
              <a:solidFill>
                <a:srgbClr val="000000"/>
              </a:solidFill>
              <a:miter lim="800000"/>
            </a:ln>
            <a:effectLst>
              <a:outerShdw dist="107763" dir="18900000" algn="ctr" rotWithShape="0">
                <a:srgbClr val="808080"/>
              </a:outerShdw>
            </a:effec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b="1" i="0" u="none" strike="noStrike" kern="0" cap="none" spc="0" normalizeH="0" baseline="0" noProof="0">
                  <a:ln>
                    <a:noFill/>
                  </a:ln>
                  <a:solidFill>
                    <a:sysClr val="windowText" lastClr="000000"/>
                  </a:solidFill>
                  <a:effectLst/>
                  <a:uLnTx/>
                  <a:uFillTx/>
                </a:rPr>
                <a:t>message payload</a:t>
              </a:r>
              <a:endParaRPr kumimoji="0" lang="es-ES" b="1" i="0" u="none" strike="noStrike" kern="0" cap="none" spc="0" normalizeH="0" baseline="0" noProof="0">
                <a:ln>
                  <a:noFill/>
                </a:ln>
                <a:solidFill>
                  <a:sysClr val="windowText" lastClr="000000"/>
                </a:solidFill>
                <a:effectLst/>
                <a:uLnTx/>
                <a:uFillTx/>
              </a:endParaRPr>
            </a:p>
          </p:txBody>
        </p:sp>
        <p:grpSp>
          <p:nvGrpSpPr>
            <p:cNvPr id="82" name="Group 35"/>
            <p:cNvGrpSpPr/>
            <p:nvPr/>
          </p:nvGrpSpPr>
          <p:grpSpPr bwMode="auto">
            <a:xfrm>
              <a:off x="7705725" y="1881188"/>
              <a:ext cx="1152525" cy="792162"/>
              <a:chOff x="4581" y="2925"/>
              <a:chExt cx="726" cy="499"/>
            </a:xfrm>
          </p:grpSpPr>
          <p:sp>
            <p:nvSpPr>
              <p:cNvPr id="83" name="Rectangle 36"/>
              <p:cNvSpPr>
                <a:spLocks noChangeArrowheads="1"/>
              </p:cNvSpPr>
              <p:nvPr/>
            </p:nvSpPr>
            <p:spPr bwMode="auto">
              <a:xfrm>
                <a:off x="4581" y="3152"/>
                <a:ext cx="726" cy="272"/>
              </a:xfrm>
              <a:prstGeom prst="rect">
                <a:avLst/>
              </a:prstGeom>
              <a:solidFill>
                <a:srgbClr val="CCFFCC"/>
              </a:solidFill>
              <a:ln w="9525">
                <a:solidFill>
                  <a:srgbClr val="000000"/>
                </a:solidFill>
                <a:miter lim="800000"/>
              </a:ln>
              <a:effectLst>
                <a:outerShdw dist="107763" dir="18900000" algn="ctr" rotWithShape="0">
                  <a:srgbClr val="808080"/>
                </a:outerShdw>
              </a:effec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b="1" i="0" u="none" strike="noStrike" kern="0" cap="none" spc="0" normalizeH="0" baseline="0" noProof="0" dirty="0">
                    <a:ln>
                      <a:noFill/>
                    </a:ln>
                    <a:solidFill>
                      <a:sysClr val="windowText" lastClr="000000"/>
                    </a:solidFill>
                    <a:effectLst/>
                    <a:uLnTx/>
                    <a:uFillTx/>
                  </a:rPr>
                  <a:t>checksum</a:t>
                </a:r>
                <a:endParaRPr kumimoji="0" lang="es-ES" b="1" i="0" u="none" strike="noStrike" kern="0" cap="none" spc="0" normalizeH="0" baseline="0" noProof="0" dirty="0">
                  <a:ln>
                    <a:noFill/>
                  </a:ln>
                  <a:solidFill>
                    <a:sysClr val="windowText" lastClr="000000"/>
                  </a:solidFill>
                  <a:effectLst/>
                  <a:uLnTx/>
                  <a:uFillTx/>
                </a:endParaRPr>
              </a:p>
            </p:txBody>
          </p:sp>
          <p:sp>
            <p:nvSpPr>
              <p:cNvPr id="84" name="Text Box 37"/>
              <p:cNvSpPr txBox="1">
                <a:spLocks noChangeArrowheads="1"/>
              </p:cNvSpPr>
              <p:nvPr/>
            </p:nvSpPr>
            <p:spPr bwMode="auto">
              <a:xfrm>
                <a:off x="4761" y="2925"/>
                <a:ext cx="465" cy="19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1400" b="1" i="0" u="none" strike="noStrike" kern="0" cap="none" spc="0" normalizeH="0" baseline="0" noProof="0">
                    <a:ln>
                      <a:noFill/>
                    </a:ln>
                    <a:solidFill>
                      <a:srgbClr val="000000"/>
                    </a:solidFill>
                    <a:effectLst/>
                    <a:uLnTx/>
                    <a:uFillTx/>
                    <a:latin typeface="Tahoma" panose="020B0604030504040204" pitchFamily="34" charset="0"/>
                    <a:cs typeface="Arial" panose="020B0604020202020204" pitchFamily="34" charset="0"/>
                  </a:rPr>
                  <a:t>trailer</a:t>
                </a:r>
                <a:endParaRPr kumimoji="0" lang="es-ES" sz="1400" b="1" i="0" u="none" strike="noStrike" kern="0" cap="none" spc="0" normalizeH="0" baseline="0" noProof="0">
                  <a:ln>
                    <a:noFill/>
                  </a:ln>
                  <a:solidFill>
                    <a:srgbClr val="000000"/>
                  </a:solidFill>
                  <a:effectLst/>
                  <a:uLnTx/>
                  <a:uFillTx/>
                  <a:latin typeface="Tahoma" panose="020B0604030504040204" pitchFamily="34" charset="0"/>
                  <a:cs typeface="Arial" panose="020B0604020202020204" pitchFamily="34" charset="0"/>
                </a:endParaRPr>
              </a:p>
            </p:txBody>
          </p:sp>
        </p:grpSp>
        <p:grpSp>
          <p:nvGrpSpPr>
            <p:cNvPr id="85" name="Group 38"/>
            <p:cNvGrpSpPr/>
            <p:nvPr/>
          </p:nvGrpSpPr>
          <p:grpSpPr bwMode="auto">
            <a:xfrm>
              <a:off x="3241675" y="2241550"/>
              <a:ext cx="504825" cy="798513"/>
              <a:chOff x="1769" y="3152"/>
              <a:chExt cx="318" cy="503"/>
            </a:xfrm>
          </p:grpSpPr>
          <p:sp>
            <p:nvSpPr>
              <p:cNvPr id="86" name="Rectangle 39"/>
              <p:cNvSpPr>
                <a:spLocks noChangeArrowheads="1"/>
              </p:cNvSpPr>
              <p:nvPr/>
            </p:nvSpPr>
            <p:spPr bwMode="auto">
              <a:xfrm>
                <a:off x="1769" y="3152"/>
                <a:ext cx="318" cy="272"/>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1100" b="1" i="0" u="none" strike="noStrike" kern="0" cap="none" spc="0" normalizeH="0" baseline="0" noProof="0" dirty="0">
                    <a:ln>
                      <a:noFill/>
                    </a:ln>
                    <a:solidFill>
                      <a:sysClr val="windowText" lastClr="000000"/>
                    </a:solidFill>
                    <a:effectLst/>
                    <a:uLnTx/>
                    <a:uFillTx/>
                  </a:rPr>
                  <a:t>Type</a:t>
                </a:r>
                <a:endParaRPr kumimoji="0" lang="es-ES" sz="1100" b="1" i="0" u="none" strike="noStrike" kern="0" cap="none" spc="0" normalizeH="0" baseline="0" noProof="0" dirty="0">
                  <a:ln>
                    <a:noFill/>
                  </a:ln>
                  <a:solidFill>
                    <a:sysClr val="windowText" lastClr="000000"/>
                  </a:solidFill>
                  <a:effectLst/>
                  <a:uLnTx/>
                  <a:uFillTx/>
                </a:endParaRPr>
              </a:p>
            </p:txBody>
          </p:sp>
          <p:sp>
            <p:nvSpPr>
              <p:cNvPr id="87" name="Text Box 40"/>
              <p:cNvSpPr txBox="1">
                <a:spLocks noChangeArrowheads="1"/>
              </p:cNvSpPr>
              <p:nvPr/>
            </p:nvSpPr>
            <p:spPr bwMode="auto">
              <a:xfrm>
                <a:off x="1874" y="3499"/>
                <a:ext cx="115" cy="156"/>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s-ES" sz="1000" b="0" i="0" u="none" strike="noStrike" kern="0" cap="none" spc="0" normalizeH="0" baseline="0" noProof="0">
                  <a:ln>
                    <a:noFill/>
                  </a:ln>
                  <a:solidFill>
                    <a:srgbClr val="000000"/>
                  </a:solidFill>
                  <a:effectLst/>
                  <a:uLnTx/>
                  <a:uFillTx/>
                  <a:latin typeface="Tahoma" panose="020B0604030504040204" pitchFamily="34" charset="0"/>
                  <a:cs typeface="Arial" panose="020B0604020202020204" pitchFamily="34" charset="0"/>
                </a:endParaRPr>
              </a:p>
            </p:txBody>
          </p:sp>
        </p:grpSp>
      </p:grpSp>
      <p:sp>
        <p:nvSpPr>
          <p:cNvPr id="88" name="矩形 87"/>
          <p:cNvSpPr/>
          <p:nvPr/>
        </p:nvSpPr>
        <p:spPr>
          <a:xfrm>
            <a:off x="1830175" y="4970302"/>
            <a:ext cx="854721" cy="523220"/>
          </a:xfrm>
          <a:prstGeom prst="rect">
            <a:avLst/>
          </a:prstGeom>
        </p:spPr>
        <p:txBody>
          <a:bodyPr wrap="none">
            <a:spAutoFit/>
          </a:bodyPr>
          <a:lstStyle/>
          <a:p>
            <a:pPr lvl="0" algn="ctr">
              <a:defRPr/>
            </a:pPr>
            <a:r>
              <a:rPr lang="en-US" altLang="zh-CN" sz="1400" b="1" i="1" kern="0" dirty="0">
                <a:solidFill>
                  <a:sysClr val="windowText" lastClr="000000"/>
                </a:solidFill>
              </a:rPr>
              <a:t>Network</a:t>
            </a:r>
            <a:endParaRPr lang="en-US" altLang="zh-CN" sz="1400" b="1" i="1" kern="0" dirty="0">
              <a:solidFill>
                <a:sysClr val="windowText" lastClr="000000"/>
              </a:solidFill>
            </a:endParaRPr>
          </a:p>
          <a:p>
            <a:pPr lvl="0" algn="ctr">
              <a:defRPr/>
            </a:pPr>
            <a:r>
              <a:rPr lang="en-US" altLang="zh-CN" sz="1400" b="1" i="1" kern="0" dirty="0">
                <a:solidFill>
                  <a:sysClr val="windowText" lastClr="000000"/>
                </a:solidFill>
              </a:rPr>
              <a:t>Interface</a:t>
            </a:r>
            <a:endParaRPr lang="es-ES" altLang="zh-CN" sz="1400" b="1" i="1" kern="0" dirty="0">
              <a:solidFill>
                <a:sysClr val="windowText" lastClr="000000"/>
              </a:solidFill>
            </a:endParaRPr>
          </a:p>
        </p:txBody>
      </p:sp>
      <p:sp>
        <p:nvSpPr>
          <p:cNvPr id="90" name="矩形 89"/>
          <p:cNvSpPr/>
          <p:nvPr/>
        </p:nvSpPr>
        <p:spPr>
          <a:xfrm>
            <a:off x="6113294" y="4970302"/>
            <a:ext cx="854721" cy="523220"/>
          </a:xfrm>
          <a:prstGeom prst="rect">
            <a:avLst/>
          </a:prstGeom>
        </p:spPr>
        <p:txBody>
          <a:bodyPr wrap="none">
            <a:spAutoFit/>
          </a:bodyPr>
          <a:lstStyle/>
          <a:p>
            <a:pPr lvl="0" algn="ctr">
              <a:defRPr/>
            </a:pPr>
            <a:r>
              <a:rPr lang="en-US" altLang="zh-CN" sz="1400" b="1" i="1" kern="0" dirty="0">
                <a:solidFill>
                  <a:sysClr val="windowText" lastClr="000000"/>
                </a:solidFill>
              </a:rPr>
              <a:t>Network</a:t>
            </a:r>
            <a:endParaRPr lang="en-US" altLang="zh-CN" sz="1400" b="1" i="1" kern="0" dirty="0">
              <a:solidFill>
                <a:sysClr val="windowText" lastClr="000000"/>
              </a:solidFill>
            </a:endParaRPr>
          </a:p>
          <a:p>
            <a:pPr lvl="0" algn="ctr">
              <a:defRPr/>
            </a:pPr>
            <a:r>
              <a:rPr lang="en-US" altLang="zh-CN" sz="1400" b="1" i="1" kern="0" dirty="0">
                <a:solidFill>
                  <a:sysClr val="windowText" lastClr="000000"/>
                </a:solidFill>
              </a:rPr>
              <a:t>Interface</a:t>
            </a:r>
            <a:endParaRPr lang="es-ES" altLang="zh-CN" sz="1400" b="1" i="1" kern="0" dirty="0">
              <a:solidFill>
                <a:sysClr val="windowText" lastClr="000000"/>
              </a:solidFill>
            </a:endParaRPr>
          </a:p>
        </p:txBody>
      </p:sp>
      <p:sp>
        <p:nvSpPr>
          <p:cNvPr id="91" name="矩形 90"/>
          <p:cNvSpPr/>
          <p:nvPr/>
        </p:nvSpPr>
        <p:spPr>
          <a:xfrm>
            <a:off x="4162240" y="4825339"/>
            <a:ext cx="570990" cy="369332"/>
          </a:xfrm>
          <a:prstGeom prst="rect">
            <a:avLst/>
          </a:prstGeom>
        </p:spPr>
        <p:txBody>
          <a:bodyPr wrap="none">
            <a:spAutoFit/>
          </a:bodyPr>
          <a:lstStyle/>
          <a:p>
            <a:pPr lvl="0" algn="ctr">
              <a:defRPr/>
            </a:pPr>
            <a:r>
              <a:rPr lang="en-US" altLang="zh-CN" b="1" i="1" kern="0" dirty="0">
                <a:solidFill>
                  <a:sysClr val="windowText" lastClr="000000"/>
                </a:solidFill>
              </a:rPr>
              <a:t>Link</a:t>
            </a:r>
            <a:endParaRPr lang="es-ES" altLang="zh-CN" b="1" i="1" kern="0" dirty="0">
              <a:solidFill>
                <a:sysClr val="windowText" lastClr="000000"/>
              </a:solidFill>
            </a:endParaRPr>
          </a:p>
        </p:txBody>
      </p:sp>
      <p:sp>
        <p:nvSpPr>
          <p:cNvPr id="93" name="下箭头 92"/>
          <p:cNvSpPr/>
          <p:nvPr/>
        </p:nvSpPr>
        <p:spPr>
          <a:xfrm>
            <a:off x="4243294" y="4505681"/>
            <a:ext cx="348457" cy="247650"/>
          </a:xfrm>
          <a:prstGeom prst="downArrow">
            <a:avLst/>
          </a:prstGeom>
          <a:solidFill>
            <a:srgbClr val="00CC99"/>
          </a:solidFill>
          <a:ln w="9525">
            <a:solidFill>
              <a:srgbClr val="000000"/>
            </a:solidFill>
            <a:miter lim="800000"/>
          </a:ln>
          <a:effectLst>
            <a:outerShdw blurRad="50800" dist="38100" algn="l" rotWithShape="0">
              <a:prstClr val="black">
                <a:alpha val="40000"/>
              </a:prstClr>
            </a:outerShdw>
          </a:effectLst>
        </p:spPr>
        <p:txBody>
          <a:bodyPr wrap="none" lIns="90000" tIns="46800" rIns="90000" bIns="46800" anchor="ctr"/>
          <a:lstStyle/>
          <a:p>
            <a:pPr algn="ctr"/>
            <a:endParaRPr lang="zh-CN" altLang="en-US" b="1" kern="0">
              <a:solidFill>
                <a:sysClr val="windowText" lastClr="000000"/>
              </a:solidFill>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系统域网络接口</a:t>
            </a:r>
            <a:endParaRPr lang="zh-CN" altLang="en-US" sz="4000" dirty="0">
              <a:solidFill>
                <a:srgbClr val="003B93"/>
              </a:solidFill>
              <a:latin typeface="Cambria" panose="02040503050406030204"/>
              <a:cs typeface="Cambria" panose="02040503050406030204"/>
            </a:endParaRPr>
          </a:p>
        </p:txBody>
      </p:sp>
      <p:sp>
        <p:nvSpPr>
          <p:cNvPr id="10" name="矩形 9"/>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124744"/>
            <a:ext cx="8778321" cy="2708434"/>
          </a:xfrm>
          <a:prstGeom prst="rect">
            <a:avLst/>
          </a:prstGeom>
          <a:noFill/>
        </p:spPr>
        <p:txBody>
          <a:bodyPr wrap="square" rtlCol="0">
            <a:spAutoFit/>
          </a:bodyPr>
          <a:lstStyle/>
          <a:p>
            <a:pPr marL="285750" indent="-285750">
              <a:spcBef>
                <a:spcPts val="1200"/>
              </a:spcBef>
              <a:buSzPct val="60000"/>
              <a:buFont typeface="Wingdings" panose="05000000000000000000" pitchFamily="2" charset="2"/>
              <a:buChar char="l"/>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网络接口顾名思义，是主机节点和互连网络的桥接接口</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zh-CN" altLang="en-US" sz="2200"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主机端</a:t>
            </a:r>
            <a:endParaRPr lang="en-US" altLang="zh-CN" sz="2200" dirty="0">
              <a:latin typeface="Times New Roman" panose="02020603050405020304" pitchFamily="18" charset="0"/>
              <a:ea typeface="华文中宋" panose="02010600040101010101" pitchFamily="2" charset="-122"/>
              <a:cs typeface="Times New Roman" panose="02020603050405020304" pitchFamily="18" charset="0"/>
            </a:endParaRPr>
          </a:p>
          <a:p>
            <a:pPr marL="1200150" lvl="2" indent="-285750">
              <a:spcBef>
                <a:spcPts val="600"/>
              </a:spcBef>
              <a:buSzPct val="60000"/>
              <a:buFont typeface="Wingdings" panose="05000000000000000000" pitchFamily="2" charset="2"/>
              <a:buChar char="l"/>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与节点内其他硬件（</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CPU</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、内存）交互，一般通过</a:t>
            </a:r>
            <a:r>
              <a:rPr lang="en-US" altLang="zh-CN" dirty="0" err="1">
                <a:latin typeface="Times New Roman" panose="02020603050405020304" pitchFamily="18" charset="0"/>
                <a:ea typeface="华文中宋" panose="02010600040101010101" pitchFamily="2" charset="-122"/>
                <a:cs typeface="Times New Roman" panose="02020603050405020304" pitchFamily="18" charset="0"/>
              </a:rPr>
              <a:t>PCIe</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总线；</a:t>
            </a:r>
            <a:endParaRPr lang="en-US" altLang="zh-CN" dirty="0">
              <a:latin typeface="Times New Roman" panose="02020603050405020304" pitchFamily="18" charset="0"/>
              <a:ea typeface="华文中宋" panose="02010600040101010101" pitchFamily="2" charset="-122"/>
              <a:cs typeface="Times New Roman" panose="02020603050405020304" pitchFamily="18" charset="0"/>
            </a:endParaRPr>
          </a:p>
          <a:p>
            <a:pPr marL="1200150" lvl="2" indent="-285750">
              <a:spcBef>
                <a:spcPts val="600"/>
              </a:spcBef>
              <a:buSzPct val="60000"/>
              <a:buFont typeface="Wingdings" panose="05000000000000000000" pitchFamily="2" charset="2"/>
              <a:buChar char="l"/>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与节点上部署的软件（</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OS</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、应用）交互，</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Register</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Buffer</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等；</a:t>
            </a:r>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zh-CN" altLang="en-US" sz="2200"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网络端</a:t>
            </a:r>
            <a:endParaRPr lang="en-US" altLang="zh-CN" sz="2200"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endParaRPr>
          </a:p>
          <a:p>
            <a:pPr marL="1200150" lvl="2" indent="-285750">
              <a:spcBef>
                <a:spcPts val="600"/>
              </a:spcBef>
              <a:buSzPct val="60000"/>
              <a:buFont typeface="Wingdings" panose="05000000000000000000" pitchFamily="2" charset="2"/>
              <a:buChar char="l"/>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网络包接收与发送，如组包、解包功能，流控功能等；</a:t>
            </a:r>
            <a:endParaRPr lang="en-US" altLang="zh-CN" dirty="0">
              <a:latin typeface="Times New Roman" panose="02020603050405020304" pitchFamily="18" charset="0"/>
              <a:ea typeface="华文中宋" panose="02010600040101010101" pitchFamily="2" charset="-122"/>
              <a:cs typeface="Times New Roman" panose="02020603050405020304" pitchFamily="18" charset="0"/>
            </a:endParaRPr>
          </a:p>
          <a:p>
            <a:pPr marL="1200150" lvl="2" indent="-285750">
              <a:spcBef>
                <a:spcPts val="600"/>
              </a:spcBef>
              <a:buSzPct val="60000"/>
              <a:buFont typeface="Wingdings" panose="05000000000000000000" pitchFamily="2" charset="2"/>
              <a:buChar char="l"/>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网络连接状态管理，可靠网络流</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Request/Response</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，不可靠数据报等；</a:t>
            </a:r>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p:txBody>
      </p:sp>
      <p:grpSp>
        <p:nvGrpSpPr>
          <p:cNvPr id="76" name="Group 2"/>
          <p:cNvGrpSpPr/>
          <p:nvPr/>
        </p:nvGrpSpPr>
        <p:grpSpPr bwMode="auto">
          <a:xfrm>
            <a:off x="1193033" y="4105420"/>
            <a:ext cx="6335713" cy="2347910"/>
            <a:chOff x="1316" y="2807"/>
            <a:chExt cx="3991" cy="1479"/>
          </a:xfrm>
        </p:grpSpPr>
        <p:sp>
          <p:nvSpPr>
            <p:cNvPr id="89" name="Freeform 3"/>
            <p:cNvSpPr/>
            <p:nvPr/>
          </p:nvSpPr>
          <p:spPr bwMode="auto">
            <a:xfrm>
              <a:off x="1316" y="2853"/>
              <a:ext cx="3991" cy="1433"/>
            </a:xfrm>
            <a:custGeom>
              <a:avLst/>
              <a:gdLst>
                <a:gd name="T0" fmla="*/ 1 w 4172"/>
                <a:gd name="T1" fmla="*/ 0 h 1315"/>
                <a:gd name="T2" fmla="*/ 1929 w 4172"/>
                <a:gd name="T3" fmla="*/ 0 h 1315"/>
                <a:gd name="T4" fmla="*/ 1929 w 4172"/>
                <a:gd name="T5" fmla="*/ 438 h 1315"/>
                <a:gd name="T6" fmla="*/ 4172 w 4172"/>
                <a:gd name="T7" fmla="*/ 438 h 1315"/>
                <a:gd name="T8" fmla="*/ 4172 w 4172"/>
                <a:gd name="T9" fmla="*/ 1315 h 1315"/>
                <a:gd name="T10" fmla="*/ 0 w 4172"/>
                <a:gd name="T11" fmla="*/ 1311 h 1315"/>
                <a:gd name="T12" fmla="*/ 1 w 4172"/>
                <a:gd name="T13" fmla="*/ 0 h 1315"/>
              </a:gdLst>
              <a:ahLst/>
              <a:cxnLst>
                <a:cxn ang="0">
                  <a:pos x="T0" y="T1"/>
                </a:cxn>
                <a:cxn ang="0">
                  <a:pos x="T2" y="T3"/>
                </a:cxn>
                <a:cxn ang="0">
                  <a:pos x="T4" y="T5"/>
                </a:cxn>
                <a:cxn ang="0">
                  <a:pos x="T6" y="T7"/>
                </a:cxn>
                <a:cxn ang="0">
                  <a:pos x="T8" y="T9"/>
                </a:cxn>
                <a:cxn ang="0">
                  <a:pos x="T10" y="T11"/>
                </a:cxn>
                <a:cxn ang="0">
                  <a:pos x="T12" y="T13"/>
                </a:cxn>
              </a:cxnLst>
              <a:rect l="0" t="0" r="r" b="b"/>
              <a:pathLst>
                <a:path w="4172" h="1315">
                  <a:moveTo>
                    <a:pt x="1" y="0"/>
                  </a:moveTo>
                  <a:lnTo>
                    <a:pt x="1929" y="0"/>
                  </a:lnTo>
                  <a:lnTo>
                    <a:pt x="1929" y="438"/>
                  </a:lnTo>
                  <a:lnTo>
                    <a:pt x="4172" y="438"/>
                  </a:lnTo>
                  <a:lnTo>
                    <a:pt x="4172" y="1315"/>
                  </a:lnTo>
                  <a:lnTo>
                    <a:pt x="0" y="1311"/>
                  </a:lnTo>
                  <a:lnTo>
                    <a:pt x="1" y="0"/>
                  </a:lnTo>
                  <a:close/>
                </a:path>
              </a:pathLst>
            </a:custGeom>
            <a:solidFill>
              <a:srgbClr val="CCFFCC"/>
            </a:solidFill>
            <a:ln w="9525"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2" name="Rectangle 4"/>
            <p:cNvSpPr>
              <a:spLocks noChangeArrowheads="1"/>
            </p:cNvSpPr>
            <p:nvPr/>
          </p:nvSpPr>
          <p:spPr bwMode="auto">
            <a:xfrm>
              <a:off x="3402" y="2807"/>
              <a:ext cx="862" cy="363"/>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1400" b="1" i="0" u="none" strike="noStrike" kern="0" cap="none" spc="0" normalizeH="0" baseline="0" noProof="0" dirty="0">
                  <a:ln>
                    <a:noFill/>
                  </a:ln>
                  <a:solidFill>
                    <a:sysClr val="windowText" lastClr="000000"/>
                  </a:solidFill>
                  <a:effectLst/>
                  <a:uLnTx/>
                  <a:uFillTx/>
                </a:rPr>
                <a:t>Memory</a:t>
              </a:r>
              <a:endParaRPr kumimoji="0" lang="es-ES" sz="1400" b="1" i="0" u="none" strike="noStrike" kern="0" cap="none" spc="0" normalizeH="0" baseline="0" noProof="0" dirty="0">
                <a:ln>
                  <a:noFill/>
                </a:ln>
                <a:solidFill>
                  <a:sysClr val="windowText" lastClr="000000"/>
                </a:solidFill>
                <a:effectLst/>
                <a:uLnTx/>
                <a:uFillTx/>
              </a:endParaRPr>
            </a:p>
          </p:txBody>
        </p:sp>
      </p:grpSp>
      <p:grpSp>
        <p:nvGrpSpPr>
          <p:cNvPr id="95" name="Group 8"/>
          <p:cNvGrpSpPr/>
          <p:nvPr/>
        </p:nvGrpSpPr>
        <p:grpSpPr bwMode="auto">
          <a:xfrm>
            <a:off x="1551808" y="5618311"/>
            <a:ext cx="1368425" cy="574675"/>
            <a:chOff x="1542" y="3760"/>
            <a:chExt cx="862" cy="362"/>
          </a:xfrm>
        </p:grpSpPr>
        <p:sp>
          <p:nvSpPr>
            <p:cNvPr id="96" name="Rectangle 9"/>
            <p:cNvSpPr>
              <a:spLocks noChangeArrowheads="1"/>
            </p:cNvSpPr>
            <p:nvPr/>
          </p:nvSpPr>
          <p:spPr bwMode="auto">
            <a:xfrm>
              <a:off x="1542" y="3850"/>
              <a:ext cx="726" cy="272"/>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1600" b="1" i="0" u="none" strike="noStrike" kern="0" cap="none" spc="0" normalizeH="0" baseline="0" noProof="0">
                  <a:ln>
                    <a:noFill/>
                  </a:ln>
                  <a:solidFill>
                    <a:sysClr val="windowText" lastClr="000000"/>
                  </a:solidFill>
                  <a:effectLst/>
                  <a:uLnTx/>
                  <a:uFillTx/>
                </a:rPr>
                <a:t>DMA</a:t>
              </a:r>
              <a:endParaRPr kumimoji="0" lang="es-ES" sz="1600" b="1" i="0" u="none" strike="noStrike" kern="0" cap="none" spc="0" normalizeH="0" baseline="0" noProof="0">
                <a:ln>
                  <a:noFill/>
                </a:ln>
                <a:solidFill>
                  <a:sysClr val="windowText" lastClr="000000"/>
                </a:solidFill>
                <a:effectLst/>
                <a:uLnTx/>
                <a:uFillTx/>
              </a:endParaRPr>
            </a:p>
          </p:txBody>
        </p:sp>
        <p:sp>
          <p:nvSpPr>
            <p:cNvPr id="97" name="Rectangle 10"/>
            <p:cNvSpPr>
              <a:spLocks noChangeArrowheads="1"/>
            </p:cNvSpPr>
            <p:nvPr/>
          </p:nvSpPr>
          <p:spPr bwMode="auto">
            <a:xfrm>
              <a:off x="1678" y="3760"/>
              <a:ext cx="726" cy="272"/>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1600" b="1" i="0" u="none" strike="noStrike" kern="0" cap="none" spc="0" normalizeH="0" baseline="0" noProof="0">
                  <a:ln>
                    <a:noFill/>
                  </a:ln>
                  <a:solidFill>
                    <a:sysClr val="windowText" lastClr="000000"/>
                  </a:solidFill>
                  <a:effectLst/>
                  <a:uLnTx/>
                  <a:uFillTx/>
                </a:rPr>
                <a:t>DMA</a:t>
              </a:r>
              <a:endParaRPr kumimoji="0" lang="es-ES" sz="1600" b="1" i="0" u="none" strike="noStrike" kern="0" cap="none" spc="0" normalizeH="0" baseline="0" noProof="0">
                <a:ln>
                  <a:noFill/>
                </a:ln>
                <a:solidFill>
                  <a:sysClr val="windowText" lastClr="000000"/>
                </a:solidFill>
                <a:effectLst/>
                <a:uLnTx/>
                <a:uFillTx/>
              </a:endParaRPr>
            </a:p>
          </p:txBody>
        </p:sp>
      </p:grpSp>
      <p:sp>
        <p:nvSpPr>
          <p:cNvPr id="98" name="Rectangle 11"/>
          <p:cNvSpPr>
            <a:spLocks noChangeArrowheads="1"/>
          </p:cNvSpPr>
          <p:nvPr/>
        </p:nvSpPr>
        <p:spPr bwMode="auto">
          <a:xfrm>
            <a:off x="3567933" y="5618311"/>
            <a:ext cx="1439863" cy="50323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1600" b="1" i="0" u="none" strike="noStrike" kern="0" cap="none" spc="0" normalizeH="0" baseline="0" noProof="0">
                <a:ln>
                  <a:noFill/>
                </a:ln>
                <a:solidFill>
                  <a:sysClr val="windowText" lastClr="000000"/>
                </a:solidFill>
                <a:effectLst/>
                <a:uLnTx/>
                <a:uFillTx/>
              </a:rPr>
              <a:t>NIC</a:t>
            </a:r>
            <a:endParaRPr kumimoji="0" lang="es-ES" sz="1600" b="1" i="0" u="none" strike="noStrike" kern="0" cap="none" spc="0" normalizeH="0" baseline="0" noProof="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s-ES" sz="1600" b="1" i="0" u="none" strike="noStrike" kern="0" cap="none" spc="0" normalizeH="0" baseline="0" noProof="0">
                <a:ln>
                  <a:noFill/>
                </a:ln>
                <a:solidFill>
                  <a:sysClr val="windowText" lastClr="000000"/>
                </a:solidFill>
                <a:effectLst/>
                <a:uLnTx/>
                <a:uFillTx/>
              </a:rPr>
              <a:t>processor</a:t>
            </a:r>
            <a:endParaRPr kumimoji="0" lang="es-ES" sz="1600" b="1" i="0" u="none" strike="noStrike" kern="0" cap="none" spc="0" normalizeH="0" baseline="0" noProof="0">
              <a:ln>
                <a:noFill/>
              </a:ln>
              <a:solidFill>
                <a:sysClr val="windowText" lastClr="000000"/>
              </a:solidFill>
              <a:effectLst/>
              <a:uLnTx/>
              <a:uFillTx/>
            </a:endParaRPr>
          </a:p>
        </p:txBody>
      </p:sp>
      <p:grpSp>
        <p:nvGrpSpPr>
          <p:cNvPr id="99" name="Group 12"/>
          <p:cNvGrpSpPr/>
          <p:nvPr/>
        </p:nvGrpSpPr>
        <p:grpSpPr bwMode="auto">
          <a:xfrm>
            <a:off x="1264471" y="4681686"/>
            <a:ext cx="5400675" cy="936625"/>
            <a:chOff x="1361" y="3170"/>
            <a:chExt cx="3402" cy="590"/>
          </a:xfrm>
        </p:grpSpPr>
        <p:sp>
          <p:nvSpPr>
            <p:cNvPr id="100" name="Line 13"/>
            <p:cNvSpPr>
              <a:spLocks noChangeShapeType="1"/>
            </p:cNvSpPr>
            <p:nvPr/>
          </p:nvSpPr>
          <p:spPr bwMode="auto">
            <a:xfrm>
              <a:off x="1361" y="3578"/>
              <a:ext cx="3402"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Text" lastClr="000000"/>
                </a:solidFill>
                <a:effectLst/>
                <a:uLnTx/>
                <a:uFillTx/>
              </a:endParaRPr>
            </a:p>
          </p:txBody>
        </p:sp>
        <p:sp>
          <p:nvSpPr>
            <p:cNvPr id="101" name="Line 14"/>
            <p:cNvSpPr>
              <a:spLocks noChangeShapeType="1"/>
            </p:cNvSpPr>
            <p:nvPr/>
          </p:nvSpPr>
          <p:spPr bwMode="auto">
            <a:xfrm flipH="1">
              <a:off x="2086" y="3397"/>
              <a:ext cx="0" cy="181"/>
            </a:xfrm>
            <a:prstGeom prst="line">
              <a:avLst/>
            </a:prstGeom>
            <a:noFill/>
            <a:ln w="2857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Text" lastClr="000000"/>
                </a:solidFill>
                <a:effectLst/>
                <a:uLnTx/>
                <a:uFillTx/>
              </a:endParaRPr>
            </a:p>
          </p:txBody>
        </p:sp>
        <p:sp>
          <p:nvSpPr>
            <p:cNvPr id="102" name="Line 15"/>
            <p:cNvSpPr>
              <a:spLocks noChangeShapeType="1"/>
            </p:cNvSpPr>
            <p:nvPr/>
          </p:nvSpPr>
          <p:spPr bwMode="auto">
            <a:xfrm flipH="1">
              <a:off x="2041" y="3579"/>
              <a:ext cx="0" cy="181"/>
            </a:xfrm>
            <a:prstGeom prst="line">
              <a:avLst/>
            </a:prstGeom>
            <a:noFill/>
            <a:ln w="2857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Text" lastClr="000000"/>
                </a:solidFill>
                <a:effectLst/>
                <a:uLnTx/>
                <a:uFillTx/>
              </a:endParaRPr>
            </a:p>
          </p:txBody>
        </p:sp>
        <p:sp>
          <p:nvSpPr>
            <p:cNvPr id="104" name="Line 16"/>
            <p:cNvSpPr>
              <a:spLocks noChangeShapeType="1"/>
            </p:cNvSpPr>
            <p:nvPr/>
          </p:nvSpPr>
          <p:spPr bwMode="auto">
            <a:xfrm flipH="1">
              <a:off x="3266" y="3578"/>
              <a:ext cx="0" cy="181"/>
            </a:xfrm>
            <a:prstGeom prst="line">
              <a:avLst/>
            </a:prstGeom>
            <a:noFill/>
            <a:ln w="2857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Text" lastClr="000000"/>
                </a:solidFill>
                <a:effectLst/>
                <a:uLnTx/>
                <a:uFillTx/>
              </a:endParaRPr>
            </a:p>
          </p:txBody>
        </p:sp>
        <p:sp>
          <p:nvSpPr>
            <p:cNvPr id="105" name="Line 17"/>
            <p:cNvSpPr>
              <a:spLocks noChangeShapeType="1"/>
            </p:cNvSpPr>
            <p:nvPr/>
          </p:nvSpPr>
          <p:spPr bwMode="auto">
            <a:xfrm flipH="1">
              <a:off x="3810" y="3170"/>
              <a:ext cx="0" cy="408"/>
            </a:xfrm>
            <a:prstGeom prst="line">
              <a:avLst/>
            </a:prstGeom>
            <a:noFill/>
            <a:ln w="2857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Text" lastClr="000000"/>
                </a:solidFill>
                <a:effectLst/>
                <a:uLnTx/>
                <a:uFillTx/>
              </a:endParaRPr>
            </a:p>
          </p:txBody>
        </p:sp>
        <p:sp>
          <p:nvSpPr>
            <p:cNvPr id="106" name="Line 18"/>
            <p:cNvSpPr>
              <a:spLocks noChangeShapeType="1"/>
            </p:cNvSpPr>
            <p:nvPr/>
          </p:nvSpPr>
          <p:spPr bwMode="auto">
            <a:xfrm flipH="1">
              <a:off x="4128" y="3578"/>
              <a:ext cx="0" cy="181"/>
            </a:xfrm>
            <a:prstGeom prst="line">
              <a:avLst/>
            </a:prstGeom>
            <a:noFill/>
            <a:ln w="2857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Text" lastClr="000000"/>
                </a:solidFill>
                <a:effectLst/>
                <a:uLnTx/>
                <a:uFillTx/>
              </a:endParaRPr>
            </a:p>
          </p:txBody>
        </p:sp>
        <p:sp>
          <p:nvSpPr>
            <p:cNvPr id="107" name="Text Box 19"/>
            <p:cNvSpPr txBox="1">
              <a:spLocks noChangeArrowheads="1"/>
            </p:cNvSpPr>
            <p:nvPr/>
          </p:nvSpPr>
          <p:spPr bwMode="auto">
            <a:xfrm>
              <a:off x="2551" y="3409"/>
              <a:ext cx="1107" cy="19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1400" b="1" i="0" u="none" strike="noStrike" kern="0" cap="none" spc="0" normalizeH="0" baseline="0" noProof="0" dirty="0">
                  <a:ln>
                    <a:noFill/>
                  </a:ln>
                  <a:solidFill>
                    <a:srgbClr val="000000"/>
                  </a:solidFill>
                  <a:effectLst/>
                  <a:uLnTx/>
                  <a:uFillTx/>
                  <a:latin typeface="+mn-lt"/>
                  <a:cs typeface="Arial" panose="020B0604020202020204" pitchFamily="34" charset="0"/>
                </a:rPr>
                <a:t>internal interconnect</a:t>
              </a:r>
              <a:endParaRPr kumimoji="0" lang="es-ES" sz="1400" b="1" i="0" u="none" strike="noStrike" kern="0" cap="none" spc="0" normalizeH="0" baseline="0" noProof="0" dirty="0">
                <a:ln>
                  <a:noFill/>
                </a:ln>
                <a:solidFill>
                  <a:srgbClr val="000000"/>
                </a:solidFill>
                <a:effectLst/>
                <a:uLnTx/>
                <a:uFillTx/>
                <a:latin typeface="+mn-lt"/>
                <a:cs typeface="Arial" panose="020B0604020202020204" pitchFamily="34" charset="0"/>
              </a:endParaRPr>
            </a:p>
          </p:txBody>
        </p:sp>
      </p:grpSp>
      <p:grpSp>
        <p:nvGrpSpPr>
          <p:cNvPr id="108" name="Group 20"/>
          <p:cNvGrpSpPr/>
          <p:nvPr/>
        </p:nvGrpSpPr>
        <p:grpSpPr bwMode="auto">
          <a:xfrm>
            <a:off x="5368162" y="5505603"/>
            <a:ext cx="3595690" cy="695326"/>
            <a:chOff x="3946" y="3689"/>
            <a:chExt cx="2265" cy="438"/>
          </a:xfrm>
        </p:grpSpPr>
        <p:sp>
          <p:nvSpPr>
            <p:cNvPr id="109" name="Rectangle 21"/>
            <p:cNvSpPr>
              <a:spLocks noChangeArrowheads="1"/>
            </p:cNvSpPr>
            <p:nvPr/>
          </p:nvSpPr>
          <p:spPr bwMode="auto">
            <a:xfrm>
              <a:off x="3946" y="3760"/>
              <a:ext cx="362" cy="367"/>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1400" b="0" i="0" u="none" strike="noStrike" kern="0" cap="none" spc="0" normalizeH="0" baseline="0" noProof="0">
                  <a:ln>
                    <a:noFill/>
                  </a:ln>
                  <a:solidFill>
                    <a:sysClr val="windowText" lastClr="000000"/>
                  </a:solidFill>
                  <a:effectLst/>
                  <a:uLnTx/>
                  <a:uFillTx/>
                </a:rPr>
                <a:t>FIFO</a:t>
              </a:r>
              <a:endParaRPr kumimoji="0" lang="es-ES" sz="1400" b="0" i="0" u="none" strike="noStrike" kern="0" cap="none" spc="0" normalizeH="0" baseline="0" noProof="0">
                <a:ln>
                  <a:noFill/>
                </a:ln>
                <a:solidFill>
                  <a:sysClr val="windowText" lastClr="000000"/>
                </a:solidFill>
                <a:effectLst/>
                <a:uLnTx/>
                <a:uFillTx/>
              </a:endParaRPr>
            </a:p>
          </p:txBody>
        </p:sp>
        <p:sp>
          <p:nvSpPr>
            <p:cNvPr id="110" name="Rectangle 22"/>
            <p:cNvSpPr>
              <a:spLocks noChangeArrowheads="1"/>
            </p:cNvSpPr>
            <p:nvPr/>
          </p:nvSpPr>
          <p:spPr bwMode="auto">
            <a:xfrm>
              <a:off x="4490" y="3755"/>
              <a:ext cx="634" cy="367"/>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1400" b="1" i="0" u="none" strike="noStrike" kern="0" cap="none" spc="0" normalizeH="0" baseline="0" noProof="0">
                  <a:ln>
                    <a:noFill/>
                  </a:ln>
                  <a:solidFill>
                    <a:sysClr val="windowText" lastClr="000000"/>
                  </a:solidFill>
                  <a:effectLst/>
                  <a:uLnTx/>
                  <a:uFillTx/>
                </a:rPr>
                <a:t>Network</a:t>
              </a:r>
              <a:endParaRPr kumimoji="0" lang="es-ES" sz="1400" b="1" i="0" u="none" strike="noStrike" kern="0" cap="none" spc="0" normalizeH="0" baseline="0" noProof="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s-ES" sz="1400" b="1" i="0" u="none" strike="noStrike" kern="0" cap="none" spc="0" normalizeH="0" baseline="0" noProof="0">
                  <a:ln>
                    <a:noFill/>
                  </a:ln>
                  <a:solidFill>
                    <a:sysClr val="windowText" lastClr="000000"/>
                  </a:solidFill>
                  <a:effectLst/>
                  <a:uLnTx/>
                  <a:uFillTx/>
                </a:rPr>
                <a:t>interface</a:t>
              </a:r>
              <a:endParaRPr kumimoji="0" lang="es-ES" sz="1400" b="1" i="0" u="none" strike="noStrike" kern="0" cap="none" spc="0" normalizeH="0" baseline="0" noProof="0">
                <a:ln>
                  <a:noFill/>
                </a:ln>
                <a:solidFill>
                  <a:sysClr val="windowText" lastClr="000000"/>
                </a:solidFill>
                <a:effectLst/>
                <a:uLnTx/>
                <a:uFillTx/>
              </a:endParaRPr>
            </a:p>
          </p:txBody>
        </p:sp>
        <p:sp>
          <p:nvSpPr>
            <p:cNvPr id="111" name="Line 23"/>
            <p:cNvSpPr>
              <a:spLocks noChangeShapeType="1"/>
            </p:cNvSpPr>
            <p:nvPr/>
          </p:nvSpPr>
          <p:spPr bwMode="auto">
            <a:xfrm flipV="1">
              <a:off x="5125" y="3941"/>
              <a:ext cx="453" cy="0"/>
            </a:xfrm>
            <a:prstGeom prst="line">
              <a:avLst/>
            </a:prstGeom>
            <a:noFill/>
            <a:ln w="5715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2" name="Text Box 24"/>
            <p:cNvSpPr txBox="1">
              <a:spLocks noChangeArrowheads="1"/>
            </p:cNvSpPr>
            <p:nvPr/>
          </p:nvSpPr>
          <p:spPr bwMode="auto">
            <a:xfrm>
              <a:off x="5287" y="3689"/>
              <a:ext cx="924"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es-ES" sz="1050" b="1" i="0" u="none" strike="noStrike" kern="0" cap="none" spc="0" normalizeH="0" baseline="0" noProof="0" dirty="0">
                  <a:ln>
                    <a:noFill/>
                  </a:ln>
                  <a:solidFill>
                    <a:srgbClr val="000000"/>
                  </a:solidFill>
                  <a:effectLst/>
                  <a:uLnTx/>
                  <a:uFillTx/>
                  <a:latin typeface="+mn-lt"/>
                  <a:cs typeface="Arial" panose="020B0604020202020204" pitchFamily="34" charset="0"/>
                </a:rPr>
                <a:t>to/from </a:t>
              </a:r>
              <a:r>
                <a:rPr kumimoji="0" lang="es-ES" b="1" i="0" u="none" strike="noStrike" kern="0" cap="none" spc="0" normalizeH="0" baseline="0" noProof="0" dirty="0">
                  <a:ln>
                    <a:noFill/>
                  </a:ln>
                  <a:solidFill>
                    <a:srgbClr val="C00000"/>
                  </a:solidFill>
                  <a:effectLst/>
                  <a:uLnTx/>
                  <a:uFillTx/>
                  <a:latin typeface="+mn-lt"/>
                  <a:cs typeface="Arial" panose="020B0604020202020204" pitchFamily="34" charset="0"/>
                </a:rPr>
                <a:t>network</a:t>
              </a:r>
              <a:endParaRPr kumimoji="0" lang="es-ES" b="1" i="0" u="none" strike="noStrike" kern="0" cap="none" spc="0" normalizeH="0" baseline="0" noProof="0" dirty="0">
                <a:ln>
                  <a:noFill/>
                </a:ln>
                <a:solidFill>
                  <a:srgbClr val="C00000"/>
                </a:solidFill>
                <a:effectLst/>
                <a:uLnTx/>
                <a:uFillTx/>
                <a:latin typeface="+mn-lt"/>
                <a:cs typeface="Arial" panose="020B0604020202020204" pitchFamily="34" charset="0"/>
              </a:endParaRPr>
            </a:p>
          </p:txBody>
        </p:sp>
        <p:sp>
          <p:nvSpPr>
            <p:cNvPr id="113" name="Line 25"/>
            <p:cNvSpPr>
              <a:spLocks noChangeShapeType="1"/>
            </p:cNvSpPr>
            <p:nvPr/>
          </p:nvSpPr>
          <p:spPr bwMode="auto">
            <a:xfrm flipH="1">
              <a:off x="4308" y="3941"/>
              <a:ext cx="182" cy="0"/>
            </a:xfrm>
            <a:prstGeom prst="line">
              <a:avLst/>
            </a:prstGeom>
            <a:noFill/>
            <a:ln w="2857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14" name="Group 26"/>
          <p:cNvGrpSpPr/>
          <p:nvPr/>
        </p:nvGrpSpPr>
        <p:grpSpPr bwMode="auto">
          <a:xfrm>
            <a:off x="1480371" y="3860949"/>
            <a:ext cx="2087562" cy="1187450"/>
            <a:chOff x="1497" y="2653"/>
            <a:chExt cx="1315" cy="748"/>
          </a:xfrm>
        </p:grpSpPr>
        <p:sp>
          <p:nvSpPr>
            <p:cNvPr id="115" name="Rectangle 27"/>
            <p:cNvSpPr>
              <a:spLocks noChangeArrowheads="1"/>
            </p:cNvSpPr>
            <p:nvPr/>
          </p:nvSpPr>
          <p:spPr bwMode="auto">
            <a:xfrm>
              <a:off x="1497" y="3034"/>
              <a:ext cx="1180" cy="367"/>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1600" b="1" i="0" u="none" strike="noStrike" kern="0" cap="none" spc="0" normalizeH="0" baseline="0" noProof="0">
                  <a:ln>
                    <a:noFill/>
                  </a:ln>
                  <a:solidFill>
                    <a:sysClr val="windowText" lastClr="000000"/>
                  </a:solidFill>
                  <a:effectLst/>
                  <a:uLnTx/>
                  <a:uFillTx/>
                </a:rPr>
                <a:t>host interface</a:t>
              </a:r>
              <a:endParaRPr kumimoji="0" lang="es-ES" sz="1600" b="1" i="0" u="none" strike="noStrike" kern="0" cap="none" spc="0" normalizeH="0" baseline="0" noProof="0">
                <a:ln>
                  <a:noFill/>
                </a:ln>
                <a:solidFill>
                  <a:sysClr val="windowText" lastClr="000000"/>
                </a:solidFill>
                <a:effectLst/>
                <a:uLnTx/>
                <a:uFillTx/>
              </a:endParaRPr>
            </a:p>
          </p:txBody>
        </p:sp>
        <p:sp>
          <p:nvSpPr>
            <p:cNvPr id="116" name="Line 28"/>
            <p:cNvSpPr>
              <a:spLocks noChangeShapeType="1"/>
            </p:cNvSpPr>
            <p:nvPr/>
          </p:nvSpPr>
          <p:spPr bwMode="auto">
            <a:xfrm flipV="1">
              <a:off x="2086" y="2717"/>
              <a:ext cx="0" cy="317"/>
            </a:xfrm>
            <a:prstGeom prst="line">
              <a:avLst/>
            </a:prstGeom>
            <a:noFill/>
            <a:ln w="5715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Text" lastClr="000000"/>
                </a:solidFill>
                <a:effectLst/>
                <a:uLnTx/>
                <a:uFillTx/>
              </a:endParaRPr>
            </a:p>
          </p:txBody>
        </p:sp>
        <p:sp>
          <p:nvSpPr>
            <p:cNvPr id="117" name="Text Box 29"/>
            <p:cNvSpPr txBox="1">
              <a:spLocks noChangeArrowheads="1"/>
            </p:cNvSpPr>
            <p:nvPr/>
          </p:nvSpPr>
          <p:spPr bwMode="auto">
            <a:xfrm>
              <a:off x="2119" y="2653"/>
              <a:ext cx="69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1050" b="1" i="0" u="none" strike="noStrike" kern="0" cap="none" spc="0" normalizeH="0" baseline="0" noProof="0" dirty="0">
                  <a:ln>
                    <a:noFill/>
                  </a:ln>
                  <a:solidFill>
                    <a:srgbClr val="000000"/>
                  </a:solidFill>
                  <a:effectLst/>
                  <a:uLnTx/>
                  <a:uFillTx/>
                  <a:latin typeface="+mn-lt"/>
                  <a:cs typeface="Arial" panose="020B0604020202020204" pitchFamily="34" charset="0"/>
                </a:rPr>
                <a:t>to/from</a:t>
              </a:r>
              <a:r>
                <a:rPr kumimoji="0" lang="es-ES" sz="1400" b="1" i="0" u="none" strike="noStrike" kern="0" cap="none" spc="0" normalizeH="0" baseline="0" noProof="0" dirty="0">
                  <a:ln>
                    <a:noFill/>
                  </a:ln>
                  <a:solidFill>
                    <a:srgbClr val="000000"/>
                  </a:solidFill>
                  <a:effectLst/>
                  <a:uLnTx/>
                  <a:uFillTx/>
                  <a:latin typeface="+mn-lt"/>
                  <a:cs typeface="Arial" panose="020B0604020202020204" pitchFamily="34" charset="0"/>
                </a:rPr>
                <a:t> </a:t>
              </a:r>
              <a:r>
                <a:rPr kumimoji="0" lang="es-ES" b="1" i="0" u="none" strike="noStrike" kern="0" cap="none" spc="0" normalizeH="0" baseline="0" noProof="0" dirty="0">
                  <a:ln>
                    <a:noFill/>
                  </a:ln>
                  <a:solidFill>
                    <a:srgbClr val="C00000"/>
                  </a:solidFill>
                  <a:effectLst/>
                  <a:uLnTx/>
                  <a:uFillTx/>
                  <a:latin typeface="+mn-lt"/>
                  <a:cs typeface="Arial" panose="020B0604020202020204" pitchFamily="34" charset="0"/>
                </a:rPr>
                <a:t>host</a:t>
              </a:r>
              <a:endParaRPr kumimoji="0" lang="es-ES" b="1" i="0" u="none" strike="noStrike" kern="0" cap="none" spc="0" normalizeH="0" baseline="0" noProof="0" dirty="0">
                <a:ln>
                  <a:noFill/>
                </a:ln>
                <a:solidFill>
                  <a:srgbClr val="C00000"/>
                </a:solidFill>
                <a:effectLst/>
                <a:uLnTx/>
                <a:uFillTx/>
                <a:latin typeface="+mn-lt"/>
                <a:cs typeface="Arial" panose="020B0604020202020204" pitchFamily="34" charset="0"/>
              </a:endParaRPr>
            </a:p>
          </p:txBody>
        </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网络接口的工作流程示例</a:t>
            </a:r>
            <a:endParaRPr lang="zh-CN" altLang="en-US" sz="4000" dirty="0">
              <a:solidFill>
                <a:srgbClr val="003B93"/>
              </a:solidFill>
              <a:latin typeface="Cambria" panose="02040503050406030204"/>
              <a:cs typeface="Cambria" panose="02040503050406030204"/>
            </a:endParaRPr>
          </a:p>
        </p:txBody>
      </p:sp>
      <p:sp>
        <p:nvSpPr>
          <p:cNvPr id="10" name="矩形 9"/>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264275"/>
            <a:ext cx="8490289" cy="2369880"/>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dirty="0">
                <a:solidFill>
                  <a:srgbClr val="C00000"/>
                </a:solidFill>
                <a:latin typeface="Calibri" panose="020F0502020204030204" pitchFamily="34" charset="0"/>
                <a:ea typeface="华文中宋" panose="02010600040101010101" pitchFamily="2" charset="-122"/>
                <a:cs typeface="Calibri" panose="020F0502020204030204" pitchFamily="34" charset="0"/>
              </a:rPr>
              <a:t>发送端</a:t>
            </a:r>
            <a:endParaRPr lang="en-US" altLang="zh-CN" sz="2400" dirty="0">
              <a:solidFill>
                <a:srgbClr val="C00000"/>
              </a:solidFill>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应用在用户空间准备好数据，通过系统调用启动网络发送</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数据从用户空间拷贝入内核空间，再通过</a:t>
            </a:r>
            <a:r>
              <a:rPr lang="en-US" altLang="zh-CN" sz="2000" dirty="0">
                <a:latin typeface="Calibri" panose="020F0502020204030204" pitchFamily="34" charset="0"/>
                <a:ea typeface="华文中宋" panose="02010600040101010101" pitchFamily="2" charset="-122"/>
                <a:cs typeface="Calibri" panose="020F0502020204030204" pitchFamily="34" charset="0"/>
              </a:rPr>
              <a:t>DMA</a:t>
            </a:r>
            <a:r>
              <a:rPr lang="zh-CN" altLang="en-US" sz="2000" dirty="0">
                <a:latin typeface="Calibri" panose="020F0502020204030204" pitchFamily="34" charset="0"/>
                <a:ea typeface="华文中宋" panose="02010600040101010101" pitchFamily="2" charset="-122"/>
                <a:cs typeface="Calibri" panose="020F0502020204030204" pitchFamily="34" charset="0"/>
              </a:rPr>
              <a:t>送到网卡上打包发送</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285750" indent="-285750">
              <a:buSzPct val="60000"/>
              <a:buFont typeface="Wingdings" panose="05000000000000000000" pitchFamily="2" charset="2"/>
              <a:buChar char="l"/>
            </a:pPr>
            <a:r>
              <a:rPr lang="zh-CN" altLang="en-US" sz="2400" dirty="0">
                <a:solidFill>
                  <a:srgbClr val="C00000"/>
                </a:solidFill>
                <a:latin typeface="Calibri" panose="020F0502020204030204" pitchFamily="34" charset="0"/>
                <a:ea typeface="华文中宋" panose="02010600040101010101" pitchFamily="2" charset="-122"/>
                <a:cs typeface="Calibri" panose="020F0502020204030204" pitchFamily="34" charset="0"/>
              </a:rPr>
              <a:t>接收端</a:t>
            </a:r>
            <a:endParaRPr lang="en-US" altLang="zh-CN" sz="2400" dirty="0">
              <a:solidFill>
                <a:srgbClr val="C00000"/>
              </a:solidFill>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网卡接收，解包后通过</a:t>
            </a:r>
            <a:r>
              <a:rPr lang="en-US" altLang="zh-CN" sz="2000" dirty="0">
                <a:latin typeface="Calibri" panose="020F0502020204030204" pitchFamily="34" charset="0"/>
                <a:ea typeface="华文中宋" panose="02010600040101010101" pitchFamily="2" charset="-122"/>
                <a:cs typeface="Calibri" panose="020F0502020204030204" pitchFamily="34" charset="0"/>
              </a:rPr>
              <a:t>DMA</a:t>
            </a:r>
            <a:r>
              <a:rPr lang="zh-CN" altLang="en-US" sz="2000" dirty="0">
                <a:latin typeface="Calibri" panose="020F0502020204030204" pitchFamily="34" charset="0"/>
                <a:ea typeface="华文中宋" panose="02010600040101010101" pitchFamily="2" charset="-122"/>
                <a:cs typeface="Calibri" panose="020F0502020204030204" pitchFamily="34" charset="0"/>
              </a:rPr>
              <a:t>将数据发送到内核缓冲区，产生中断</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en-US" altLang="zh-CN" sz="2000" dirty="0">
                <a:latin typeface="Calibri" panose="020F0502020204030204" pitchFamily="34" charset="0"/>
                <a:ea typeface="华文中宋" panose="02010600040101010101" pitchFamily="2" charset="-122"/>
                <a:cs typeface="Calibri" panose="020F0502020204030204" pitchFamily="34" charset="0"/>
              </a:rPr>
              <a:t>OS</a:t>
            </a:r>
            <a:r>
              <a:rPr lang="zh-CN" altLang="en-US" sz="2000" dirty="0">
                <a:latin typeface="Calibri" panose="020F0502020204030204" pitchFamily="34" charset="0"/>
                <a:ea typeface="华文中宋" panose="02010600040101010101" pitchFamily="2" charset="-122"/>
                <a:cs typeface="Calibri" panose="020F0502020204030204" pitchFamily="34" charset="0"/>
              </a:rPr>
              <a:t>将数据从内核空间拷贝入用户空间，返回用户程序处理流程</a:t>
            </a:r>
            <a:endParaRPr lang="zh-CN" altLang="en-US" sz="2000" dirty="0">
              <a:latin typeface="Calibri" panose="020F0502020204030204" pitchFamily="34" charset="0"/>
              <a:ea typeface="华文中宋" panose="02010600040101010101" pitchFamily="2" charset="-122"/>
              <a:cs typeface="Calibri" panose="020F0502020204030204" pitchFamily="34" charset="0"/>
            </a:endParaRPr>
          </a:p>
        </p:txBody>
      </p:sp>
      <p:sp>
        <p:nvSpPr>
          <p:cNvPr id="41" name="Rectangle 2"/>
          <p:cNvSpPr>
            <a:spLocks noChangeArrowheads="1"/>
          </p:cNvSpPr>
          <p:nvPr/>
        </p:nvSpPr>
        <p:spPr bwMode="auto">
          <a:xfrm flipV="1">
            <a:off x="1499989" y="4129336"/>
            <a:ext cx="382588" cy="1944688"/>
          </a:xfrm>
          <a:prstGeom prst="rect">
            <a:avLst/>
          </a:prstGeom>
          <a:solidFill>
            <a:srgbClr val="CCFFFF">
              <a:alpha val="50000"/>
            </a:srgbClr>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eaVert"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400" b="1" i="0" u="none" strike="noStrike" kern="0" cap="none" spc="0" normalizeH="0" baseline="0" noProof="0">
                <a:ln>
                  <a:noFill/>
                </a:ln>
                <a:solidFill>
                  <a:sysClr val="windowText" lastClr="000000"/>
                </a:solidFill>
                <a:effectLst/>
                <a:uLnTx/>
                <a:uFillTx/>
              </a:rPr>
              <a:t>proc/mem bus</a:t>
            </a:r>
            <a:endParaRPr kumimoji="0" lang="en-US" sz="1400" b="1" i="0" u="none" strike="noStrike" kern="0" cap="none" spc="0" normalizeH="0" baseline="0" noProof="0">
              <a:ln>
                <a:noFill/>
              </a:ln>
              <a:solidFill>
                <a:sysClr val="windowText" lastClr="000000"/>
              </a:solidFill>
              <a:effectLst/>
              <a:uLnTx/>
              <a:uFillTx/>
            </a:endParaRPr>
          </a:p>
        </p:txBody>
      </p:sp>
      <p:sp>
        <p:nvSpPr>
          <p:cNvPr id="42" name="Rectangle 3"/>
          <p:cNvSpPr>
            <a:spLocks noChangeArrowheads="1"/>
          </p:cNvSpPr>
          <p:nvPr/>
        </p:nvSpPr>
        <p:spPr bwMode="auto">
          <a:xfrm flipV="1">
            <a:off x="2868414" y="4129336"/>
            <a:ext cx="382588" cy="1944688"/>
          </a:xfrm>
          <a:prstGeom prst="rect">
            <a:avLst/>
          </a:prstGeom>
          <a:solidFill>
            <a:srgbClr val="CCFFFF">
              <a:alpha val="50000"/>
            </a:srgbClr>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eaVert"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400" b="1" i="0" u="none" strike="noStrike" kern="0" cap="none" spc="0" normalizeH="0" baseline="0" noProof="0" dirty="0">
                <a:ln>
                  <a:noFill/>
                </a:ln>
                <a:solidFill>
                  <a:sysClr val="windowText" lastClr="000000"/>
                </a:solidFill>
                <a:effectLst/>
                <a:uLnTx/>
                <a:uFillTx/>
              </a:rPr>
              <a:t>IO bus or </a:t>
            </a:r>
            <a:r>
              <a:rPr kumimoji="0" lang="en-US" sz="1400" b="1" i="0" u="none" strike="noStrike" kern="0" cap="none" spc="0" normalizeH="0" baseline="0" noProof="0" dirty="0" err="1">
                <a:ln>
                  <a:noFill/>
                </a:ln>
                <a:solidFill>
                  <a:sysClr val="windowText" lastClr="000000"/>
                </a:solidFill>
                <a:effectLst/>
                <a:uLnTx/>
                <a:uFillTx/>
              </a:rPr>
              <a:t>proc</a:t>
            </a:r>
            <a:r>
              <a:rPr kumimoji="0" lang="en-US" sz="1400" b="1" i="0" u="none" strike="noStrike" kern="0" cap="none" spc="0" normalizeH="0" baseline="0" noProof="0" dirty="0">
                <a:ln>
                  <a:noFill/>
                </a:ln>
                <a:solidFill>
                  <a:sysClr val="windowText" lastClr="000000"/>
                </a:solidFill>
                <a:effectLst/>
                <a:uLnTx/>
                <a:uFillTx/>
              </a:rPr>
              <a:t>/</a:t>
            </a:r>
            <a:r>
              <a:rPr kumimoji="0" lang="en-US" sz="1400" b="1" i="0" u="none" strike="noStrike" kern="0" cap="none" spc="0" normalizeH="0" baseline="0" noProof="0" dirty="0" err="1">
                <a:ln>
                  <a:noFill/>
                </a:ln>
                <a:solidFill>
                  <a:sysClr val="windowText" lastClr="000000"/>
                </a:solidFill>
                <a:effectLst/>
                <a:uLnTx/>
                <a:uFillTx/>
              </a:rPr>
              <a:t>mem</a:t>
            </a:r>
            <a:r>
              <a:rPr kumimoji="0" lang="en-US" sz="1400" b="1" i="0" u="none" strike="noStrike" kern="0" cap="none" spc="0" normalizeH="0" baseline="0" noProof="0" dirty="0">
                <a:ln>
                  <a:noFill/>
                </a:ln>
                <a:solidFill>
                  <a:sysClr val="windowText" lastClr="000000"/>
                </a:solidFill>
                <a:effectLst/>
                <a:uLnTx/>
                <a:uFillTx/>
              </a:rPr>
              <a:t> bus</a:t>
            </a:r>
            <a:endParaRPr kumimoji="0" lang="en-US" sz="1400" b="1" i="0" u="none" strike="noStrike" kern="0" cap="none" spc="0" normalizeH="0" baseline="0" noProof="0" dirty="0">
              <a:ln>
                <a:noFill/>
              </a:ln>
              <a:solidFill>
                <a:sysClr val="windowText" lastClr="000000"/>
              </a:solidFill>
              <a:effectLst/>
              <a:uLnTx/>
              <a:uFillTx/>
            </a:endParaRPr>
          </a:p>
        </p:txBody>
      </p:sp>
      <p:sp>
        <p:nvSpPr>
          <p:cNvPr id="43" name="Rectangle 6"/>
          <p:cNvSpPr>
            <a:spLocks noChangeArrowheads="1"/>
          </p:cNvSpPr>
          <p:nvPr/>
        </p:nvSpPr>
        <p:spPr bwMode="auto">
          <a:xfrm>
            <a:off x="539552" y="4129336"/>
            <a:ext cx="936625" cy="1944688"/>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 name="Text Box 7"/>
          <p:cNvSpPr txBox="1">
            <a:spLocks noChangeArrowheads="1"/>
          </p:cNvSpPr>
          <p:nvPr/>
        </p:nvSpPr>
        <p:spPr bwMode="auto">
          <a:xfrm>
            <a:off x="588122" y="3861049"/>
            <a:ext cx="802120" cy="34073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lang="zh-CN" altLang="en-US" sz="1600" kern="0" noProof="0" dirty="0">
                <a:latin typeface="华文中宋" panose="02010600040101010101" pitchFamily="2" charset="-122"/>
                <a:ea typeface="华文中宋" panose="02010600040101010101" pitchFamily="2" charset="-122"/>
              </a:rPr>
              <a:t>处理器</a:t>
            </a:r>
            <a:endParaRPr kumimoji="0" lang="es-ES" sz="160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endParaRPr>
          </a:p>
        </p:txBody>
      </p:sp>
      <p:sp>
        <p:nvSpPr>
          <p:cNvPr id="45" name="Rectangle 8"/>
          <p:cNvSpPr>
            <a:spLocks noChangeArrowheads="1"/>
          </p:cNvSpPr>
          <p:nvPr/>
        </p:nvSpPr>
        <p:spPr bwMode="auto">
          <a:xfrm>
            <a:off x="1907977" y="4129336"/>
            <a:ext cx="936625" cy="1944688"/>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 name="Rectangle 10"/>
          <p:cNvSpPr>
            <a:spLocks noChangeArrowheads="1"/>
          </p:cNvSpPr>
          <p:nvPr/>
        </p:nvSpPr>
        <p:spPr bwMode="auto">
          <a:xfrm>
            <a:off x="1981002" y="4202361"/>
            <a:ext cx="790575" cy="863600"/>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b"/>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1400" b="1" i="0" u="none" strike="noStrike" kern="0" cap="none" spc="0" normalizeH="0" baseline="0" noProof="0">
                <a:ln>
                  <a:noFill/>
                </a:ln>
                <a:solidFill>
                  <a:sysClr val="windowText" lastClr="000000"/>
                </a:solidFill>
                <a:effectLst/>
                <a:uLnTx/>
                <a:uFillTx/>
              </a:rPr>
              <a:t>user</a:t>
            </a:r>
            <a:endParaRPr kumimoji="0" lang="es-ES" sz="1400" b="1" i="0" u="none" strike="noStrike" kern="0" cap="none" spc="0" normalizeH="0" baseline="0" noProof="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s-ES" sz="1400" b="1" i="0" u="none" strike="noStrike" kern="0" cap="none" spc="0" normalizeH="0" baseline="0" noProof="0">
                <a:ln>
                  <a:noFill/>
                </a:ln>
                <a:solidFill>
                  <a:sysClr val="windowText" lastClr="000000"/>
                </a:solidFill>
                <a:effectLst/>
                <a:uLnTx/>
                <a:uFillTx/>
              </a:rPr>
              <a:t>space</a:t>
            </a:r>
            <a:endParaRPr kumimoji="0" lang="es-ES" sz="1400" b="1" i="0" u="none" strike="noStrike" kern="0" cap="none" spc="0" normalizeH="0" baseline="0" noProof="0">
              <a:ln>
                <a:noFill/>
              </a:ln>
              <a:solidFill>
                <a:sysClr val="windowText" lastClr="000000"/>
              </a:solidFill>
              <a:effectLst/>
              <a:uLnTx/>
              <a:uFillTx/>
            </a:endParaRPr>
          </a:p>
        </p:txBody>
      </p:sp>
      <p:sp>
        <p:nvSpPr>
          <p:cNvPr id="48" name="Rectangle 11"/>
          <p:cNvSpPr>
            <a:spLocks noChangeArrowheads="1"/>
          </p:cNvSpPr>
          <p:nvPr/>
        </p:nvSpPr>
        <p:spPr bwMode="auto">
          <a:xfrm>
            <a:off x="1981002" y="5137399"/>
            <a:ext cx="790575" cy="865187"/>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b"/>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1400" b="1" i="0" u="none" strike="noStrike" kern="0" cap="none" spc="0" normalizeH="0" baseline="0" noProof="0">
                <a:ln>
                  <a:noFill/>
                </a:ln>
                <a:solidFill>
                  <a:sysClr val="windowText" lastClr="000000"/>
                </a:solidFill>
                <a:effectLst/>
                <a:uLnTx/>
                <a:uFillTx/>
              </a:rPr>
              <a:t>system</a:t>
            </a:r>
            <a:endParaRPr kumimoji="0" lang="es-ES" sz="1400" b="1" i="0" u="none" strike="noStrike" kern="0" cap="none" spc="0" normalizeH="0" baseline="0" noProof="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s-ES" sz="1400" b="1" i="0" u="none" strike="noStrike" kern="0" cap="none" spc="0" normalizeH="0" baseline="0" noProof="0">
                <a:ln>
                  <a:noFill/>
                </a:ln>
                <a:solidFill>
                  <a:sysClr val="windowText" lastClr="000000"/>
                </a:solidFill>
                <a:effectLst/>
                <a:uLnTx/>
                <a:uFillTx/>
              </a:rPr>
              <a:t>space</a:t>
            </a:r>
            <a:endParaRPr kumimoji="0" lang="es-ES" sz="1400" b="1" i="0" u="none" strike="noStrike" kern="0" cap="none" spc="0" normalizeH="0" baseline="0" noProof="0">
              <a:ln>
                <a:noFill/>
              </a:ln>
              <a:solidFill>
                <a:sysClr val="windowText" lastClr="000000"/>
              </a:solidFill>
              <a:effectLst/>
              <a:uLnTx/>
              <a:uFillTx/>
            </a:endParaRPr>
          </a:p>
        </p:txBody>
      </p:sp>
      <p:sp>
        <p:nvSpPr>
          <p:cNvPr id="49" name="Rectangle 12"/>
          <p:cNvSpPr>
            <a:spLocks noChangeArrowheads="1"/>
          </p:cNvSpPr>
          <p:nvPr/>
        </p:nvSpPr>
        <p:spPr bwMode="auto">
          <a:xfrm rot="10800000">
            <a:off x="755452" y="4346824"/>
            <a:ext cx="504825" cy="863600"/>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eaVert" wrap="none" lIns="90000" tIns="46800" rIns="90000" bIns="46800"/>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1400" b="1" i="0" u="none" strike="noStrike" kern="0" cap="none" spc="0" normalizeH="0" baseline="0" noProof="0" dirty="0">
                <a:ln>
                  <a:noFill/>
                </a:ln>
                <a:solidFill>
                  <a:sysClr val="windowText" lastClr="000000"/>
                </a:solidFill>
                <a:effectLst/>
                <a:uLnTx/>
                <a:uFillTx/>
              </a:rPr>
              <a:t>register</a:t>
            </a:r>
            <a:endParaRPr kumimoji="0" lang="es-ES" sz="1400" b="1"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s-ES" sz="1400" b="1" i="0" u="none" strike="noStrike" kern="0" cap="none" spc="0" normalizeH="0" baseline="0" noProof="0" dirty="0">
                <a:ln>
                  <a:noFill/>
                </a:ln>
                <a:solidFill>
                  <a:sysClr val="windowText" lastClr="000000"/>
                </a:solidFill>
                <a:effectLst/>
                <a:uLnTx/>
                <a:uFillTx/>
              </a:rPr>
              <a:t>file</a:t>
            </a:r>
            <a:endParaRPr kumimoji="0" lang="es-ES" sz="1400" b="1" i="0" u="none" strike="noStrike" kern="0" cap="none" spc="0" normalizeH="0" baseline="0" noProof="0" dirty="0">
              <a:ln>
                <a:noFill/>
              </a:ln>
              <a:solidFill>
                <a:sysClr val="windowText" lastClr="000000"/>
              </a:solidFill>
              <a:effectLst/>
              <a:uLnTx/>
              <a:uFillTx/>
            </a:endParaRPr>
          </a:p>
        </p:txBody>
      </p:sp>
      <p:sp>
        <p:nvSpPr>
          <p:cNvPr id="50" name="Rectangle 13"/>
          <p:cNvSpPr>
            <a:spLocks noChangeArrowheads="1"/>
          </p:cNvSpPr>
          <p:nvPr/>
        </p:nvSpPr>
        <p:spPr bwMode="auto">
          <a:xfrm>
            <a:off x="3276402" y="4129336"/>
            <a:ext cx="936625" cy="1944688"/>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 name="Rectangle 15"/>
          <p:cNvSpPr>
            <a:spLocks noChangeArrowheads="1"/>
          </p:cNvSpPr>
          <p:nvPr/>
        </p:nvSpPr>
        <p:spPr bwMode="auto">
          <a:xfrm>
            <a:off x="3492302" y="4777036"/>
            <a:ext cx="503237" cy="86518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b"/>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1400" b="1" i="0" u="none" strike="noStrike" kern="0" cap="none" spc="0" normalizeH="0" baseline="0" noProof="0">
                <a:ln>
                  <a:noFill/>
                </a:ln>
                <a:solidFill>
                  <a:sysClr val="windowText" lastClr="000000"/>
                </a:solidFill>
                <a:effectLst/>
                <a:uLnTx/>
                <a:uFillTx/>
              </a:rPr>
              <a:t>FIFO</a:t>
            </a:r>
            <a:endParaRPr kumimoji="0" lang="es-ES" sz="1400" b="1" i="0" u="none" strike="noStrike" kern="0" cap="none" spc="0" normalizeH="0" baseline="0" noProof="0">
              <a:ln>
                <a:noFill/>
              </a:ln>
              <a:solidFill>
                <a:sysClr val="windowText" lastClr="000000"/>
              </a:solidFill>
              <a:effectLst/>
              <a:uLnTx/>
              <a:uFillTx/>
            </a:endParaRPr>
          </a:p>
        </p:txBody>
      </p:sp>
      <p:sp>
        <p:nvSpPr>
          <p:cNvPr id="54" name="Rectangle 17"/>
          <p:cNvSpPr>
            <a:spLocks noChangeArrowheads="1"/>
          </p:cNvSpPr>
          <p:nvPr/>
        </p:nvSpPr>
        <p:spPr bwMode="auto">
          <a:xfrm>
            <a:off x="4901184" y="4129336"/>
            <a:ext cx="936625" cy="1944688"/>
          </a:xfrm>
          <a:prstGeom prst="rect">
            <a:avLst/>
          </a:prstGeom>
          <a:solidFill>
            <a:srgbClr val="CCFFCC">
              <a:alpha val="14999"/>
            </a:srgbClr>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 name="Rectangle 19"/>
          <p:cNvSpPr>
            <a:spLocks noChangeArrowheads="1"/>
          </p:cNvSpPr>
          <p:nvPr/>
        </p:nvSpPr>
        <p:spPr bwMode="auto">
          <a:xfrm>
            <a:off x="5118672" y="4778624"/>
            <a:ext cx="503237" cy="863600"/>
          </a:xfrm>
          <a:prstGeom prst="rect">
            <a:avLst/>
          </a:prstGeom>
          <a:solidFill>
            <a:srgbClr val="CCFFFF">
              <a:alpha val="14999"/>
            </a:srgbClr>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b"/>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1400" b="1" i="0" u="none" strike="noStrike" kern="0" cap="none" spc="0" normalizeH="0" baseline="0" noProof="0">
                <a:ln>
                  <a:noFill/>
                </a:ln>
                <a:solidFill>
                  <a:sysClr val="windowText" lastClr="000000"/>
                </a:solidFill>
                <a:effectLst/>
                <a:uLnTx/>
                <a:uFillTx/>
              </a:rPr>
              <a:t>FIFO</a:t>
            </a:r>
            <a:endParaRPr kumimoji="0" lang="es-ES" sz="1400" b="1" i="0" u="none" strike="noStrike" kern="0" cap="none" spc="0" normalizeH="0" baseline="0" noProof="0">
              <a:ln>
                <a:noFill/>
              </a:ln>
              <a:solidFill>
                <a:sysClr val="windowText" lastClr="000000"/>
              </a:solidFill>
              <a:effectLst/>
              <a:uLnTx/>
              <a:uFillTx/>
            </a:endParaRPr>
          </a:p>
        </p:txBody>
      </p:sp>
      <p:sp>
        <p:nvSpPr>
          <p:cNvPr id="57" name="Rectangle 20"/>
          <p:cNvSpPr>
            <a:spLocks noChangeArrowheads="1"/>
          </p:cNvSpPr>
          <p:nvPr/>
        </p:nvSpPr>
        <p:spPr bwMode="auto">
          <a:xfrm>
            <a:off x="6309297" y="4129336"/>
            <a:ext cx="936625" cy="1944688"/>
          </a:xfrm>
          <a:prstGeom prst="rect">
            <a:avLst/>
          </a:prstGeom>
          <a:solidFill>
            <a:srgbClr val="CCFFCC">
              <a:alpha val="14999"/>
            </a:srgbClr>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 name="Rectangle 22"/>
          <p:cNvSpPr>
            <a:spLocks noChangeArrowheads="1"/>
          </p:cNvSpPr>
          <p:nvPr/>
        </p:nvSpPr>
        <p:spPr bwMode="auto">
          <a:xfrm>
            <a:off x="6382322" y="4202361"/>
            <a:ext cx="790575" cy="863600"/>
          </a:xfrm>
          <a:prstGeom prst="rect">
            <a:avLst/>
          </a:prstGeom>
          <a:solidFill>
            <a:srgbClr val="CCFFFF">
              <a:alpha val="14999"/>
            </a:srgbClr>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b"/>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1400" b="1" i="0" u="none" strike="noStrike" kern="0" cap="none" spc="0" normalizeH="0" baseline="0" noProof="0">
                <a:ln>
                  <a:noFill/>
                </a:ln>
                <a:solidFill>
                  <a:sysClr val="windowText" lastClr="000000"/>
                </a:solidFill>
                <a:effectLst/>
                <a:uLnTx/>
                <a:uFillTx/>
              </a:rPr>
              <a:t>user</a:t>
            </a:r>
            <a:endParaRPr kumimoji="0" lang="es-ES" sz="1400" b="1" i="0" u="none" strike="noStrike" kern="0" cap="none" spc="0" normalizeH="0" baseline="0" noProof="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s-ES" sz="1400" b="1" i="0" u="none" strike="noStrike" kern="0" cap="none" spc="0" normalizeH="0" baseline="0" noProof="0">
                <a:ln>
                  <a:noFill/>
                </a:ln>
                <a:solidFill>
                  <a:sysClr val="windowText" lastClr="000000"/>
                </a:solidFill>
                <a:effectLst/>
                <a:uLnTx/>
                <a:uFillTx/>
              </a:rPr>
              <a:t>space</a:t>
            </a:r>
            <a:endParaRPr kumimoji="0" lang="es-ES" sz="1400" b="1" i="0" u="none" strike="noStrike" kern="0" cap="none" spc="0" normalizeH="0" baseline="0" noProof="0">
              <a:ln>
                <a:noFill/>
              </a:ln>
              <a:solidFill>
                <a:sysClr val="windowText" lastClr="000000"/>
              </a:solidFill>
              <a:effectLst/>
              <a:uLnTx/>
              <a:uFillTx/>
            </a:endParaRPr>
          </a:p>
        </p:txBody>
      </p:sp>
      <p:sp>
        <p:nvSpPr>
          <p:cNvPr id="60" name="Rectangle 23"/>
          <p:cNvSpPr>
            <a:spLocks noChangeArrowheads="1"/>
          </p:cNvSpPr>
          <p:nvPr/>
        </p:nvSpPr>
        <p:spPr bwMode="auto">
          <a:xfrm>
            <a:off x="6382322" y="5137399"/>
            <a:ext cx="790575" cy="865187"/>
          </a:xfrm>
          <a:prstGeom prst="rect">
            <a:avLst/>
          </a:prstGeom>
          <a:solidFill>
            <a:srgbClr val="CCFFFF">
              <a:alpha val="14999"/>
            </a:srgbClr>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b"/>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1400" b="1" i="0" u="none" strike="noStrike" kern="0" cap="none" spc="0" normalizeH="0" baseline="0" noProof="0">
                <a:ln>
                  <a:noFill/>
                </a:ln>
                <a:solidFill>
                  <a:sysClr val="windowText" lastClr="000000"/>
                </a:solidFill>
                <a:effectLst/>
                <a:uLnTx/>
                <a:uFillTx/>
              </a:rPr>
              <a:t>system</a:t>
            </a:r>
            <a:endParaRPr kumimoji="0" lang="es-ES" sz="1400" b="1" i="0" u="none" strike="noStrike" kern="0" cap="none" spc="0" normalizeH="0" baseline="0" noProof="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s-ES" sz="1400" b="1" i="0" u="none" strike="noStrike" kern="0" cap="none" spc="0" normalizeH="0" baseline="0" noProof="0">
                <a:ln>
                  <a:noFill/>
                </a:ln>
                <a:solidFill>
                  <a:sysClr val="windowText" lastClr="000000"/>
                </a:solidFill>
                <a:effectLst/>
                <a:uLnTx/>
                <a:uFillTx/>
              </a:rPr>
              <a:t>space</a:t>
            </a:r>
            <a:endParaRPr kumimoji="0" lang="es-ES" sz="1400" b="1" i="0" u="none" strike="noStrike" kern="0" cap="none" spc="0" normalizeH="0" baseline="0" noProof="0">
              <a:ln>
                <a:noFill/>
              </a:ln>
              <a:solidFill>
                <a:sysClr val="windowText" lastClr="000000"/>
              </a:solidFill>
              <a:effectLst/>
              <a:uLnTx/>
              <a:uFillTx/>
            </a:endParaRPr>
          </a:p>
        </p:txBody>
      </p:sp>
      <p:sp>
        <p:nvSpPr>
          <p:cNvPr id="61" name="Rectangle 24"/>
          <p:cNvSpPr>
            <a:spLocks noChangeArrowheads="1"/>
          </p:cNvSpPr>
          <p:nvPr/>
        </p:nvSpPr>
        <p:spPr bwMode="auto">
          <a:xfrm>
            <a:off x="7726934" y="4129336"/>
            <a:ext cx="936625" cy="1944688"/>
          </a:xfrm>
          <a:prstGeom prst="rect">
            <a:avLst/>
          </a:prstGeom>
          <a:solidFill>
            <a:srgbClr val="CCFFCC">
              <a:alpha val="14999"/>
            </a:srgbClr>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 name="Rectangle 26"/>
          <p:cNvSpPr>
            <a:spLocks noChangeArrowheads="1"/>
          </p:cNvSpPr>
          <p:nvPr/>
        </p:nvSpPr>
        <p:spPr bwMode="auto">
          <a:xfrm rot="10800000">
            <a:off x="7942834" y="4346824"/>
            <a:ext cx="504825" cy="863600"/>
          </a:xfrm>
          <a:prstGeom prst="rect">
            <a:avLst/>
          </a:prstGeom>
          <a:solidFill>
            <a:srgbClr val="CCFFFF">
              <a:alpha val="14999"/>
            </a:srgbClr>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eaVert" wrap="none" lIns="90000" tIns="46800" rIns="90000" bIns="46800"/>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1400" b="1" i="0" u="none" strike="noStrike" kern="0" cap="none" spc="0" normalizeH="0" baseline="0" noProof="0">
                <a:ln>
                  <a:noFill/>
                </a:ln>
                <a:solidFill>
                  <a:sysClr val="windowText" lastClr="000000"/>
                </a:solidFill>
                <a:effectLst/>
                <a:uLnTx/>
                <a:uFillTx/>
              </a:rPr>
              <a:t>register</a:t>
            </a:r>
            <a:endParaRPr kumimoji="0" lang="es-ES" sz="1400" b="1" i="0" u="none" strike="noStrike" kern="0" cap="none" spc="0" normalizeH="0" baseline="0" noProof="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s-ES" sz="1400" b="1" i="0" u="none" strike="noStrike" kern="0" cap="none" spc="0" normalizeH="0" baseline="0" noProof="0">
                <a:ln>
                  <a:noFill/>
                </a:ln>
                <a:solidFill>
                  <a:sysClr val="windowText" lastClr="000000"/>
                </a:solidFill>
                <a:effectLst/>
                <a:uLnTx/>
                <a:uFillTx/>
              </a:rPr>
              <a:t>file</a:t>
            </a:r>
            <a:endParaRPr kumimoji="0" lang="es-ES" sz="1400" b="1" i="0" u="none" strike="noStrike" kern="0" cap="none" spc="0" normalizeH="0" baseline="0" noProof="0">
              <a:ln>
                <a:noFill/>
              </a:ln>
              <a:solidFill>
                <a:sysClr val="windowText" lastClr="000000"/>
              </a:solidFill>
              <a:effectLst/>
              <a:uLnTx/>
              <a:uFillTx/>
            </a:endParaRPr>
          </a:p>
        </p:txBody>
      </p:sp>
      <p:sp>
        <p:nvSpPr>
          <p:cNvPr id="64" name="Rectangle 27"/>
          <p:cNvSpPr>
            <a:spLocks noChangeArrowheads="1"/>
          </p:cNvSpPr>
          <p:nvPr/>
        </p:nvSpPr>
        <p:spPr bwMode="auto">
          <a:xfrm>
            <a:off x="3995539" y="4583360"/>
            <a:ext cx="1089025" cy="193675"/>
          </a:xfrm>
          <a:prstGeom prst="rect">
            <a:avLst/>
          </a:prstGeom>
          <a:solidFill>
            <a:srgbClr val="00CC99"/>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2000" b="1" i="0" u="none" strike="noStrike" kern="0" cap="none" spc="0" normalizeH="0" baseline="0" noProof="0">
                <a:ln>
                  <a:noFill/>
                </a:ln>
                <a:solidFill>
                  <a:sysClr val="windowText" lastClr="000000"/>
                </a:solidFill>
                <a:effectLst/>
                <a:uLnTx/>
                <a:uFillTx/>
              </a:rPr>
              <a:t>packet</a:t>
            </a:r>
            <a:endParaRPr kumimoji="0" lang="es-ES" sz="2000" b="1" i="0" u="none" strike="noStrike" kern="0" cap="none" spc="0" normalizeH="0" baseline="0" noProof="0">
              <a:ln>
                <a:noFill/>
              </a:ln>
              <a:solidFill>
                <a:sysClr val="windowText" lastClr="000000"/>
              </a:solidFill>
              <a:effectLst/>
              <a:uLnTx/>
              <a:uFillTx/>
            </a:endParaRPr>
          </a:p>
        </p:txBody>
      </p:sp>
      <p:sp>
        <p:nvSpPr>
          <p:cNvPr id="65" name="Freeform 28"/>
          <p:cNvSpPr/>
          <p:nvPr/>
        </p:nvSpPr>
        <p:spPr bwMode="auto">
          <a:xfrm>
            <a:off x="1115814" y="4416674"/>
            <a:ext cx="1079500" cy="144462"/>
          </a:xfrm>
          <a:custGeom>
            <a:avLst/>
            <a:gdLst>
              <a:gd name="T0" fmla="*/ 0 w 454"/>
              <a:gd name="T1" fmla="*/ 91 h 91"/>
              <a:gd name="T2" fmla="*/ 227 w 454"/>
              <a:gd name="T3" fmla="*/ 0 h 91"/>
              <a:gd name="T4" fmla="*/ 454 w 454"/>
              <a:gd name="T5" fmla="*/ 91 h 91"/>
            </a:gdLst>
            <a:ahLst/>
            <a:cxnLst>
              <a:cxn ang="0">
                <a:pos x="T0" y="T1"/>
              </a:cxn>
              <a:cxn ang="0">
                <a:pos x="T2" y="T3"/>
              </a:cxn>
              <a:cxn ang="0">
                <a:pos x="T4" y="T5"/>
              </a:cxn>
            </a:cxnLst>
            <a:rect l="0" t="0" r="r" b="b"/>
            <a:pathLst>
              <a:path w="454" h="91">
                <a:moveTo>
                  <a:pt x="0" y="91"/>
                </a:moveTo>
                <a:cubicBezTo>
                  <a:pt x="75" y="45"/>
                  <a:pt x="151" y="0"/>
                  <a:pt x="227" y="0"/>
                </a:cubicBezTo>
                <a:cubicBezTo>
                  <a:pt x="303" y="0"/>
                  <a:pt x="416" y="76"/>
                  <a:pt x="454" y="91"/>
                </a:cubicBezTo>
              </a:path>
            </a:pathLst>
          </a:custGeom>
          <a:noFill/>
          <a:ln w="28575" cap="flat" cmpd="sng">
            <a:solidFill>
              <a:srgbClr val="C00000"/>
            </a:solidFill>
            <a:prstDash val="solid"/>
            <a:round/>
            <a:headEnd type="none" w="med" len="med"/>
            <a:tailEnd type="triangle" w="lg" len="me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6" name="Freeform 29"/>
          <p:cNvSpPr/>
          <p:nvPr/>
        </p:nvSpPr>
        <p:spPr bwMode="auto">
          <a:xfrm rot="5400000">
            <a:off x="1907183" y="5065167"/>
            <a:ext cx="649288" cy="73025"/>
          </a:xfrm>
          <a:custGeom>
            <a:avLst/>
            <a:gdLst>
              <a:gd name="T0" fmla="*/ 0 w 454"/>
              <a:gd name="T1" fmla="*/ 91 h 91"/>
              <a:gd name="T2" fmla="*/ 227 w 454"/>
              <a:gd name="T3" fmla="*/ 0 h 91"/>
              <a:gd name="T4" fmla="*/ 454 w 454"/>
              <a:gd name="T5" fmla="*/ 91 h 91"/>
            </a:gdLst>
            <a:ahLst/>
            <a:cxnLst>
              <a:cxn ang="0">
                <a:pos x="T0" y="T1"/>
              </a:cxn>
              <a:cxn ang="0">
                <a:pos x="T2" y="T3"/>
              </a:cxn>
              <a:cxn ang="0">
                <a:pos x="T4" y="T5"/>
              </a:cxn>
            </a:cxnLst>
            <a:rect l="0" t="0" r="r" b="b"/>
            <a:pathLst>
              <a:path w="454" h="91">
                <a:moveTo>
                  <a:pt x="0" y="91"/>
                </a:moveTo>
                <a:cubicBezTo>
                  <a:pt x="75" y="45"/>
                  <a:pt x="151" y="0"/>
                  <a:pt x="227" y="0"/>
                </a:cubicBezTo>
                <a:cubicBezTo>
                  <a:pt x="303" y="0"/>
                  <a:pt x="416" y="76"/>
                  <a:pt x="454" y="91"/>
                </a:cubicBezTo>
              </a:path>
            </a:pathLst>
          </a:custGeom>
          <a:noFill/>
          <a:ln w="28575" cap="flat" cmpd="sng">
            <a:solidFill>
              <a:srgbClr val="C00000"/>
            </a:solidFill>
            <a:prstDash val="solid"/>
            <a:round/>
            <a:headEnd type="none" w="med" len="med"/>
            <a:tailEnd type="triangle" w="lg" len="me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7" name="Freeform 30"/>
          <p:cNvSpPr/>
          <p:nvPr/>
        </p:nvSpPr>
        <p:spPr bwMode="auto">
          <a:xfrm>
            <a:off x="2555677" y="5208836"/>
            <a:ext cx="1079500" cy="144463"/>
          </a:xfrm>
          <a:custGeom>
            <a:avLst/>
            <a:gdLst>
              <a:gd name="T0" fmla="*/ 0 w 454"/>
              <a:gd name="T1" fmla="*/ 91 h 91"/>
              <a:gd name="T2" fmla="*/ 227 w 454"/>
              <a:gd name="T3" fmla="*/ 0 h 91"/>
              <a:gd name="T4" fmla="*/ 454 w 454"/>
              <a:gd name="T5" fmla="*/ 91 h 91"/>
            </a:gdLst>
            <a:ahLst/>
            <a:cxnLst>
              <a:cxn ang="0">
                <a:pos x="T0" y="T1"/>
              </a:cxn>
              <a:cxn ang="0">
                <a:pos x="T2" y="T3"/>
              </a:cxn>
              <a:cxn ang="0">
                <a:pos x="T4" y="T5"/>
              </a:cxn>
            </a:cxnLst>
            <a:rect l="0" t="0" r="r" b="b"/>
            <a:pathLst>
              <a:path w="454" h="91">
                <a:moveTo>
                  <a:pt x="0" y="91"/>
                </a:moveTo>
                <a:cubicBezTo>
                  <a:pt x="75" y="45"/>
                  <a:pt x="151" y="0"/>
                  <a:pt x="227" y="0"/>
                </a:cubicBezTo>
                <a:cubicBezTo>
                  <a:pt x="303" y="0"/>
                  <a:pt x="416" y="76"/>
                  <a:pt x="454" y="91"/>
                </a:cubicBezTo>
              </a:path>
            </a:pathLst>
          </a:custGeom>
          <a:noFill/>
          <a:ln w="28575" cap="flat" cmpd="sng">
            <a:solidFill>
              <a:srgbClr val="C00000"/>
            </a:solidFill>
            <a:prstDash val="solid"/>
            <a:round/>
            <a:headEnd type="none" w="med" len="med"/>
            <a:tailEnd type="triangle" w="lg" len="me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8" name="Freeform 31"/>
          <p:cNvSpPr/>
          <p:nvPr/>
        </p:nvSpPr>
        <p:spPr bwMode="auto">
          <a:xfrm>
            <a:off x="3708202" y="4850061"/>
            <a:ext cx="1625030" cy="144463"/>
          </a:xfrm>
          <a:custGeom>
            <a:avLst/>
            <a:gdLst>
              <a:gd name="T0" fmla="*/ 0 w 454"/>
              <a:gd name="T1" fmla="*/ 91 h 91"/>
              <a:gd name="T2" fmla="*/ 227 w 454"/>
              <a:gd name="T3" fmla="*/ 0 h 91"/>
              <a:gd name="T4" fmla="*/ 454 w 454"/>
              <a:gd name="T5" fmla="*/ 91 h 91"/>
            </a:gdLst>
            <a:ahLst/>
            <a:cxnLst>
              <a:cxn ang="0">
                <a:pos x="T0" y="T1"/>
              </a:cxn>
              <a:cxn ang="0">
                <a:pos x="T2" y="T3"/>
              </a:cxn>
              <a:cxn ang="0">
                <a:pos x="T4" y="T5"/>
              </a:cxn>
            </a:cxnLst>
            <a:rect l="0" t="0" r="r" b="b"/>
            <a:pathLst>
              <a:path w="454" h="91">
                <a:moveTo>
                  <a:pt x="0" y="91"/>
                </a:moveTo>
                <a:cubicBezTo>
                  <a:pt x="75" y="45"/>
                  <a:pt x="151" y="0"/>
                  <a:pt x="227" y="0"/>
                </a:cubicBezTo>
                <a:cubicBezTo>
                  <a:pt x="303" y="0"/>
                  <a:pt x="416" y="76"/>
                  <a:pt x="454" y="91"/>
                </a:cubicBezTo>
              </a:path>
            </a:pathLst>
          </a:custGeom>
          <a:noFill/>
          <a:ln w="28575" cap="flat" cmpd="sng">
            <a:solidFill>
              <a:srgbClr val="C00000"/>
            </a:solidFill>
            <a:prstDash val="solid"/>
            <a:round/>
            <a:headEnd type="none" w="med" len="med"/>
            <a:tailEnd type="triangle" w="lg" len="me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2" name="Rectangle 35"/>
          <p:cNvSpPr>
            <a:spLocks noChangeArrowheads="1"/>
          </p:cNvSpPr>
          <p:nvPr/>
        </p:nvSpPr>
        <p:spPr bwMode="auto">
          <a:xfrm flipV="1">
            <a:off x="5887022" y="4129336"/>
            <a:ext cx="382587" cy="1944688"/>
          </a:xfrm>
          <a:prstGeom prst="rect">
            <a:avLst/>
          </a:prstGeom>
          <a:solidFill>
            <a:srgbClr val="CCFFFF">
              <a:alpha val="14999"/>
            </a:srgbClr>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eaVert"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400" b="1" i="0" u="none" strike="noStrike" kern="0" cap="none" spc="0" normalizeH="0" baseline="0" noProof="0">
                <a:ln>
                  <a:noFill/>
                </a:ln>
                <a:solidFill>
                  <a:sysClr val="windowText" lastClr="000000"/>
                </a:solidFill>
                <a:effectLst/>
                <a:uLnTx/>
                <a:uFillTx/>
              </a:rPr>
              <a:t>IO bus or proc/mem bus</a:t>
            </a:r>
            <a:endParaRPr kumimoji="0" lang="en-US" sz="1400" b="1" i="0" u="none" strike="noStrike" kern="0" cap="none" spc="0" normalizeH="0" baseline="0" noProof="0">
              <a:ln>
                <a:noFill/>
              </a:ln>
              <a:solidFill>
                <a:sysClr val="windowText" lastClr="000000"/>
              </a:solidFill>
              <a:effectLst/>
              <a:uLnTx/>
              <a:uFillTx/>
            </a:endParaRPr>
          </a:p>
        </p:txBody>
      </p:sp>
      <p:sp>
        <p:nvSpPr>
          <p:cNvPr id="73" name="Rectangle 36"/>
          <p:cNvSpPr>
            <a:spLocks noChangeArrowheads="1"/>
          </p:cNvSpPr>
          <p:nvPr/>
        </p:nvSpPr>
        <p:spPr bwMode="auto">
          <a:xfrm flipV="1">
            <a:off x="7295134" y="4129336"/>
            <a:ext cx="382588" cy="1944688"/>
          </a:xfrm>
          <a:prstGeom prst="rect">
            <a:avLst/>
          </a:prstGeom>
          <a:solidFill>
            <a:srgbClr val="CCFFFF">
              <a:alpha val="14999"/>
            </a:srgbClr>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eaVert"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400" b="1" i="0" u="none" strike="noStrike" kern="0" cap="none" spc="0" normalizeH="0" baseline="0" noProof="0">
                <a:ln>
                  <a:noFill/>
                </a:ln>
                <a:solidFill>
                  <a:sysClr val="windowText" lastClr="000000"/>
                </a:solidFill>
                <a:effectLst/>
                <a:uLnTx/>
                <a:uFillTx/>
              </a:rPr>
              <a:t>proc/mem bus</a:t>
            </a:r>
            <a:endParaRPr kumimoji="0" lang="en-US" sz="1400" b="1" i="0" u="none" strike="noStrike" kern="0" cap="none" spc="0" normalizeH="0" baseline="0" noProof="0">
              <a:ln>
                <a:noFill/>
              </a:ln>
              <a:solidFill>
                <a:sysClr val="windowText" lastClr="000000"/>
              </a:solidFill>
              <a:effectLst/>
              <a:uLnTx/>
              <a:uFillTx/>
            </a:endParaRPr>
          </a:p>
        </p:txBody>
      </p:sp>
      <p:sp>
        <p:nvSpPr>
          <p:cNvPr id="74" name="Freeform 28"/>
          <p:cNvSpPr/>
          <p:nvPr/>
        </p:nvSpPr>
        <p:spPr bwMode="auto">
          <a:xfrm>
            <a:off x="6966540" y="4416674"/>
            <a:ext cx="1079500" cy="144462"/>
          </a:xfrm>
          <a:custGeom>
            <a:avLst/>
            <a:gdLst>
              <a:gd name="T0" fmla="*/ 0 w 454"/>
              <a:gd name="T1" fmla="*/ 91 h 91"/>
              <a:gd name="T2" fmla="*/ 227 w 454"/>
              <a:gd name="T3" fmla="*/ 0 h 91"/>
              <a:gd name="T4" fmla="*/ 454 w 454"/>
              <a:gd name="T5" fmla="*/ 91 h 91"/>
            </a:gdLst>
            <a:ahLst/>
            <a:cxnLst>
              <a:cxn ang="0">
                <a:pos x="T0" y="T1"/>
              </a:cxn>
              <a:cxn ang="0">
                <a:pos x="T2" y="T3"/>
              </a:cxn>
              <a:cxn ang="0">
                <a:pos x="T4" y="T5"/>
              </a:cxn>
            </a:cxnLst>
            <a:rect l="0" t="0" r="r" b="b"/>
            <a:pathLst>
              <a:path w="454" h="91">
                <a:moveTo>
                  <a:pt x="0" y="91"/>
                </a:moveTo>
                <a:cubicBezTo>
                  <a:pt x="75" y="45"/>
                  <a:pt x="151" y="0"/>
                  <a:pt x="227" y="0"/>
                </a:cubicBezTo>
                <a:cubicBezTo>
                  <a:pt x="303" y="0"/>
                  <a:pt x="416" y="76"/>
                  <a:pt x="454" y="91"/>
                </a:cubicBezTo>
              </a:path>
            </a:pathLst>
          </a:custGeom>
          <a:noFill/>
          <a:ln w="28575" cap="flat" cmpd="sng">
            <a:solidFill>
              <a:srgbClr val="C00000"/>
            </a:solidFill>
            <a:prstDash val="solid"/>
            <a:round/>
            <a:headEnd type="none" w="med" len="med"/>
            <a:tailEnd type="triangle" w="lg" len="me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75" name="Freeform 29"/>
          <p:cNvSpPr/>
          <p:nvPr/>
        </p:nvSpPr>
        <p:spPr bwMode="auto">
          <a:xfrm rot="16200000" flipV="1">
            <a:off x="6460747" y="5066755"/>
            <a:ext cx="649288" cy="73025"/>
          </a:xfrm>
          <a:custGeom>
            <a:avLst/>
            <a:gdLst>
              <a:gd name="T0" fmla="*/ 0 w 454"/>
              <a:gd name="T1" fmla="*/ 91 h 91"/>
              <a:gd name="T2" fmla="*/ 227 w 454"/>
              <a:gd name="T3" fmla="*/ 0 h 91"/>
              <a:gd name="T4" fmla="*/ 454 w 454"/>
              <a:gd name="T5" fmla="*/ 91 h 91"/>
            </a:gdLst>
            <a:ahLst/>
            <a:cxnLst>
              <a:cxn ang="0">
                <a:pos x="T0" y="T1"/>
              </a:cxn>
              <a:cxn ang="0">
                <a:pos x="T2" y="T3"/>
              </a:cxn>
              <a:cxn ang="0">
                <a:pos x="T4" y="T5"/>
              </a:cxn>
            </a:cxnLst>
            <a:rect l="0" t="0" r="r" b="b"/>
            <a:pathLst>
              <a:path w="454" h="91">
                <a:moveTo>
                  <a:pt x="0" y="91"/>
                </a:moveTo>
                <a:cubicBezTo>
                  <a:pt x="75" y="45"/>
                  <a:pt x="151" y="0"/>
                  <a:pt x="227" y="0"/>
                </a:cubicBezTo>
                <a:cubicBezTo>
                  <a:pt x="303" y="0"/>
                  <a:pt x="416" y="76"/>
                  <a:pt x="454" y="91"/>
                </a:cubicBezTo>
              </a:path>
            </a:pathLst>
          </a:custGeom>
          <a:noFill/>
          <a:ln w="28575" cap="flat" cmpd="sng">
            <a:solidFill>
              <a:srgbClr val="C00000"/>
            </a:solidFill>
            <a:prstDash val="solid"/>
            <a:round/>
            <a:headEnd type="none" w="med" len="med"/>
            <a:tailEnd type="triangle" w="lg" len="me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76" name="Freeform 31"/>
          <p:cNvSpPr/>
          <p:nvPr/>
        </p:nvSpPr>
        <p:spPr bwMode="auto">
          <a:xfrm>
            <a:off x="5538565" y="5208835"/>
            <a:ext cx="1079500" cy="144463"/>
          </a:xfrm>
          <a:custGeom>
            <a:avLst/>
            <a:gdLst>
              <a:gd name="T0" fmla="*/ 0 w 454"/>
              <a:gd name="T1" fmla="*/ 91 h 91"/>
              <a:gd name="T2" fmla="*/ 227 w 454"/>
              <a:gd name="T3" fmla="*/ 0 h 91"/>
              <a:gd name="T4" fmla="*/ 454 w 454"/>
              <a:gd name="T5" fmla="*/ 91 h 91"/>
            </a:gdLst>
            <a:ahLst/>
            <a:cxnLst>
              <a:cxn ang="0">
                <a:pos x="T0" y="T1"/>
              </a:cxn>
              <a:cxn ang="0">
                <a:pos x="T2" y="T3"/>
              </a:cxn>
              <a:cxn ang="0">
                <a:pos x="T4" y="T5"/>
              </a:cxn>
            </a:cxnLst>
            <a:rect l="0" t="0" r="r" b="b"/>
            <a:pathLst>
              <a:path w="454" h="91">
                <a:moveTo>
                  <a:pt x="0" y="91"/>
                </a:moveTo>
                <a:cubicBezTo>
                  <a:pt x="75" y="45"/>
                  <a:pt x="151" y="0"/>
                  <a:pt x="227" y="0"/>
                </a:cubicBezTo>
                <a:cubicBezTo>
                  <a:pt x="303" y="0"/>
                  <a:pt x="416" y="76"/>
                  <a:pt x="454" y="91"/>
                </a:cubicBezTo>
              </a:path>
            </a:pathLst>
          </a:custGeom>
          <a:noFill/>
          <a:ln w="28575" cap="flat" cmpd="sng">
            <a:solidFill>
              <a:srgbClr val="C00000"/>
            </a:solidFill>
            <a:prstDash val="solid"/>
            <a:round/>
            <a:headEnd type="none" w="med" len="med"/>
            <a:tailEnd type="triangle" w="lg" len="me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77" name="Text Box 7"/>
          <p:cNvSpPr txBox="1">
            <a:spLocks noChangeArrowheads="1"/>
          </p:cNvSpPr>
          <p:nvPr/>
        </p:nvSpPr>
        <p:spPr bwMode="auto">
          <a:xfrm>
            <a:off x="2094259" y="3861626"/>
            <a:ext cx="592127" cy="34073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lang="zh-CN" altLang="en-US" sz="1600" kern="0" dirty="0">
                <a:latin typeface="华文中宋" panose="02010600040101010101" pitchFamily="2" charset="-122"/>
                <a:ea typeface="华文中宋" panose="02010600040101010101" pitchFamily="2" charset="-122"/>
              </a:rPr>
              <a:t>内存</a:t>
            </a:r>
            <a:endParaRPr kumimoji="0" lang="es-ES" sz="160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endParaRPr>
          </a:p>
        </p:txBody>
      </p:sp>
      <p:sp>
        <p:nvSpPr>
          <p:cNvPr id="78" name="Text Box 7"/>
          <p:cNvSpPr txBox="1">
            <a:spLocks noChangeArrowheads="1"/>
          </p:cNvSpPr>
          <p:nvPr/>
        </p:nvSpPr>
        <p:spPr bwMode="auto">
          <a:xfrm>
            <a:off x="3118434" y="3861626"/>
            <a:ext cx="1207680" cy="34073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rPr>
              <a:t>网络接口卡</a:t>
            </a:r>
            <a:endParaRPr kumimoji="0" lang="es-ES" sz="160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endParaRPr>
          </a:p>
        </p:txBody>
      </p:sp>
      <p:sp>
        <p:nvSpPr>
          <p:cNvPr id="79" name="Text Box 7"/>
          <p:cNvSpPr txBox="1">
            <a:spLocks noChangeArrowheads="1"/>
          </p:cNvSpPr>
          <p:nvPr/>
        </p:nvSpPr>
        <p:spPr bwMode="auto">
          <a:xfrm>
            <a:off x="4791074" y="3861626"/>
            <a:ext cx="1207680" cy="34073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rPr>
              <a:t>网络接口卡</a:t>
            </a:r>
            <a:endParaRPr kumimoji="0" lang="es-ES" sz="160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endParaRPr>
          </a:p>
        </p:txBody>
      </p:sp>
      <p:sp>
        <p:nvSpPr>
          <p:cNvPr id="80" name="Text Box 7"/>
          <p:cNvSpPr txBox="1">
            <a:spLocks noChangeArrowheads="1"/>
          </p:cNvSpPr>
          <p:nvPr/>
        </p:nvSpPr>
        <p:spPr bwMode="auto">
          <a:xfrm>
            <a:off x="6452814" y="3861048"/>
            <a:ext cx="592127" cy="34073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lang="zh-CN" altLang="en-US" sz="1600" kern="0" dirty="0">
                <a:latin typeface="华文中宋" panose="02010600040101010101" pitchFamily="2" charset="-122"/>
                <a:ea typeface="华文中宋" panose="02010600040101010101" pitchFamily="2" charset="-122"/>
              </a:rPr>
              <a:t>内存</a:t>
            </a:r>
            <a:endParaRPr kumimoji="0" lang="es-ES" sz="160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endParaRPr>
          </a:p>
        </p:txBody>
      </p:sp>
      <p:sp>
        <p:nvSpPr>
          <p:cNvPr id="81" name="Text Box 7"/>
          <p:cNvSpPr txBox="1">
            <a:spLocks noChangeArrowheads="1"/>
          </p:cNvSpPr>
          <p:nvPr/>
        </p:nvSpPr>
        <p:spPr bwMode="auto">
          <a:xfrm>
            <a:off x="7794186" y="3861626"/>
            <a:ext cx="802120" cy="34073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lang="zh-CN" altLang="en-US" sz="1600" kern="0" noProof="0" dirty="0">
                <a:latin typeface="华文中宋" panose="02010600040101010101" pitchFamily="2" charset="-122"/>
                <a:ea typeface="华文中宋" panose="02010600040101010101" pitchFamily="2" charset="-122"/>
              </a:rPr>
              <a:t>处理器</a:t>
            </a:r>
            <a:endParaRPr kumimoji="0" lang="es-ES" sz="160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endParaRPr>
          </a:p>
        </p:txBody>
      </p:sp>
      <p:sp>
        <p:nvSpPr>
          <p:cNvPr id="82" name="Text Box 7"/>
          <p:cNvSpPr txBox="1">
            <a:spLocks noChangeArrowheads="1"/>
          </p:cNvSpPr>
          <p:nvPr/>
        </p:nvSpPr>
        <p:spPr bwMode="auto">
          <a:xfrm>
            <a:off x="1966306" y="6146032"/>
            <a:ext cx="951199" cy="40229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200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rPr>
              <a:t>发送端</a:t>
            </a:r>
            <a:endParaRPr kumimoji="0" lang="es-ES" sz="200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endParaRPr>
          </a:p>
        </p:txBody>
      </p:sp>
      <p:sp>
        <p:nvSpPr>
          <p:cNvPr id="83" name="Text Box 7"/>
          <p:cNvSpPr txBox="1">
            <a:spLocks noChangeArrowheads="1"/>
          </p:cNvSpPr>
          <p:nvPr/>
        </p:nvSpPr>
        <p:spPr bwMode="auto">
          <a:xfrm>
            <a:off x="6302009" y="6146032"/>
            <a:ext cx="951199" cy="40229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200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rPr>
              <a:t>接收端</a:t>
            </a:r>
            <a:endParaRPr kumimoji="0" lang="es-ES" sz="200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物理链路介绍</a:t>
            </a:r>
            <a:endParaRPr lang="zh-CN" altLang="en-US" sz="4000" dirty="0">
              <a:solidFill>
                <a:srgbClr val="003B93"/>
              </a:solidFill>
              <a:latin typeface="Cambria" panose="02040503050406030204"/>
              <a:cs typeface="Cambria" panose="02040503050406030204"/>
            </a:endParaRPr>
          </a:p>
        </p:txBody>
      </p:sp>
      <p:sp>
        <p:nvSpPr>
          <p:cNvPr id="10" name="矩形 9"/>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264275"/>
            <a:ext cx="8490289" cy="2985433"/>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dirty="0">
                <a:solidFill>
                  <a:srgbClr val="C00000"/>
                </a:solidFill>
                <a:latin typeface="Calibri" panose="020F0502020204030204" pitchFamily="34" charset="0"/>
                <a:ea typeface="华文中宋" panose="02010600040101010101" pitchFamily="2" charset="-122"/>
                <a:cs typeface="Calibri" panose="020F0502020204030204" pitchFamily="34" charset="0"/>
              </a:rPr>
              <a:t>传输介质</a:t>
            </a:r>
            <a:endParaRPr lang="en-US" altLang="zh-CN" sz="2400" dirty="0">
              <a:solidFill>
                <a:srgbClr val="C00000"/>
              </a:solidFill>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短距离：铜线、同轴电缆</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长距离：五类双绞线、光纤</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285750" indent="-285750">
              <a:buSzPct val="60000"/>
              <a:buFont typeface="Wingdings" panose="05000000000000000000" pitchFamily="2" charset="2"/>
              <a:buChar char="l"/>
            </a:pPr>
            <a:r>
              <a:rPr lang="zh-CN" altLang="en-US" sz="2400" dirty="0">
                <a:solidFill>
                  <a:srgbClr val="C00000"/>
                </a:solidFill>
                <a:latin typeface="Calibri" panose="020F0502020204030204" pitchFamily="34" charset="0"/>
                <a:ea typeface="华文中宋" panose="02010600040101010101" pitchFamily="2" charset="-122"/>
                <a:cs typeface="Calibri" panose="020F0502020204030204" pitchFamily="34" charset="0"/>
              </a:rPr>
              <a:t>物理信号</a:t>
            </a:r>
            <a:endParaRPr lang="en-US" altLang="zh-CN" sz="2400" dirty="0">
              <a:solidFill>
                <a:srgbClr val="C00000"/>
              </a:solidFill>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编码格式：</a:t>
            </a:r>
            <a:r>
              <a:rPr lang="en-US" altLang="zh-CN" sz="2000" dirty="0">
                <a:latin typeface="Calibri" panose="020F0502020204030204" pitchFamily="34" charset="0"/>
                <a:ea typeface="华文中宋" panose="02010600040101010101" pitchFamily="2" charset="-122"/>
                <a:cs typeface="Calibri" panose="020F0502020204030204" pitchFamily="34" charset="0"/>
              </a:rPr>
              <a:t>8B/10B</a:t>
            </a:r>
            <a:r>
              <a:rPr lang="zh-CN" altLang="en-US" sz="2000" dirty="0">
                <a:latin typeface="Calibri" panose="020F0502020204030204" pitchFamily="34" charset="0"/>
                <a:ea typeface="华文中宋" panose="02010600040101010101" pitchFamily="2" charset="-122"/>
                <a:cs typeface="Calibri" panose="020F0502020204030204" pitchFamily="34" charset="0"/>
              </a:rPr>
              <a:t>、</a:t>
            </a:r>
            <a:r>
              <a:rPr lang="en-US" altLang="zh-CN" sz="2000" dirty="0">
                <a:latin typeface="Calibri" panose="020F0502020204030204" pitchFamily="34" charset="0"/>
                <a:ea typeface="华文中宋" panose="02010600040101010101" pitchFamily="2" charset="-122"/>
                <a:cs typeface="Calibri" panose="020F0502020204030204" pitchFamily="34" charset="0"/>
              </a:rPr>
              <a:t>64/66</a:t>
            </a:r>
            <a:r>
              <a:rPr lang="zh-CN" altLang="en-US" sz="2000" dirty="0">
                <a:latin typeface="Calibri" panose="020F0502020204030204" pitchFamily="34" charset="0"/>
                <a:ea typeface="华文中宋" panose="02010600040101010101" pitchFamily="2" charset="-122"/>
                <a:cs typeface="Calibri" panose="020F0502020204030204" pitchFamily="34" charset="0"/>
              </a:rPr>
              <a:t>、</a:t>
            </a:r>
            <a:r>
              <a:rPr lang="en-US" altLang="zh-CN" sz="2000" dirty="0">
                <a:latin typeface="Calibri" panose="020F0502020204030204" pitchFamily="34" charset="0"/>
                <a:ea typeface="华文中宋" panose="02010600040101010101" pitchFamily="2" charset="-122"/>
                <a:cs typeface="Calibri" panose="020F0502020204030204" pitchFamily="34" charset="0"/>
              </a:rPr>
              <a:t>128/130</a:t>
            </a:r>
            <a:r>
              <a:rPr lang="zh-CN" altLang="en-US" sz="2000" dirty="0">
                <a:latin typeface="Calibri" panose="020F0502020204030204" pitchFamily="34" charset="0"/>
                <a:ea typeface="华文中宋" panose="02010600040101010101" pitchFamily="2" charset="-122"/>
                <a:cs typeface="Calibri" panose="020F0502020204030204" pitchFamily="34" charset="0"/>
              </a:rPr>
              <a:t>，平衡位流中的</a:t>
            </a:r>
            <a:r>
              <a:rPr lang="en-US" altLang="zh-CN" sz="2000" dirty="0">
                <a:latin typeface="Calibri" panose="020F0502020204030204" pitchFamily="34" charset="0"/>
                <a:ea typeface="华文中宋" panose="02010600040101010101" pitchFamily="2" charset="-122"/>
                <a:cs typeface="Calibri" panose="020F0502020204030204" pitchFamily="34" charset="0"/>
              </a:rPr>
              <a:t>1</a:t>
            </a:r>
            <a:r>
              <a:rPr lang="zh-CN" altLang="en-US" sz="2000" dirty="0">
                <a:latin typeface="Calibri" panose="020F0502020204030204" pitchFamily="34" charset="0"/>
                <a:ea typeface="华文中宋" panose="02010600040101010101" pitchFamily="2" charset="-122"/>
                <a:cs typeface="Calibri" panose="020F0502020204030204" pitchFamily="34" charset="0"/>
              </a:rPr>
              <a:t>和</a:t>
            </a:r>
            <a:r>
              <a:rPr lang="en-US" altLang="zh-CN" sz="2000" dirty="0">
                <a:latin typeface="Calibri" panose="020F0502020204030204" pitchFamily="34" charset="0"/>
                <a:ea typeface="华文中宋" panose="02010600040101010101" pitchFamily="2" charset="-122"/>
                <a:cs typeface="Calibri" panose="020F0502020204030204" pitchFamily="34" charset="0"/>
              </a:rPr>
              <a:t>0</a:t>
            </a:r>
            <a:r>
              <a:rPr lang="zh-CN" altLang="en-US" sz="2000" dirty="0">
                <a:latin typeface="Calibri" panose="020F0502020204030204" pitchFamily="34" charset="0"/>
                <a:ea typeface="华文中宋" panose="02010600040101010101" pitchFamily="2" charset="-122"/>
                <a:cs typeface="Calibri" panose="020F0502020204030204" pitchFamily="34" charset="0"/>
              </a:rPr>
              <a:t>，接收端正确还原信号 （计算机、电子信息领域）</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线路驱动：串并转换、预加重与去加重、均衡（增强高频信号传输质量）（微电子领域）</a:t>
            </a:r>
            <a:endParaRPr lang="zh-CN" altLang="en-US" sz="2000" dirty="0">
              <a:latin typeface="Calibri" panose="020F0502020204030204" pitchFamily="34" charset="0"/>
              <a:ea typeface="华文中宋" panose="02010600040101010101" pitchFamily="2" charset="-122"/>
              <a:cs typeface="Calibri" panose="020F0502020204030204" pitchFamily="34" charset="0"/>
            </a:endParaRPr>
          </a:p>
        </p:txBody>
      </p:sp>
      <p:sp>
        <p:nvSpPr>
          <p:cNvPr id="205" name="Rectangle 4"/>
          <p:cNvSpPr>
            <a:spLocks noChangeArrowheads="1"/>
          </p:cNvSpPr>
          <p:nvPr/>
        </p:nvSpPr>
        <p:spPr bwMode="auto">
          <a:xfrm>
            <a:off x="2628899" y="5419084"/>
            <a:ext cx="3529013" cy="792162"/>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6" name="Oval 5"/>
          <p:cNvSpPr>
            <a:spLocks noChangeArrowheads="1"/>
          </p:cNvSpPr>
          <p:nvPr/>
        </p:nvSpPr>
        <p:spPr bwMode="auto">
          <a:xfrm>
            <a:off x="2460624" y="5419084"/>
            <a:ext cx="360363" cy="792162"/>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7" name="Oval 6"/>
          <p:cNvSpPr>
            <a:spLocks noChangeArrowheads="1"/>
          </p:cNvSpPr>
          <p:nvPr/>
        </p:nvSpPr>
        <p:spPr bwMode="auto">
          <a:xfrm>
            <a:off x="6013449" y="5419084"/>
            <a:ext cx="360363" cy="792162"/>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8" name="Line 7"/>
          <p:cNvSpPr>
            <a:spLocks noChangeShapeType="1"/>
          </p:cNvSpPr>
          <p:nvPr/>
        </p:nvSpPr>
        <p:spPr bwMode="auto">
          <a:xfrm>
            <a:off x="2700337" y="5850884"/>
            <a:ext cx="3529012" cy="0"/>
          </a:xfrm>
          <a:prstGeom prst="line">
            <a:avLst/>
          </a:prstGeom>
          <a:noFill/>
          <a:ln w="9525" cap="rnd">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9" name="Rectangle 8"/>
          <p:cNvSpPr>
            <a:spLocks noChangeArrowheads="1"/>
          </p:cNvSpPr>
          <p:nvPr/>
        </p:nvSpPr>
        <p:spPr bwMode="auto">
          <a:xfrm>
            <a:off x="2916237" y="5563546"/>
            <a:ext cx="73025" cy="215900"/>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0" name="Rectangle 9"/>
          <p:cNvSpPr>
            <a:spLocks noChangeArrowheads="1"/>
          </p:cNvSpPr>
          <p:nvPr/>
        </p:nvSpPr>
        <p:spPr bwMode="auto">
          <a:xfrm>
            <a:off x="3276599" y="5563546"/>
            <a:ext cx="73025" cy="215900"/>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1" name="Rectangle 10"/>
          <p:cNvSpPr>
            <a:spLocks noChangeArrowheads="1"/>
          </p:cNvSpPr>
          <p:nvPr/>
        </p:nvSpPr>
        <p:spPr bwMode="auto">
          <a:xfrm>
            <a:off x="3563937" y="5563546"/>
            <a:ext cx="73025" cy="215900"/>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2" name="Rectangle 11"/>
          <p:cNvSpPr>
            <a:spLocks noChangeArrowheads="1"/>
          </p:cNvSpPr>
          <p:nvPr/>
        </p:nvSpPr>
        <p:spPr bwMode="auto">
          <a:xfrm>
            <a:off x="3852862" y="5563546"/>
            <a:ext cx="73025" cy="215900"/>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3" name="Rectangle 13"/>
          <p:cNvSpPr>
            <a:spLocks noChangeArrowheads="1"/>
          </p:cNvSpPr>
          <p:nvPr/>
        </p:nvSpPr>
        <p:spPr bwMode="auto">
          <a:xfrm>
            <a:off x="1547812" y="5346059"/>
            <a:ext cx="503237" cy="865187"/>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b"/>
          <a:lstStyle/>
          <a:p>
            <a:pPr marL="0" marR="0" lvl="0" indent="0" algn="ctr" defTabSz="914400" eaLnBrk="1" fontAlgn="auto" latinLnBrk="0" hangingPunct="1">
              <a:lnSpc>
                <a:spcPct val="100000"/>
              </a:lnSpc>
              <a:spcBef>
                <a:spcPts val="0"/>
              </a:spcBef>
              <a:spcAft>
                <a:spcPts val="0"/>
              </a:spcAft>
              <a:buClrTx/>
              <a:buSzTx/>
              <a:buFontTx/>
              <a:buNone/>
              <a:defRPr/>
            </a:pPr>
            <a:r>
              <a:rPr lang="es-ES" sz="1100" b="1" kern="0" dirty="0">
                <a:solidFill>
                  <a:sysClr val="windowText" lastClr="000000"/>
                </a:solidFill>
              </a:rPr>
              <a:t>Connector</a:t>
            </a:r>
            <a:endParaRPr kumimoji="0" lang="es-ES" sz="1100" b="1" i="0" u="none" strike="noStrike" kern="0" cap="none" spc="0" normalizeH="0" baseline="0" noProof="0" dirty="0">
              <a:ln>
                <a:noFill/>
              </a:ln>
              <a:solidFill>
                <a:sysClr val="windowText" lastClr="000000"/>
              </a:solidFill>
              <a:effectLst/>
              <a:uLnTx/>
              <a:uFillTx/>
            </a:endParaRPr>
          </a:p>
        </p:txBody>
      </p:sp>
      <p:sp>
        <p:nvSpPr>
          <p:cNvPr id="214" name="Rectangle 16"/>
          <p:cNvSpPr>
            <a:spLocks noChangeArrowheads="1"/>
          </p:cNvSpPr>
          <p:nvPr/>
        </p:nvSpPr>
        <p:spPr bwMode="auto">
          <a:xfrm>
            <a:off x="6804024" y="5346059"/>
            <a:ext cx="503238" cy="865187"/>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b"/>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100" b="1" kern="0" dirty="0">
                <a:solidFill>
                  <a:sysClr val="windowText" lastClr="000000"/>
                </a:solidFill>
              </a:rPr>
              <a:t>Connector</a:t>
            </a:r>
            <a:endParaRPr kumimoji="0" lang="es-ES" sz="1100" b="1" i="0" u="none" strike="noStrike" kern="0" cap="none" spc="0" normalizeH="0" baseline="0" noProof="0" dirty="0">
              <a:ln>
                <a:noFill/>
              </a:ln>
              <a:solidFill>
                <a:sysClr val="windowText" lastClr="000000"/>
              </a:solidFill>
              <a:effectLst/>
              <a:uLnTx/>
              <a:uFillTx/>
            </a:endParaRPr>
          </a:p>
        </p:txBody>
      </p:sp>
      <p:sp>
        <p:nvSpPr>
          <p:cNvPr id="215" name="Rectangle 17"/>
          <p:cNvSpPr>
            <a:spLocks noChangeArrowheads="1"/>
          </p:cNvSpPr>
          <p:nvPr/>
        </p:nvSpPr>
        <p:spPr bwMode="auto">
          <a:xfrm>
            <a:off x="2093912" y="5500046"/>
            <a:ext cx="73025" cy="215900"/>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6" name="Rectangle 18"/>
          <p:cNvSpPr>
            <a:spLocks noChangeArrowheads="1"/>
          </p:cNvSpPr>
          <p:nvPr/>
        </p:nvSpPr>
        <p:spPr bwMode="auto">
          <a:xfrm>
            <a:off x="4141787" y="5563546"/>
            <a:ext cx="73025" cy="215900"/>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7" name="Freeform 19"/>
          <p:cNvSpPr/>
          <p:nvPr/>
        </p:nvSpPr>
        <p:spPr bwMode="auto">
          <a:xfrm>
            <a:off x="2197099" y="5490521"/>
            <a:ext cx="503238" cy="144463"/>
          </a:xfrm>
          <a:custGeom>
            <a:avLst/>
            <a:gdLst>
              <a:gd name="T0" fmla="*/ 0 w 454"/>
              <a:gd name="T1" fmla="*/ 91 h 91"/>
              <a:gd name="T2" fmla="*/ 227 w 454"/>
              <a:gd name="T3" fmla="*/ 0 h 91"/>
              <a:gd name="T4" fmla="*/ 454 w 454"/>
              <a:gd name="T5" fmla="*/ 91 h 91"/>
            </a:gdLst>
            <a:ahLst/>
            <a:cxnLst>
              <a:cxn ang="0">
                <a:pos x="T0" y="T1"/>
              </a:cxn>
              <a:cxn ang="0">
                <a:pos x="T2" y="T3"/>
              </a:cxn>
              <a:cxn ang="0">
                <a:pos x="T4" y="T5"/>
              </a:cxn>
            </a:cxnLst>
            <a:rect l="0" t="0" r="r" b="b"/>
            <a:pathLst>
              <a:path w="454" h="91">
                <a:moveTo>
                  <a:pt x="0" y="91"/>
                </a:moveTo>
                <a:cubicBezTo>
                  <a:pt x="75" y="45"/>
                  <a:pt x="151" y="0"/>
                  <a:pt x="227" y="0"/>
                </a:cubicBezTo>
                <a:cubicBezTo>
                  <a:pt x="303" y="0"/>
                  <a:pt x="416" y="76"/>
                  <a:pt x="454" y="91"/>
                </a:cubicBezTo>
              </a:path>
            </a:pathLst>
          </a:custGeom>
          <a:noFill/>
          <a:ln w="22225"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rgbClr val="CCFFCC">
                    <a:alpha val="14999"/>
                  </a:srgbClr>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8" name="Line 23"/>
          <p:cNvSpPr>
            <a:spLocks noChangeShapeType="1"/>
          </p:cNvSpPr>
          <p:nvPr/>
        </p:nvSpPr>
        <p:spPr bwMode="auto">
          <a:xfrm>
            <a:off x="2700337" y="6066784"/>
            <a:ext cx="144462"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9" name="Line 24"/>
          <p:cNvSpPr>
            <a:spLocks noChangeShapeType="1"/>
          </p:cNvSpPr>
          <p:nvPr/>
        </p:nvSpPr>
        <p:spPr bwMode="auto">
          <a:xfrm flipV="1">
            <a:off x="2844799" y="5923909"/>
            <a:ext cx="0" cy="1428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0" name="Line 25"/>
          <p:cNvSpPr>
            <a:spLocks noChangeShapeType="1"/>
          </p:cNvSpPr>
          <p:nvPr/>
        </p:nvSpPr>
        <p:spPr bwMode="auto">
          <a:xfrm>
            <a:off x="2844799" y="5923909"/>
            <a:ext cx="14446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1" name="Line 26"/>
          <p:cNvSpPr>
            <a:spLocks noChangeShapeType="1"/>
          </p:cNvSpPr>
          <p:nvPr/>
        </p:nvSpPr>
        <p:spPr bwMode="auto">
          <a:xfrm flipV="1">
            <a:off x="2989262" y="5923909"/>
            <a:ext cx="0" cy="142875"/>
          </a:xfrm>
          <a:prstGeom prst="line">
            <a:avLst/>
          </a:prstGeom>
          <a:noFill/>
          <a:ln w="9525">
            <a:solidFill>
              <a:srgbClr val="00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2" name="Line 27"/>
          <p:cNvSpPr>
            <a:spLocks noChangeShapeType="1"/>
          </p:cNvSpPr>
          <p:nvPr/>
        </p:nvSpPr>
        <p:spPr bwMode="auto">
          <a:xfrm>
            <a:off x="2987674" y="6066784"/>
            <a:ext cx="14446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3" name="Line 28"/>
          <p:cNvSpPr>
            <a:spLocks noChangeShapeType="1"/>
          </p:cNvSpPr>
          <p:nvPr/>
        </p:nvSpPr>
        <p:spPr bwMode="auto">
          <a:xfrm flipV="1">
            <a:off x="3132137" y="5923909"/>
            <a:ext cx="0" cy="1428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4" name="Line 29"/>
          <p:cNvSpPr>
            <a:spLocks noChangeShapeType="1"/>
          </p:cNvSpPr>
          <p:nvPr/>
        </p:nvSpPr>
        <p:spPr bwMode="auto">
          <a:xfrm>
            <a:off x="3132137" y="5923909"/>
            <a:ext cx="144462"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5" name="Line 30"/>
          <p:cNvSpPr>
            <a:spLocks noChangeShapeType="1"/>
          </p:cNvSpPr>
          <p:nvPr/>
        </p:nvSpPr>
        <p:spPr bwMode="auto">
          <a:xfrm flipV="1">
            <a:off x="3276599" y="5923909"/>
            <a:ext cx="0" cy="1428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6" name="Line 31"/>
          <p:cNvSpPr>
            <a:spLocks noChangeShapeType="1"/>
          </p:cNvSpPr>
          <p:nvPr/>
        </p:nvSpPr>
        <p:spPr bwMode="auto">
          <a:xfrm>
            <a:off x="3276599" y="6066784"/>
            <a:ext cx="14446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7" name="Line 32"/>
          <p:cNvSpPr>
            <a:spLocks noChangeShapeType="1"/>
          </p:cNvSpPr>
          <p:nvPr/>
        </p:nvSpPr>
        <p:spPr bwMode="auto">
          <a:xfrm flipV="1">
            <a:off x="3421062" y="5923909"/>
            <a:ext cx="0" cy="1428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8" name="Line 33"/>
          <p:cNvSpPr>
            <a:spLocks noChangeShapeType="1"/>
          </p:cNvSpPr>
          <p:nvPr/>
        </p:nvSpPr>
        <p:spPr bwMode="auto">
          <a:xfrm>
            <a:off x="3421062" y="5923909"/>
            <a:ext cx="144462"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9" name="Line 34"/>
          <p:cNvSpPr>
            <a:spLocks noChangeShapeType="1"/>
          </p:cNvSpPr>
          <p:nvPr/>
        </p:nvSpPr>
        <p:spPr bwMode="auto">
          <a:xfrm flipV="1">
            <a:off x="3565524" y="5923909"/>
            <a:ext cx="0" cy="1428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0" name="Line 35"/>
          <p:cNvSpPr>
            <a:spLocks noChangeShapeType="1"/>
          </p:cNvSpPr>
          <p:nvPr/>
        </p:nvSpPr>
        <p:spPr bwMode="auto">
          <a:xfrm>
            <a:off x="3563937" y="6066784"/>
            <a:ext cx="144462"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1" name="Line 36"/>
          <p:cNvSpPr>
            <a:spLocks noChangeShapeType="1"/>
          </p:cNvSpPr>
          <p:nvPr/>
        </p:nvSpPr>
        <p:spPr bwMode="auto">
          <a:xfrm flipV="1">
            <a:off x="3708399" y="5923909"/>
            <a:ext cx="0" cy="1428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2" name="Line 37"/>
          <p:cNvSpPr>
            <a:spLocks noChangeShapeType="1"/>
          </p:cNvSpPr>
          <p:nvPr/>
        </p:nvSpPr>
        <p:spPr bwMode="auto">
          <a:xfrm>
            <a:off x="3708399" y="5923909"/>
            <a:ext cx="14446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3" name="Line 38"/>
          <p:cNvSpPr>
            <a:spLocks noChangeShapeType="1"/>
          </p:cNvSpPr>
          <p:nvPr/>
        </p:nvSpPr>
        <p:spPr bwMode="auto">
          <a:xfrm flipV="1">
            <a:off x="3852862" y="5923909"/>
            <a:ext cx="0" cy="1428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4" name="Line 39"/>
          <p:cNvSpPr>
            <a:spLocks noChangeShapeType="1"/>
          </p:cNvSpPr>
          <p:nvPr/>
        </p:nvSpPr>
        <p:spPr bwMode="auto">
          <a:xfrm>
            <a:off x="3852862" y="6066784"/>
            <a:ext cx="144462"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5" name="Line 40"/>
          <p:cNvSpPr>
            <a:spLocks noChangeShapeType="1"/>
          </p:cNvSpPr>
          <p:nvPr/>
        </p:nvSpPr>
        <p:spPr bwMode="auto">
          <a:xfrm flipV="1">
            <a:off x="3997324" y="5923909"/>
            <a:ext cx="0" cy="1428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6" name="Line 41"/>
          <p:cNvSpPr>
            <a:spLocks noChangeShapeType="1"/>
          </p:cNvSpPr>
          <p:nvPr/>
        </p:nvSpPr>
        <p:spPr bwMode="auto">
          <a:xfrm>
            <a:off x="3997324" y="5923909"/>
            <a:ext cx="14446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7" name="Line 42"/>
          <p:cNvSpPr>
            <a:spLocks noChangeShapeType="1"/>
          </p:cNvSpPr>
          <p:nvPr/>
        </p:nvSpPr>
        <p:spPr bwMode="auto">
          <a:xfrm flipV="1">
            <a:off x="4141787" y="5923909"/>
            <a:ext cx="0" cy="1428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8" name="Line 43"/>
          <p:cNvSpPr>
            <a:spLocks noChangeShapeType="1"/>
          </p:cNvSpPr>
          <p:nvPr/>
        </p:nvSpPr>
        <p:spPr bwMode="auto">
          <a:xfrm>
            <a:off x="4140199" y="6066784"/>
            <a:ext cx="14446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9" name="Line 44"/>
          <p:cNvSpPr>
            <a:spLocks noChangeShapeType="1"/>
          </p:cNvSpPr>
          <p:nvPr/>
        </p:nvSpPr>
        <p:spPr bwMode="auto">
          <a:xfrm flipV="1">
            <a:off x="4284662" y="5923909"/>
            <a:ext cx="0" cy="1428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0" name="Line 45"/>
          <p:cNvSpPr>
            <a:spLocks noChangeShapeType="1"/>
          </p:cNvSpPr>
          <p:nvPr/>
        </p:nvSpPr>
        <p:spPr bwMode="auto">
          <a:xfrm>
            <a:off x="4284662" y="5923909"/>
            <a:ext cx="144462"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1" name="Line 46"/>
          <p:cNvSpPr>
            <a:spLocks noChangeShapeType="1"/>
          </p:cNvSpPr>
          <p:nvPr/>
        </p:nvSpPr>
        <p:spPr bwMode="auto">
          <a:xfrm flipV="1">
            <a:off x="4429124" y="5923909"/>
            <a:ext cx="0" cy="1428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2" name="Line 47"/>
          <p:cNvSpPr>
            <a:spLocks noChangeShapeType="1"/>
          </p:cNvSpPr>
          <p:nvPr/>
        </p:nvSpPr>
        <p:spPr bwMode="auto">
          <a:xfrm>
            <a:off x="4427537" y="6066784"/>
            <a:ext cx="144462"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3" name="Line 48"/>
          <p:cNvSpPr>
            <a:spLocks noChangeShapeType="1"/>
          </p:cNvSpPr>
          <p:nvPr/>
        </p:nvSpPr>
        <p:spPr bwMode="auto">
          <a:xfrm flipV="1">
            <a:off x="4571999" y="5923909"/>
            <a:ext cx="0" cy="1428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4" name="Line 49"/>
          <p:cNvSpPr>
            <a:spLocks noChangeShapeType="1"/>
          </p:cNvSpPr>
          <p:nvPr/>
        </p:nvSpPr>
        <p:spPr bwMode="auto">
          <a:xfrm>
            <a:off x="4571999" y="5923909"/>
            <a:ext cx="14446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5" name="Line 50"/>
          <p:cNvSpPr>
            <a:spLocks noChangeShapeType="1"/>
          </p:cNvSpPr>
          <p:nvPr/>
        </p:nvSpPr>
        <p:spPr bwMode="auto">
          <a:xfrm flipV="1">
            <a:off x="4716462" y="5923909"/>
            <a:ext cx="0" cy="1428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6" name="Line 51"/>
          <p:cNvSpPr>
            <a:spLocks noChangeShapeType="1"/>
          </p:cNvSpPr>
          <p:nvPr/>
        </p:nvSpPr>
        <p:spPr bwMode="auto">
          <a:xfrm>
            <a:off x="4716462" y="6066784"/>
            <a:ext cx="144462"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7" name="Line 52"/>
          <p:cNvSpPr>
            <a:spLocks noChangeShapeType="1"/>
          </p:cNvSpPr>
          <p:nvPr/>
        </p:nvSpPr>
        <p:spPr bwMode="auto">
          <a:xfrm flipV="1">
            <a:off x="4860924" y="5923909"/>
            <a:ext cx="0" cy="1428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8" name="Line 53"/>
          <p:cNvSpPr>
            <a:spLocks noChangeShapeType="1"/>
          </p:cNvSpPr>
          <p:nvPr/>
        </p:nvSpPr>
        <p:spPr bwMode="auto">
          <a:xfrm>
            <a:off x="4860924" y="5923909"/>
            <a:ext cx="14446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9" name="Line 54"/>
          <p:cNvSpPr>
            <a:spLocks noChangeShapeType="1"/>
          </p:cNvSpPr>
          <p:nvPr/>
        </p:nvSpPr>
        <p:spPr bwMode="auto">
          <a:xfrm flipV="1">
            <a:off x="5005387" y="5923909"/>
            <a:ext cx="0" cy="1428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0" name="Line 55"/>
          <p:cNvSpPr>
            <a:spLocks noChangeShapeType="1"/>
          </p:cNvSpPr>
          <p:nvPr/>
        </p:nvSpPr>
        <p:spPr bwMode="auto">
          <a:xfrm>
            <a:off x="5005387" y="6066784"/>
            <a:ext cx="144462"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1" name="Line 56"/>
          <p:cNvSpPr>
            <a:spLocks noChangeShapeType="1"/>
          </p:cNvSpPr>
          <p:nvPr/>
        </p:nvSpPr>
        <p:spPr bwMode="auto">
          <a:xfrm flipV="1">
            <a:off x="5149849" y="5923909"/>
            <a:ext cx="0" cy="1428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2" name="Line 57"/>
          <p:cNvSpPr>
            <a:spLocks noChangeShapeType="1"/>
          </p:cNvSpPr>
          <p:nvPr/>
        </p:nvSpPr>
        <p:spPr bwMode="auto">
          <a:xfrm>
            <a:off x="5149849" y="5923909"/>
            <a:ext cx="14446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3" name="Line 58"/>
          <p:cNvSpPr>
            <a:spLocks noChangeShapeType="1"/>
          </p:cNvSpPr>
          <p:nvPr/>
        </p:nvSpPr>
        <p:spPr bwMode="auto">
          <a:xfrm flipV="1">
            <a:off x="5294312" y="5923909"/>
            <a:ext cx="0" cy="1428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4" name="Line 59"/>
          <p:cNvSpPr>
            <a:spLocks noChangeShapeType="1"/>
          </p:cNvSpPr>
          <p:nvPr/>
        </p:nvSpPr>
        <p:spPr bwMode="auto">
          <a:xfrm>
            <a:off x="5292724" y="6066784"/>
            <a:ext cx="14446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5" name="Line 60"/>
          <p:cNvSpPr>
            <a:spLocks noChangeShapeType="1"/>
          </p:cNvSpPr>
          <p:nvPr/>
        </p:nvSpPr>
        <p:spPr bwMode="auto">
          <a:xfrm flipV="1">
            <a:off x="5437187" y="5923909"/>
            <a:ext cx="0" cy="1428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6" name="Line 61"/>
          <p:cNvSpPr>
            <a:spLocks noChangeShapeType="1"/>
          </p:cNvSpPr>
          <p:nvPr/>
        </p:nvSpPr>
        <p:spPr bwMode="auto">
          <a:xfrm>
            <a:off x="5437187" y="5923909"/>
            <a:ext cx="144462"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7" name="Line 62"/>
          <p:cNvSpPr>
            <a:spLocks noChangeShapeType="1"/>
          </p:cNvSpPr>
          <p:nvPr/>
        </p:nvSpPr>
        <p:spPr bwMode="auto">
          <a:xfrm flipV="1">
            <a:off x="5581649" y="5923909"/>
            <a:ext cx="0" cy="1428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8" name="Line 63"/>
          <p:cNvSpPr>
            <a:spLocks noChangeShapeType="1"/>
          </p:cNvSpPr>
          <p:nvPr/>
        </p:nvSpPr>
        <p:spPr bwMode="auto">
          <a:xfrm>
            <a:off x="5580062" y="6066784"/>
            <a:ext cx="144462"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9" name="Line 64"/>
          <p:cNvSpPr>
            <a:spLocks noChangeShapeType="1"/>
          </p:cNvSpPr>
          <p:nvPr/>
        </p:nvSpPr>
        <p:spPr bwMode="auto">
          <a:xfrm flipV="1">
            <a:off x="5724524" y="5923909"/>
            <a:ext cx="0" cy="1428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0" name="Line 65"/>
          <p:cNvSpPr>
            <a:spLocks noChangeShapeType="1"/>
          </p:cNvSpPr>
          <p:nvPr/>
        </p:nvSpPr>
        <p:spPr bwMode="auto">
          <a:xfrm>
            <a:off x="5724524" y="5923909"/>
            <a:ext cx="14446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1" name="Line 66"/>
          <p:cNvSpPr>
            <a:spLocks noChangeShapeType="1"/>
          </p:cNvSpPr>
          <p:nvPr/>
        </p:nvSpPr>
        <p:spPr bwMode="auto">
          <a:xfrm flipV="1">
            <a:off x="5868987" y="5923909"/>
            <a:ext cx="0" cy="1428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2" name="Line 67"/>
          <p:cNvSpPr>
            <a:spLocks noChangeShapeType="1"/>
          </p:cNvSpPr>
          <p:nvPr/>
        </p:nvSpPr>
        <p:spPr bwMode="auto">
          <a:xfrm>
            <a:off x="5868987" y="6066784"/>
            <a:ext cx="144462"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3" name="Line 68"/>
          <p:cNvSpPr>
            <a:spLocks noChangeShapeType="1"/>
          </p:cNvSpPr>
          <p:nvPr/>
        </p:nvSpPr>
        <p:spPr bwMode="auto">
          <a:xfrm flipV="1">
            <a:off x="6013449" y="5923909"/>
            <a:ext cx="0" cy="1428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4" name="Line 69"/>
          <p:cNvSpPr>
            <a:spLocks noChangeShapeType="1"/>
          </p:cNvSpPr>
          <p:nvPr/>
        </p:nvSpPr>
        <p:spPr bwMode="auto">
          <a:xfrm>
            <a:off x="6013449" y="5923909"/>
            <a:ext cx="144463"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5" name="Line 70"/>
          <p:cNvSpPr>
            <a:spLocks noChangeShapeType="1"/>
          </p:cNvSpPr>
          <p:nvPr/>
        </p:nvSpPr>
        <p:spPr bwMode="auto">
          <a:xfrm flipV="1">
            <a:off x="6157912" y="5923909"/>
            <a:ext cx="0" cy="1428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6" name="Rectangle 71"/>
          <p:cNvSpPr>
            <a:spLocks noChangeArrowheads="1"/>
          </p:cNvSpPr>
          <p:nvPr/>
        </p:nvSpPr>
        <p:spPr bwMode="auto">
          <a:xfrm>
            <a:off x="4427537" y="5563546"/>
            <a:ext cx="73025" cy="215900"/>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7" name="Rectangle 72"/>
          <p:cNvSpPr>
            <a:spLocks noChangeArrowheads="1"/>
          </p:cNvSpPr>
          <p:nvPr/>
        </p:nvSpPr>
        <p:spPr bwMode="auto">
          <a:xfrm>
            <a:off x="4716462" y="5563546"/>
            <a:ext cx="73025" cy="215900"/>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8" name="Rectangle 73"/>
          <p:cNvSpPr>
            <a:spLocks noChangeArrowheads="1"/>
          </p:cNvSpPr>
          <p:nvPr/>
        </p:nvSpPr>
        <p:spPr bwMode="auto">
          <a:xfrm>
            <a:off x="5003799" y="5563546"/>
            <a:ext cx="73025" cy="215900"/>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9" name="Text Box 74"/>
          <p:cNvSpPr txBox="1">
            <a:spLocks noChangeArrowheads="1"/>
          </p:cNvSpPr>
          <p:nvPr/>
        </p:nvSpPr>
        <p:spPr bwMode="auto">
          <a:xfrm>
            <a:off x="2459037" y="5825484"/>
            <a:ext cx="400050" cy="27463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en-US" sz="1200" b="1" i="0" u="none" strike="noStrike" kern="0" cap="none" spc="0" normalizeH="0" baseline="0" noProof="0">
                <a:ln>
                  <a:noFill/>
                </a:ln>
                <a:solidFill>
                  <a:srgbClr val="000000"/>
                </a:solidFill>
                <a:effectLst/>
                <a:uLnTx/>
                <a:uFillTx/>
                <a:latin typeface="Tahoma" panose="020B0604030504040204" pitchFamily="34" charset="0"/>
                <a:cs typeface="Arial" panose="020B0604020202020204" pitchFamily="34" charset="0"/>
              </a:rPr>
              <a:t>clk</a:t>
            </a:r>
            <a:endParaRPr kumimoji="0" lang="en-US" sz="1200" b="1" i="0" u="none" strike="noStrike" kern="0" cap="none" spc="0" normalizeH="0" baseline="-25000" noProof="0">
              <a:ln>
                <a:noFill/>
              </a:ln>
              <a:solidFill>
                <a:srgbClr val="000000"/>
              </a:solidFill>
              <a:effectLst/>
              <a:uLnTx/>
              <a:uFillTx/>
              <a:latin typeface="Tahoma" panose="020B0604030504040204" pitchFamily="34" charset="0"/>
              <a:cs typeface="Arial" panose="020B0604020202020204" pitchFamily="34" charset="0"/>
            </a:endParaRPr>
          </a:p>
        </p:txBody>
      </p:sp>
      <p:sp>
        <p:nvSpPr>
          <p:cNvPr id="270" name="Freeform 19"/>
          <p:cNvSpPr/>
          <p:nvPr/>
        </p:nvSpPr>
        <p:spPr bwMode="auto">
          <a:xfrm>
            <a:off x="6156994" y="5498458"/>
            <a:ext cx="503238" cy="144463"/>
          </a:xfrm>
          <a:custGeom>
            <a:avLst/>
            <a:gdLst>
              <a:gd name="T0" fmla="*/ 0 w 454"/>
              <a:gd name="T1" fmla="*/ 91 h 91"/>
              <a:gd name="T2" fmla="*/ 227 w 454"/>
              <a:gd name="T3" fmla="*/ 0 h 91"/>
              <a:gd name="T4" fmla="*/ 454 w 454"/>
              <a:gd name="T5" fmla="*/ 91 h 91"/>
            </a:gdLst>
            <a:ahLst/>
            <a:cxnLst>
              <a:cxn ang="0">
                <a:pos x="T0" y="T1"/>
              </a:cxn>
              <a:cxn ang="0">
                <a:pos x="T2" y="T3"/>
              </a:cxn>
              <a:cxn ang="0">
                <a:pos x="T4" y="T5"/>
              </a:cxn>
            </a:cxnLst>
            <a:rect l="0" t="0" r="r" b="b"/>
            <a:pathLst>
              <a:path w="454" h="91">
                <a:moveTo>
                  <a:pt x="0" y="91"/>
                </a:moveTo>
                <a:cubicBezTo>
                  <a:pt x="75" y="45"/>
                  <a:pt x="151" y="0"/>
                  <a:pt x="227" y="0"/>
                </a:cubicBezTo>
                <a:cubicBezTo>
                  <a:pt x="303" y="0"/>
                  <a:pt x="416" y="76"/>
                  <a:pt x="454" y="91"/>
                </a:cubicBezTo>
              </a:path>
            </a:pathLst>
          </a:custGeom>
          <a:noFill/>
          <a:ln w="22225"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rgbClr val="CCFFCC">
                    <a:alpha val="14999"/>
                  </a:srgbClr>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1" name="Rectangle 17"/>
          <p:cNvSpPr>
            <a:spLocks noChangeArrowheads="1"/>
          </p:cNvSpPr>
          <p:nvPr/>
        </p:nvSpPr>
        <p:spPr bwMode="auto">
          <a:xfrm>
            <a:off x="6704337" y="5500046"/>
            <a:ext cx="73025" cy="215900"/>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5326" y="4653136"/>
            <a:ext cx="552338" cy="548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1713" y="4603620"/>
            <a:ext cx="464319" cy="625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descr="https://timgsa.baidu.com/timg?image&amp;quality=80&amp;size=b9999_10000&amp;sec=1589537252826&amp;di=2072aa77bef4066ff65127fd59172016&amp;imgtype=0&amp;src=http%3A%2F%2Ffile02.zk71.com%2FFile%2FCorpProductImages%2F2011%2F02%2F21%2F0_sanju518_20110221213514.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1836" b="26399"/>
          <a:stretch>
            <a:fillRect/>
          </a:stretch>
        </p:blipFill>
        <p:spPr bwMode="auto">
          <a:xfrm>
            <a:off x="3320581" y="4502189"/>
            <a:ext cx="1351991" cy="699854"/>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36614" y="4660898"/>
            <a:ext cx="792286" cy="650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2"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36297" y="4667351"/>
            <a:ext cx="792087" cy="65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descr="See the source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0" y="4122656"/>
            <a:ext cx="1231008" cy="123100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34607" y="4738160"/>
            <a:ext cx="398216" cy="431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3"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76256" y="4722096"/>
            <a:ext cx="398216" cy="431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536" y="2747342"/>
            <a:ext cx="8424935" cy="897682"/>
          </a:xfrm>
          <a:prstGeom prst="rect">
            <a:avLst/>
          </a:prstGeom>
        </p:spPr>
        <p:txBody>
          <a:bodyPr vert="horz" wrap="square" lIns="0" tIns="0" rIns="0" bIns="0" rtlCol="0">
            <a:spAutoFit/>
          </a:bodyPr>
          <a:lstStyle/>
          <a:p>
            <a:pPr marL="0" marR="0" algn="ctr">
              <a:lnSpc>
                <a:spcPts val="7035"/>
              </a:lnSpc>
              <a:spcBef>
                <a:spcPct val="0"/>
              </a:spcBef>
              <a:spcAft>
                <a:spcPct val="0"/>
              </a:spcAft>
            </a:pPr>
            <a:r>
              <a:rPr lang="zh-CN" altLang="en-US" sz="4400" dirty="0">
                <a:solidFill>
                  <a:srgbClr val="003B93"/>
                </a:solidFill>
                <a:latin typeface="华文中宋" panose="02010600040101010101" pitchFamily="2" charset="-122"/>
                <a:ea typeface="华文中宋" panose="02010600040101010101" pitchFamily="2" charset="-122"/>
                <a:cs typeface="Cambria" panose="02040503050406030204"/>
              </a:rPr>
              <a:t>解决系统域网络的多对多通信问题</a:t>
            </a:r>
            <a:endParaRPr lang="en-US" altLang="zh-CN" sz="4400" spc="-18" dirty="0">
              <a:solidFill>
                <a:srgbClr val="003B93"/>
              </a:solidFill>
              <a:latin typeface="华文中宋" panose="02010600040101010101" pitchFamily="2" charset="-122"/>
              <a:ea typeface="华文中宋" panose="02010600040101010101" pitchFamily="2" charset="-122"/>
              <a:cs typeface="Cambria" panose="02040503050406030204"/>
            </a:endParaRPr>
          </a:p>
        </p:txBody>
      </p:sp>
      <p:sp>
        <p:nvSpPr>
          <p:cNvPr id="19" name="矩形 18"/>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多对多通信主要考虑的问题</a:t>
            </a:r>
            <a:endParaRPr lang="zh-CN" altLang="en-US" sz="4000" dirty="0">
              <a:solidFill>
                <a:srgbClr val="003B93"/>
              </a:solidFill>
              <a:latin typeface="Cambria" panose="02040503050406030204"/>
              <a:cs typeface="Cambria" panose="02040503050406030204"/>
            </a:endParaRPr>
          </a:p>
        </p:txBody>
      </p:sp>
      <p:sp>
        <p:nvSpPr>
          <p:cNvPr id="10" name="矩形 9"/>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264275"/>
            <a:ext cx="8490289" cy="3339376"/>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dirty="0">
                <a:latin typeface="Calibri" panose="020F0502020204030204" pitchFamily="34" charset="0"/>
                <a:ea typeface="华文中宋" panose="02010600040101010101" pitchFamily="2" charset="-122"/>
                <a:cs typeface="Calibri" panose="020F0502020204030204" pitchFamily="34" charset="0"/>
              </a:rPr>
              <a:t>拓扑</a:t>
            </a:r>
            <a:endParaRPr lang="en-US" altLang="zh-CN" sz="24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表征节点和链路的静态连接关系</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285750" indent="-285750">
              <a:spcBef>
                <a:spcPts val="600"/>
              </a:spcBef>
              <a:buSzPct val="60000"/>
              <a:buFont typeface="Wingdings" panose="05000000000000000000" pitchFamily="2" charset="2"/>
              <a:buChar char="l"/>
            </a:pPr>
            <a:r>
              <a:rPr lang="zh-CN" altLang="en-US" sz="2400" dirty="0">
                <a:latin typeface="Calibri" panose="020F0502020204030204" pitchFamily="34" charset="0"/>
                <a:ea typeface="华文中宋" panose="02010600040101010101" pitchFamily="2" charset="-122"/>
                <a:cs typeface="Calibri" panose="020F0502020204030204" pitchFamily="34" charset="0"/>
              </a:rPr>
              <a:t>路由</a:t>
            </a:r>
            <a:endParaRPr lang="en-US" altLang="zh-CN" sz="24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决定数据包在网络拓扑中的传输路径</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285750" lvl="0" indent="-285750">
              <a:spcBef>
                <a:spcPts val="600"/>
              </a:spcBef>
              <a:buSzPct val="60000"/>
              <a:buFont typeface="Wingdings" panose="05000000000000000000" pitchFamily="2" charset="2"/>
              <a:buChar char="l"/>
            </a:pPr>
            <a:r>
              <a:rPr lang="zh-CN" altLang="en-US" sz="2400" dirty="0">
                <a:solidFill>
                  <a:prstClr val="black"/>
                </a:solidFill>
                <a:latin typeface="Calibri" panose="020F0502020204030204" pitchFamily="34" charset="0"/>
                <a:ea typeface="华文中宋" panose="02010600040101010101" pitchFamily="2" charset="-122"/>
                <a:cs typeface="Calibri" panose="020F0502020204030204" pitchFamily="34" charset="0"/>
              </a:rPr>
              <a:t>流控</a:t>
            </a:r>
            <a:endParaRPr lang="en-US" altLang="zh-CN" sz="2400" dirty="0">
              <a:solidFill>
                <a:prstClr val="black"/>
              </a:solidFill>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决定数据包被传输的时机和数量</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285750" lvl="0" indent="-285750">
              <a:spcBef>
                <a:spcPts val="600"/>
              </a:spcBef>
              <a:buSzPct val="60000"/>
              <a:buFont typeface="Wingdings" panose="05000000000000000000" pitchFamily="2" charset="2"/>
              <a:buChar char="l"/>
            </a:pPr>
            <a:r>
              <a:rPr lang="zh-CN" altLang="en-US" sz="2400" dirty="0">
                <a:solidFill>
                  <a:prstClr val="black"/>
                </a:solidFill>
                <a:latin typeface="Calibri" panose="020F0502020204030204" pitchFamily="34" charset="0"/>
                <a:ea typeface="华文中宋" panose="02010600040101010101" pitchFamily="2" charset="-122"/>
                <a:cs typeface="Calibri" panose="020F0502020204030204" pitchFamily="34" charset="0"/>
              </a:rPr>
              <a:t>交换</a:t>
            </a:r>
            <a:endParaRPr lang="en-US" altLang="zh-CN" sz="2400" dirty="0">
              <a:solidFill>
                <a:prstClr val="black"/>
              </a:solidFill>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解决不同数据包之间的碰撞关系</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共享媒介网络</a:t>
            </a:r>
            <a:endParaRPr lang="zh-CN" altLang="en-US" sz="4000" dirty="0">
              <a:solidFill>
                <a:srgbClr val="003B93"/>
              </a:solidFill>
              <a:latin typeface="Cambria" panose="02040503050406030204"/>
              <a:cs typeface="Cambria" panose="02040503050406030204"/>
            </a:endParaRPr>
          </a:p>
        </p:txBody>
      </p:sp>
      <p:sp>
        <p:nvSpPr>
          <p:cNvPr id="10" name="矩形 9"/>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264275"/>
            <a:ext cx="8490289" cy="2000548"/>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dirty="0">
                <a:latin typeface="Calibri" panose="020F0502020204030204" pitchFamily="34" charset="0"/>
                <a:ea typeface="华文中宋" panose="02010600040101010101" pitchFamily="2" charset="-122"/>
                <a:cs typeface="Calibri" panose="020F0502020204030204" pitchFamily="34" charset="0"/>
              </a:rPr>
              <a:t>网络媒介被所有节点以单工或双工模式共享</a:t>
            </a:r>
            <a:endParaRPr lang="en-US" altLang="zh-CN" sz="24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solidFill>
                  <a:srgbClr val="FF0000"/>
                </a:solidFill>
                <a:latin typeface="Calibri" panose="020F0502020204030204" pitchFamily="34" charset="0"/>
                <a:ea typeface="华文中宋" panose="02010600040101010101" pitchFamily="2" charset="-122"/>
                <a:cs typeface="Calibri" panose="020F0502020204030204" pitchFamily="34" charset="0"/>
              </a:rPr>
              <a:t>拓扑</a:t>
            </a:r>
            <a:r>
              <a:rPr lang="zh-CN" altLang="en-US" sz="2000" dirty="0">
                <a:latin typeface="Calibri" panose="020F0502020204030204" pitchFamily="34" charset="0"/>
                <a:ea typeface="华文中宋" panose="02010600040101010101" pitchFamily="2" charset="-122"/>
                <a:cs typeface="Calibri" panose="020F0502020204030204" pitchFamily="34" charset="0"/>
              </a:rPr>
              <a:t>：一维总线或二维环形总线</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solidFill>
                  <a:srgbClr val="FF0000"/>
                </a:solidFill>
                <a:latin typeface="Calibri" panose="020F0502020204030204" pitchFamily="34" charset="0"/>
                <a:ea typeface="华文中宋" panose="02010600040101010101" pitchFamily="2" charset="-122"/>
                <a:cs typeface="Calibri" panose="020F0502020204030204" pitchFamily="34" charset="0"/>
              </a:rPr>
              <a:t>路由</a:t>
            </a:r>
            <a:r>
              <a:rPr lang="zh-CN" altLang="en-US" sz="2000" dirty="0">
                <a:latin typeface="Calibri" panose="020F0502020204030204" pitchFamily="34" charset="0"/>
                <a:ea typeface="华文中宋" panose="02010600040101010101" pitchFamily="2" charset="-122"/>
                <a:cs typeface="Calibri" panose="020F0502020204030204" pitchFamily="34" charset="0"/>
              </a:rPr>
              <a:t>：广播或定向发送</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solidFill>
                  <a:srgbClr val="FF0000"/>
                </a:solidFill>
                <a:latin typeface="Calibri" panose="020F0502020204030204" pitchFamily="34" charset="0"/>
                <a:ea typeface="华文中宋" panose="02010600040101010101" pitchFamily="2" charset="-122"/>
                <a:cs typeface="Calibri" panose="020F0502020204030204" pitchFamily="34" charset="0"/>
              </a:rPr>
              <a:t>流控</a:t>
            </a:r>
            <a:r>
              <a:rPr lang="zh-CN" altLang="en-US" sz="2000" dirty="0">
                <a:latin typeface="Calibri" panose="020F0502020204030204" pitchFamily="34" charset="0"/>
                <a:ea typeface="华文中宋" panose="02010600040101010101" pitchFamily="2" charset="-122"/>
                <a:cs typeface="Calibri" panose="020F0502020204030204" pitchFamily="34" charset="0"/>
              </a:rPr>
              <a:t>：</a:t>
            </a:r>
            <a:r>
              <a:rPr lang="en-US" altLang="zh-CN" sz="2000" dirty="0">
                <a:latin typeface="Calibri" panose="020F0502020204030204" pitchFamily="34" charset="0"/>
                <a:ea typeface="华文中宋" panose="02010600040101010101" pitchFamily="2" charset="-122"/>
                <a:cs typeface="Calibri" panose="020F0502020204030204" pitchFamily="34" charset="0"/>
              </a:rPr>
              <a:t>N/A</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solidFill>
                  <a:srgbClr val="FF0000"/>
                </a:solidFill>
                <a:latin typeface="Calibri" panose="020F0502020204030204" pitchFamily="34" charset="0"/>
                <a:ea typeface="华文中宋" panose="02010600040101010101" pitchFamily="2" charset="-122"/>
                <a:cs typeface="Calibri" panose="020F0502020204030204" pitchFamily="34" charset="0"/>
              </a:rPr>
              <a:t>交换</a:t>
            </a:r>
            <a:r>
              <a:rPr lang="zh-CN" altLang="en-US" sz="2000" dirty="0">
                <a:latin typeface="Calibri" panose="020F0502020204030204" pitchFamily="34" charset="0"/>
                <a:ea typeface="华文中宋" panose="02010600040101010101" pitchFamily="2" charset="-122"/>
                <a:cs typeface="Calibri" panose="020F0502020204030204" pitchFamily="34" charset="0"/>
              </a:rPr>
              <a:t>：</a:t>
            </a:r>
            <a:r>
              <a:rPr lang="en-US" altLang="zh-CN" sz="2000" dirty="0">
                <a:latin typeface="Calibri" panose="020F0502020204030204" pitchFamily="34" charset="0"/>
                <a:ea typeface="华文中宋" panose="02010600040101010101" pitchFamily="2" charset="-122"/>
                <a:cs typeface="Calibri" panose="020F0502020204030204" pitchFamily="34" charset="0"/>
              </a:rPr>
              <a:t>CSMA/CD</a:t>
            </a:r>
            <a:r>
              <a:rPr lang="zh-CN" altLang="en-US" sz="2000" dirty="0">
                <a:latin typeface="Calibri" panose="020F0502020204030204" pitchFamily="34" charset="0"/>
                <a:ea typeface="华文中宋" panose="02010600040101010101" pitchFamily="2" charset="-122"/>
                <a:cs typeface="Calibri" panose="020F0502020204030204" pitchFamily="34" charset="0"/>
              </a:rPr>
              <a:t>（时分复用）</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p:txBody>
      </p:sp>
      <p:sp>
        <p:nvSpPr>
          <p:cNvPr id="42" name="Rectangle 7"/>
          <p:cNvSpPr>
            <a:spLocks noChangeArrowheads="1"/>
          </p:cNvSpPr>
          <p:nvPr/>
        </p:nvSpPr>
        <p:spPr bwMode="auto">
          <a:xfrm>
            <a:off x="988594" y="3874294"/>
            <a:ext cx="1412875" cy="769938"/>
          </a:xfrm>
          <a:prstGeom prst="rect">
            <a:avLst/>
          </a:prstGeom>
          <a:solidFill>
            <a:srgbClr val="CCFFCC"/>
          </a:solidFill>
          <a:ln w="9525">
            <a:solidFill>
              <a:srgbClr val="000000"/>
            </a:solidFill>
            <a:miter lim="800000"/>
          </a:ln>
          <a:effectLst>
            <a:outerShdw dist="107763" dir="18900000" algn="ctr" rotWithShape="0">
              <a:srgbClr val="808080"/>
            </a:outerShdw>
          </a:effec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2000" b="1" i="0" u="none" strike="noStrike" kern="0" cap="none" spc="0" normalizeH="0" baseline="0" noProof="0">
                <a:ln>
                  <a:noFill/>
                </a:ln>
                <a:solidFill>
                  <a:sysClr val="windowText" lastClr="000000"/>
                </a:solidFill>
                <a:effectLst/>
                <a:uLnTx/>
                <a:uFillTx/>
              </a:rPr>
              <a:t>Node</a:t>
            </a:r>
            <a:endParaRPr kumimoji="0" lang="es-ES" sz="2000" b="1" i="0" u="none" strike="noStrike" kern="0" cap="none" spc="0" normalizeH="0" baseline="0" noProof="0">
              <a:ln>
                <a:noFill/>
              </a:ln>
              <a:solidFill>
                <a:sysClr val="windowText" lastClr="000000"/>
              </a:solidFill>
              <a:effectLst/>
              <a:uLnTx/>
              <a:uFillTx/>
            </a:endParaRPr>
          </a:p>
        </p:txBody>
      </p:sp>
      <p:sp>
        <p:nvSpPr>
          <p:cNvPr id="43" name="Rectangle 8"/>
          <p:cNvSpPr>
            <a:spLocks noChangeArrowheads="1"/>
          </p:cNvSpPr>
          <p:nvPr/>
        </p:nvSpPr>
        <p:spPr bwMode="auto">
          <a:xfrm>
            <a:off x="3796881" y="3874294"/>
            <a:ext cx="1412875" cy="769938"/>
          </a:xfrm>
          <a:prstGeom prst="rect">
            <a:avLst/>
          </a:prstGeom>
          <a:solidFill>
            <a:srgbClr val="CCFFCC"/>
          </a:solidFill>
          <a:ln w="9525">
            <a:solidFill>
              <a:srgbClr val="000000"/>
            </a:solidFill>
            <a:miter lim="800000"/>
          </a:ln>
          <a:effectLst>
            <a:outerShdw dist="107763" dir="18900000" algn="ctr" rotWithShape="0">
              <a:srgbClr val="808080"/>
            </a:outerShdw>
          </a:effec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2000" b="1" i="0" u="none" strike="noStrike" kern="0" cap="none" spc="0" normalizeH="0" baseline="0" noProof="0">
                <a:ln>
                  <a:noFill/>
                </a:ln>
                <a:solidFill>
                  <a:sysClr val="windowText" lastClr="000000"/>
                </a:solidFill>
                <a:effectLst/>
                <a:uLnTx/>
                <a:uFillTx/>
              </a:rPr>
              <a:t>Node</a:t>
            </a:r>
            <a:endParaRPr kumimoji="0" lang="es-ES" sz="2000" b="1" i="0" u="none" strike="noStrike" kern="0" cap="none" spc="0" normalizeH="0" baseline="0" noProof="0">
              <a:ln>
                <a:noFill/>
              </a:ln>
              <a:solidFill>
                <a:sysClr val="windowText" lastClr="000000"/>
              </a:solidFill>
              <a:effectLst/>
              <a:uLnTx/>
              <a:uFillTx/>
            </a:endParaRPr>
          </a:p>
        </p:txBody>
      </p:sp>
      <p:sp>
        <p:nvSpPr>
          <p:cNvPr id="44" name="Rectangle 9"/>
          <p:cNvSpPr>
            <a:spLocks noChangeArrowheads="1"/>
          </p:cNvSpPr>
          <p:nvPr/>
        </p:nvSpPr>
        <p:spPr bwMode="auto">
          <a:xfrm>
            <a:off x="6605169" y="3874294"/>
            <a:ext cx="1412875" cy="769938"/>
          </a:xfrm>
          <a:prstGeom prst="rect">
            <a:avLst/>
          </a:prstGeom>
          <a:solidFill>
            <a:srgbClr val="CCFFCC"/>
          </a:solidFill>
          <a:ln w="9525">
            <a:solidFill>
              <a:srgbClr val="000000"/>
            </a:solidFill>
            <a:miter lim="800000"/>
          </a:ln>
          <a:effectLst>
            <a:outerShdw dist="107763" dir="18900000" algn="ctr" rotWithShape="0">
              <a:srgbClr val="808080"/>
            </a:outerShdw>
          </a:effec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2000" b="1" i="0" u="none" strike="noStrike" kern="0" cap="none" spc="0" normalizeH="0" baseline="0" noProof="0">
                <a:ln>
                  <a:noFill/>
                </a:ln>
                <a:solidFill>
                  <a:sysClr val="windowText" lastClr="000000"/>
                </a:solidFill>
                <a:effectLst/>
                <a:uLnTx/>
                <a:uFillTx/>
              </a:rPr>
              <a:t>Node</a:t>
            </a:r>
            <a:endParaRPr kumimoji="0" lang="es-ES" sz="2000" b="1" i="0" u="none" strike="noStrike" kern="0" cap="none" spc="0" normalizeH="0" baseline="0" noProof="0">
              <a:ln>
                <a:noFill/>
              </a:ln>
              <a:solidFill>
                <a:sysClr val="windowText" lastClr="000000"/>
              </a:solidFill>
              <a:effectLst/>
              <a:uLnTx/>
              <a:uFillTx/>
            </a:endParaRPr>
          </a:p>
        </p:txBody>
      </p:sp>
      <p:grpSp>
        <p:nvGrpSpPr>
          <p:cNvPr id="45" name="Group 15"/>
          <p:cNvGrpSpPr/>
          <p:nvPr/>
        </p:nvGrpSpPr>
        <p:grpSpPr bwMode="auto">
          <a:xfrm>
            <a:off x="529806" y="4644232"/>
            <a:ext cx="7993063" cy="1444625"/>
            <a:chOff x="998" y="2789"/>
            <a:chExt cx="5035" cy="910"/>
          </a:xfrm>
        </p:grpSpPr>
        <p:sp>
          <p:nvSpPr>
            <p:cNvPr id="46" name="Cloud"/>
            <p:cNvSpPr>
              <a:spLocks noChangeAspect="1" noEditPoints="1" noChangeArrowheads="1"/>
            </p:cNvSpPr>
            <p:nvPr/>
          </p:nvSpPr>
          <p:spPr bwMode="auto">
            <a:xfrm>
              <a:off x="1088" y="2925"/>
              <a:ext cx="4718" cy="77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B2B2B2"/>
            </a:solidFill>
            <a:ln w="9525">
              <a:solidFill>
                <a:srgbClr val="000000"/>
              </a:solidFill>
              <a:miter lim="800000"/>
            </a:ln>
            <a:effectLst>
              <a:outerShdw dist="107763" dir="2700000" algn="ctr" rotWithShape="0">
                <a:srgbClr val="808080"/>
              </a:outerShdw>
            </a:effectLst>
          </p:spPr>
          <p:txBody>
            <a:bodyPr anchor="b"/>
            <a:lstStyle/>
            <a:p>
              <a:pPr marL="0" marR="0" lvl="0" indent="0" defTabSz="914400" eaLnBrk="1" fontAlgn="auto" latinLnBrk="0" hangingPunct="1">
                <a:lnSpc>
                  <a:spcPct val="100000"/>
                </a:lnSpc>
                <a:spcBef>
                  <a:spcPts val="0"/>
                </a:spcBef>
                <a:spcAft>
                  <a:spcPts val="0"/>
                </a:spcAft>
                <a:buClrTx/>
                <a:buSzTx/>
                <a:buFontTx/>
                <a:buNone/>
                <a:defRPr/>
              </a:pPr>
              <a:endParaRPr kumimoji="0" lang="en-US" sz="1000" b="1" i="0" u="none" strike="noStrike" kern="0" cap="none" spc="0" normalizeH="0" baseline="0" noProof="0">
                <a:ln>
                  <a:noFill/>
                </a:ln>
                <a:solidFill>
                  <a:sysClr val="windowText" lastClr="000000"/>
                </a:solidFill>
                <a:effectLst/>
                <a:uLnTx/>
                <a:uFillTx/>
                <a:latin typeface="Arial" panose="020B0604020202020204" pitchFamily="34" charset="0"/>
              </a:endParaRPr>
            </a:p>
          </p:txBody>
        </p:sp>
        <p:sp>
          <p:nvSpPr>
            <p:cNvPr id="47" name="Line 10"/>
            <p:cNvSpPr>
              <a:spLocks noChangeShapeType="1"/>
            </p:cNvSpPr>
            <p:nvPr/>
          </p:nvSpPr>
          <p:spPr bwMode="auto">
            <a:xfrm>
              <a:off x="998" y="3334"/>
              <a:ext cx="5035"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 name="Line 11"/>
            <p:cNvSpPr>
              <a:spLocks noChangeShapeType="1"/>
            </p:cNvSpPr>
            <p:nvPr/>
          </p:nvSpPr>
          <p:spPr bwMode="auto">
            <a:xfrm>
              <a:off x="1724" y="2789"/>
              <a:ext cx="0" cy="545"/>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 name="Line 12"/>
            <p:cNvSpPr>
              <a:spLocks noChangeShapeType="1"/>
            </p:cNvSpPr>
            <p:nvPr/>
          </p:nvSpPr>
          <p:spPr bwMode="auto">
            <a:xfrm>
              <a:off x="3538" y="2789"/>
              <a:ext cx="0" cy="545"/>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 name="Line 13"/>
            <p:cNvSpPr>
              <a:spLocks noChangeShapeType="1"/>
            </p:cNvSpPr>
            <p:nvPr/>
          </p:nvSpPr>
          <p:spPr bwMode="auto">
            <a:xfrm>
              <a:off x="5307" y="2789"/>
              <a:ext cx="0" cy="545"/>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51" name="Group 37"/>
          <p:cNvGrpSpPr/>
          <p:nvPr/>
        </p:nvGrpSpPr>
        <p:grpSpPr bwMode="auto">
          <a:xfrm>
            <a:off x="1609306" y="4715669"/>
            <a:ext cx="5834063" cy="865188"/>
            <a:chOff x="1678" y="2834"/>
            <a:chExt cx="3675" cy="545"/>
          </a:xfrm>
        </p:grpSpPr>
        <p:sp>
          <p:nvSpPr>
            <p:cNvPr id="52" name="Rectangle 16"/>
            <p:cNvSpPr>
              <a:spLocks noChangeArrowheads="1"/>
            </p:cNvSpPr>
            <p:nvPr/>
          </p:nvSpPr>
          <p:spPr bwMode="auto">
            <a:xfrm>
              <a:off x="1860" y="3288"/>
              <a:ext cx="181" cy="91"/>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 name="Rectangle 17"/>
            <p:cNvSpPr>
              <a:spLocks noChangeArrowheads="1"/>
            </p:cNvSpPr>
            <p:nvPr/>
          </p:nvSpPr>
          <p:spPr bwMode="auto">
            <a:xfrm>
              <a:off x="2086" y="3288"/>
              <a:ext cx="181" cy="91"/>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 name="Rectangle 18"/>
            <p:cNvSpPr>
              <a:spLocks noChangeArrowheads="1"/>
            </p:cNvSpPr>
            <p:nvPr/>
          </p:nvSpPr>
          <p:spPr bwMode="auto">
            <a:xfrm>
              <a:off x="2313" y="3288"/>
              <a:ext cx="181" cy="91"/>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 name="Rectangle 19"/>
            <p:cNvSpPr>
              <a:spLocks noChangeArrowheads="1"/>
            </p:cNvSpPr>
            <p:nvPr/>
          </p:nvSpPr>
          <p:spPr bwMode="auto">
            <a:xfrm>
              <a:off x="2540" y="3288"/>
              <a:ext cx="181" cy="91"/>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 name="Rectangle 20"/>
            <p:cNvSpPr>
              <a:spLocks noChangeArrowheads="1"/>
            </p:cNvSpPr>
            <p:nvPr/>
          </p:nvSpPr>
          <p:spPr bwMode="auto">
            <a:xfrm>
              <a:off x="2768" y="3288"/>
              <a:ext cx="181" cy="91"/>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 name="Rectangle 21"/>
            <p:cNvSpPr>
              <a:spLocks noChangeArrowheads="1"/>
            </p:cNvSpPr>
            <p:nvPr/>
          </p:nvSpPr>
          <p:spPr bwMode="auto">
            <a:xfrm>
              <a:off x="2994" y="3288"/>
              <a:ext cx="181" cy="91"/>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 name="Rectangle 22"/>
            <p:cNvSpPr>
              <a:spLocks noChangeArrowheads="1"/>
            </p:cNvSpPr>
            <p:nvPr/>
          </p:nvSpPr>
          <p:spPr bwMode="auto">
            <a:xfrm>
              <a:off x="3221" y="3288"/>
              <a:ext cx="181" cy="91"/>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 name="Rectangle 23"/>
            <p:cNvSpPr>
              <a:spLocks noChangeArrowheads="1"/>
            </p:cNvSpPr>
            <p:nvPr/>
          </p:nvSpPr>
          <p:spPr bwMode="auto">
            <a:xfrm>
              <a:off x="3448" y="3288"/>
              <a:ext cx="181" cy="91"/>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 name="Rectangle 24"/>
            <p:cNvSpPr>
              <a:spLocks noChangeArrowheads="1"/>
            </p:cNvSpPr>
            <p:nvPr/>
          </p:nvSpPr>
          <p:spPr bwMode="auto">
            <a:xfrm>
              <a:off x="3675" y="3288"/>
              <a:ext cx="181" cy="91"/>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 name="Rectangle 25"/>
            <p:cNvSpPr>
              <a:spLocks noChangeArrowheads="1"/>
            </p:cNvSpPr>
            <p:nvPr/>
          </p:nvSpPr>
          <p:spPr bwMode="auto">
            <a:xfrm>
              <a:off x="3901" y="3288"/>
              <a:ext cx="181" cy="91"/>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 name="Rectangle 26"/>
            <p:cNvSpPr>
              <a:spLocks noChangeArrowheads="1"/>
            </p:cNvSpPr>
            <p:nvPr/>
          </p:nvSpPr>
          <p:spPr bwMode="auto">
            <a:xfrm>
              <a:off x="4128" y="3288"/>
              <a:ext cx="181" cy="91"/>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 name="Rectangle 27"/>
            <p:cNvSpPr>
              <a:spLocks noChangeArrowheads="1"/>
            </p:cNvSpPr>
            <p:nvPr/>
          </p:nvSpPr>
          <p:spPr bwMode="auto">
            <a:xfrm>
              <a:off x="4355" y="3288"/>
              <a:ext cx="181" cy="91"/>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 name="Rectangle 28"/>
            <p:cNvSpPr>
              <a:spLocks noChangeArrowheads="1"/>
            </p:cNvSpPr>
            <p:nvPr/>
          </p:nvSpPr>
          <p:spPr bwMode="auto">
            <a:xfrm>
              <a:off x="4582" y="3288"/>
              <a:ext cx="181" cy="91"/>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5" name="Rectangle 29"/>
            <p:cNvSpPr>
              <a:spLocks noChangeArrowheads="1"/>
            </p:cNvSpPr>
            <p:nvPr/>
          </p:nvSpPr>
          <p:spPr bwMode="auto">
            <a:xfrm>
              <a:off x="4808" y="3288"/>
              <a:ext cx="181" cy="91"/>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6" name="Rectangle 30"/>
            <p:cNvSpPr>
              <a:spLocks noChangeArrowheads="1"/>
            </p:cNvSpPr>
            <p:nvPr/>
          </p:nvSpPr>
          <p:spPr bwMode="auto">
            <a:xfrm>
              <a:off x="5035" y="3288"/>
              <a:ext cx="181" cy="91"/>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7" name="Rectangle 31"/>
            <p:cNvSpPr>
              <a:spLocks noChangeArrowheads="1"/>
            </p:cNvSpPr>
            <p:nvPr/>
          </p:nvSpPr>
          <p:spPr bwMode="auto">
            <a:xfrm rot="-5400000">
              <a:off x="5217" y="3152"/>
              <a:ext cx="181" cy="91"/>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8" name="Rectangle 32"/>
            <p:cNvSpPr>
              <a:spLocks noChangeArrowheads="1"/>
            </p:cNvSpPr>
            <p:nvPr/>
          </p:nvSpPr>
          <p:spPr bwMode="auto">
            <a:xfrm rot="-5400000">
              <a:off x="5217" y="2925"/>
              <a:ext cx="181" cy="91"/>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9" name="Rectangle 33"/>
            <p:cNvSpPr>
              <a:spLocks noChangeArrowheads="1"/>
            </p:cNvSpPr>
            <p:nvPr/>
          </p:nvSpPr>
          <p:spPr bwMode="auto">
            <a:xfrm rot="-5400000">
              <a:off x="1633" y="3152"/>
              <a:ext cx="181" cy="91"/>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 name="Rectangle 34"/>
            <p:cNvSpPr>
              <a:spLocks noChangeArrowheads="1"/>
            </p:cNvSpPr>
            <p:nvPr/>
          </p:nvSpPr>
          <p:spPr bwMode="auto">
            <a:xfrm rot="-5400000">
              <a:off x="1633" y="2880"/>
              <a:ext cx="181" cy="91"/>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 name="Line 35"/>
            <p:cNvSpPr>
              <a:spLocks noChangeShapeType="1"/>
            </p:cNvSpPr>
            <p:nvPr/>
          </p:nvSpPr>
          <p:spPr bwMode="auto">
            <a:xfrm>
              <a:off x="1860" y="2834"/>
              <a:ext cx="0" cy="227"/>
            </a:xfrm>
            <a:prstGeom prst="line">
              <a:avLst/>
            </a:prstGeom>
            <a:noFill/>
            <a:ln w="381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2" name="Line 36"/>
            <p:cNvSpPr>
              <a:spLocks noChangeShapeType="1"/>
            </p:cNvSpPr>
            <p:nvPr/>
          </p:nvSpPr>
          <p:spPr bwMode="auto">
            <a:xfrm>
              <a:off x="5171" y="2835"/>
              <a:ext cx="0" cy="227"/>
            </a:xfrm>
            <a:prstGeom prst="line">
              <a:avLst/>
            </a:prstGeom>
            <a:noFill/>
            <a:ln w="38100">
              <a:solidFill>
                <a:srgbClr val="00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73" name="Group 40"/>
          <p:cNvGrpSpPr/>
          <p:nvPr/>
        </p:nvGrpSpPr>
        <p:grpSpPr bwMode="auto">
          <a:xfrm>
            <a:off x="4295356" y="4577557"/>
            <a:ext cx="523875" cy="701675"/>
            <a:chOff x="3370" y="2747"/>
            <a:chExt cx="330" cy="442"/>
          </a:xfrm>
        </p:grpSpPr>
        <p:sp>
          <p:nvSpPr>
            <p:cNvPr id="74" name="Text Box 38"/>
            <p:cNvSpPr txBox="1">
              <a:spLocks noChangeArrowheads="1"/>
            </p:cNvSpPr>
            <p:nvPr/>
          </p:nvSpPr>
          <p:spPr bwMode="auto">
            <a:xfrm>
              <a:off x="3370" y="2747"/>
              <a:ext cx="330" cy="442"/>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en-US" sz="4000" b="1" i="0" u="none" strike="noStrike" kern="0" cap="none" spc="0" normalizeH="0" baseline="0" noProof="0">
                  <a:ln>
                    <a:noFill/>
                  </a:ln>
                  <a:solidFill>
                    <a:srgbClr val="FF5050"/>
                  </a:solidFill>
                  <a:effectLst/>
                  <a:uLnTx/>
                  <a:uFillTx/>
                  <a:latin typeface="Tahoma" panose="020B0604030504040204" pitchFamily="34" charset="0"/>
                  <a:cs typeface="Arial" panose="020B0604020202020204" pitchFamily="34" charset="0"/>
                </a:rPr>
                <a:t>X</a:t>
              </a:r>
              <a:endParaRPr kumimoji="0" lang="en-US" sz="4000" b="1" i="0" u="none" strike="noStrike" kern="0" cap="none" spc="0" normalizeH="0" baseline="0" noProof="0">
                <a:ln>
                  <a:noFill/>
                </a:ln>
                <a:solidFill>
                  <a:srgbClr val="FF5050"/>
                </a:solidFill>
                <a:effectLst/>
                <a:uLnTx/>
                <a:uFillTx/>
                <a:latin typeface="Tahoma" panose="020B0604030504040204" pitchFamily="34" charset="0"/>
                <a:cs typeface="Arial" panose="020B0604020202020204" pitchFamily="34" charset="0"/>
              </a:endParaRPr>
            </a:p>
          </p:txBody>
        </p:sp>
        <p:sp>
          <p:nvSpPr>
            <p:cNvPr id="75" name="Line 39"/>
            <p:cNvSpPr>
              <a:spLocks noChangeShapeType="1"/>
            </p:cNvSpPr>
            <p:nvPr/>
          </p:nvSpPr>
          <p:spPr bwMode="auto">
            <a:xfrm>
              <a:off x="3674" y="2835"/>
              <a:ext cx="0" cy="181"/>
            </a:xfrm>
            <a:prstGeom prst="line">
              <a:avLst/>
            </a:prstGeom>
            <a:noFill/>
            <a:ln w="571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交换媒介网络</a:t>
            </a:r>
            <a:endParaRPr lang="zh-CN" altLang="en-US" sz="4000" dirty="0">
              <a:solidFill>
                <a:srgbClr val="003B93"/>
              </a:solidFill>
              <a:latin typeface="Cambria" panose="02040503050406030204"/>
              <a:cs typeface="Cambria" panose="02040503050406030204"/>
            </a:endParaRPr>
          </a:p>
        </p:txBody>
      </p:sp>
      <p:sp>
        <p:nvSpPr>
          <p:cNvPr id="10" name="矩形 9"/>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264275"/>
            <a:ext cx="8490289" cy="2000548"/>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dirty="0">
                <a:latin typeface="Calibri" panose="020F0502020204030204" pitchFamily="34" charset="0"/>
                <a:ea typeface="华文中宋" panose="02010600040101010101" pitchFamily="2" charset="-122"/>
                <a:cs typeface="Calibri" panose="020F0502020204030204" pitchFamily="34" charset="0"/>
              </a:rPr>
              <a:t>网络媒介允许节点之间有独立的连接路径，相互发送数据</a:t>
            </a:r>
            <a:endParaRPr lang="en-US" altLang="zh-CN" sz="24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拓扑：基于</a:t>
            </a:r>
            <a:r>
              <a:rPr lang="en-US" altLang="zh-CN" sz="2000" dirty="0">
                <a:latin typeface="Calibri" panose="020F0502020204030204" pitchFamily="34" charset="0"/>
                <a:ea typeface="华文中宋" panose="02010600040101010101" pitchFamily="2" charset="-122"/>
                <a:cs typeface="Calibri" panose="020F0502020204030204" pitchFamily="34" charset="0"/>
              </a:rPr>
              <a:t>Switch/Router</a:t>
            </a:r>
            <a:r>
              <a:rPr lang="zh-CN" altLang="en-US" sz="2000" dirty="0">
                <a:latin typeface="Calibri" panose="020F0502020204030204" pitchFamily="34" charset="0"/>
                <a:ea typeface="华文中宋" panose="02010600040101010101" pitchFamily="2" charset="-122"/>
                <a:cs typeface="Calibri" panose="020F0502020204030204" pitchFamily="34" charset="0"/>
              </a:rPr>
              <a:t>的连接图</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路由：确定路径路由</a:t>
            </a:r>
            <a:r>
              <a:rPr lang="en-US" altLang="zh-CN" sz="2000" dirty="0">
                <a:latin typeface="Calibri" panose="020F0502020204030204" pitchFamily="34" charset="0"/>
                <a:ea typeface="华文中宋" panose="02010600040101010101" pitchFamily="2" charset="-122"/>
                <a:cs typeface="Calibri" panose="020F0502020204030204" pitchFamily="34" charset="0"/>
              </a:rPr>
              <a:t>/</a:t>
            </a:r>
            <a:r>
              <a:rPr lang="zh-CN" altLang="en-US" sz="2000" dirty="0">
                <a:latin typeface="Calibri" panose="020F0502020204030204" pitchFamily="34" charset="0"/>
                <a:ea typeface="华文中宋" panose="02010600040101010101" pitchFamily="2" charset="-122"/>
                <a:cs typeface="Calibri" panose="020F0502020204030204" pitchFamily="34" charset="0"/>
              </a:rPr>
              <a:t>自适应多路径路由</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流控：</a:t>
            </a:r>
            <a:r>
              <a:rPr lang="en-US" altLang="zh-CN" sz="2000" dirty="0">
                <a:latin typeface="Calibri" panose="020F0502020204030204" pitchFamily="34" charset="0"/>
                <a:ea typeface="华文中宋" panose="02010600040101010101" pitchFamily="2" charset="-122"/>
                <a:cs typeface="Calibri" panose="020F0502020204030204" pitchFamily="34" charset="0"/>
              </a:rPr>
              <a:t>On/Off</a:t>
            </a:r>
            <a:r>
              <a:rPr lang="zh-CN" altLang="en-US" sz="2000" dirty="0">
                <a:latin typeface="Calibri" panose="020F0502020204030204" pitchFamily="34" charset="0"/>
                <a:ea typeface="华文中宋" panose="02010600040101010101" pitchFamily="2" charset="-122"/>
                <a:cs typeface="Calibri" panose="020F0502020204030204" pitchFamily="34" charset="0"/>
              </a:rPr>
              <a:t>、基于信用的流控</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交换：数据缓冲模式、仲裁模式、</a:t>
            </a:r>
            <a:r>
              <a:rPr lang="en-US" altLang="zh-CN" sz="2000" dirty="0">
                <a:latin typeface="Calibri" panose="020F0502020204030204" pitchFamily="34" charset="0"/>
                <a:ea typeface="华文中宋" panose="02010600040101010101" pitchFamily="2" charset="-122"/>
                <a:cs typeface="Calibri" panose="020F0502020204030204" pitchFamily="34" charset="0"/>
              </a:rPr>
              <a:t>Crossbar</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p:txBody>
      </p:sp>
      <p:grpSp>
        <p:nvGrpSpPr>
          <p:cNvPr id="93" name="Group 36"/>
          <p:cNvGrpSpPr/>
          <p:nvPr/>
        </p:nvGrpSpPr>
        <p:grpSpPr bwMode="auto">
          <a:xfrm>
            <a:off x="2887762" y="3816475"/>
            <a:ext cx="2753892" cy="1875258"/>
            <a:chOff x="2994" y="3215"/>
            <a:chExt cx="1451" cy="980"/>
          </a:xfrm>
        </p:grpSpPr>
        <p:sp>
          <p:nvSpPr>
            <p:cNvPr id="94" name="Line 22"/>
            <p:cNvSpPr>
              <a:spLocks noChangeShapeType="1"/>
            </p:cNvSpPr>
            <p:nvPr/>
          </p:nvSpPr>
          <p:spPr bwMode="auto">
            <a:xfrm>
              <a:off x="3039" y="3243"/>
              <a:ext cx="187" cy="130"/>
            </a:xfrm>
            <a:prstGeom prst="line">
              <a:avLst/>
            </a:prstGeom>
            <a:noFill/>
            <a:ln w="2857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5" name="Line 23"/>
            <p:cNvSpPr>
              <a:spLocks noChangeShapeType="1"/>
            </p:cNvSpPr>
            <p:nvPr/>
          </p:nvSpPr>
          <p:spPr bwMode="auto">
            <a:xfrm>
              <a:off x="4218" y="4059"/>
              <a:ext cx="182" cy="136"/>
            </a:xfrm>
            <a:prstGeom prst="line">
              <a:avLst/>
            </a:prstGeom>
            <a:noFill/>
            <a:ln w="2857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6" name="Line 24"/>
            <p:cNvSpPr>
              <a:spLocks noChangeShapeType="1"/>
            </p:cNvSpPr>
            <p:nvPr/>
          </p:nvSpPr>
          <p:spPr bwMode="auto">
            <a:xfrm flipV="1">
              <a:off x="4282" y="3215"/>
              <a:ext cx="136" cy="137"/>
            </a:xfrm>
            <a:prstGeom prst="line">
              <a:avLst/>
            </a:prstGeom>
            <a:noFill/>
            <a:ln w="2857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7" name="Line 25"/>
            <p:cNvSpPr>
              <a:spLocks noChangeShapeType="1"/>
            </p:cNvSpPr>
            <p:nvPr/>
          </p:nvSpPr>
          <p:spPr bwMode="auto">
            <a:xfrm flipV="1">
              <a:off x="3039" y="4059"/>
              <a:ext cx="181" cy="136"/>
            </a:xfrm>
            <a:prstGeom prst="line">
              <a:avLst/>
            </a:prstGeom>
            <a:noFill/>
            <a:ln w="2857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8" name="Freeform 29"/>
            <p:cNvSpPr/>
            <p:nvPr/>
          </p:nvSpPr>
          <p:spPr bwMode="auto">
            <a:xfrm>
              <a:off x="2994" y="3288"/>
              <a:ext cx="1451" cy="227"/>
            </a:xfrm>
            <a:custGeom>
              <a:avLst/>
              <a:gdLst>
                <a:gd name="T0" fmla="*/ 0 w 1451"/>
                <a:gd name="T1" fmla="*/ 0 h 227"/>
                <a:gd name="T2" fmla="*/ 317 w 1451"/>
                <a:gd name="T3" fmla="*/ 227 h 227"/>
                <a:gd name="T4" fmla="*/ 1179 w 1451"/>
                <a:gd name="T5" fmla="*/ 227 h 227"/>
                <a:gd name="T6" fmla="*/ 1451 w 1451"/>
                <a:gd name="T7" fmla="*/ 0 h 227"/>
              </a:gdLst>
              <a:ahLst/>
              <a:cxnLst>
                <a:cxn ang="0">
                  <a:pos x="T0" y="T1"/>
                </a:cxn>
                <a:cxn ang="0">
                  <a:pos x="T2" y="T3"/>
                </a:cxn>
                <a:cxn ang="0">
                  <a:pos x="T4" y="T5"/>
                </a:cxn>
                <a:cxn ang="0">
                  <a:pos x="T6" y="T7"/>
                </a:cxn>
              </a:cxnLst>
              <a:rect l="0" t="0" r="r" b="b"/>
              <a:pathLst>
                <a:path w="1451" h="227">
                  <a:moveTo>
                    <a:pt x="0" y="0"/>
                  </a:moveTo>
                  <a:lnTo>
                    <a:pt x="317" y="227"/>
                  </a:lnTo>
                  <a:lnTo>
                    <a:pt x="1179" y="227"/>
                  </a:lnTo>
                  <a:lnTo>
                    <a:pt x="1451" y="0"/>
                  </a:ln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9" name="Freeform 30"/>
            <p:cNvSpPr/>
            <p:nvPr/>
          </p:nvSpPr>
          <p:spPr bwMode="auto">
            <a:xfrm flipV="1">
              <a:off x="2994" y="3923"/>
              <a:ext cx="1451" cy="227"/>
            </a:xfrm>
            <a:custGeom>
              <a:avLst/>
              <a:gdLst>
                <a:gd name="T0" fmla="*/ 0 w 1451"/>
                <a:gd name="T1" fmla="*/ 0 h 227"/>
                <a:gd name="T2" fmla="*/ 317 w 1451"/>
                <a:gd name="T3" fmla="*/ 227 h 227"/>
                <a:gd name="T4" fmla="*/ 1179 w 1451"/>
                <a:gd name="T5" fmla="*/ 227 h 227"/>
                <a:gd name="T6" fmla="*/ 1451 w 1451"/>
                <a:gd name="T7" fmla="*/ 0 h 227"/>
              </a:gdLst>
              <a:ahLst/>
              <a:cxnLst>
                <a:cxn ang="0">
                  <a:pos x="T0" y="T1"/>
                </a:cxn>
                <a:cxn ang="0">
                  <a:pos x="T2" y="T3"/>
                </a:cxn>
                <a:cxn ang="0">
                  <a:pos x="T4" y="T5"/>
                </a:cxn>
                <a:cxn ang="0">
                  <a:pos x="T6" y="T7"/>
                </a:cxn>
              </a:cxnLst>
              <a:rect l="0" t="0" r="r" b="b"/>
              <a:pathLst>
                <a:path w="1451" h="227">
                  <a:moveTo>
                    <a:pt x="0" y="0"/>
                  </a:moveTo>
                  <a:lnTo>
                    <a:pt x="317" y="227"/>
                  </a:lnTo>
                  <a:lnTo>
                    <a:pt x="1179" y="227"/>
                  </a:lnTo>
                  <a:lnTo>
                    <a:pt x="1451" y="0"/>
                  </a:ln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0" name="Line 32"/>
            <p:cNvSpPr>
              <a:spLocks noChangeShapeType="1"/>
            </p:cNvSpPr>
            <p:nvPr/>
          </p:nvSpPr>
          <p:spPr bwMode="auto">
            <a:xfrm>
              <a:off x="3311" y="3515"/>
              <a:ext cx="862" cy="408"/>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1" name="Line 33"/>
            <p:cNvSpPr>
              <a:spLocks noChangeShapeType="1"/>
            </p:cNvSpPr>
            <p:nvPr/>
          </p:nvSpPr>
          <p:spPr bwMode="auto">
            <a:xfrm flipV="1">
              <a:off x="3311" y="3515"/>
              <a:ext cx="862" cy="408"/>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2" name="Line 34"/>
            <p:cNvSpPr>
              <a:spLocks noChangeShapeType="1"/>
            </p:cNvSpPr>
            <p:nvPr/>
          </p:nvSpPr>
          <p:spPr bwMode="auto">
            <a:xfrm>
              <a:off x="3311" y="3515"/>
              <a:ext cx="0" cy="408"/>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4" name="Line 35"/>
            <p:cNvSpPr>
              <a:spLocks noChangeShapeType="1"/>
            </p:cNvSpPr>
            <p:nvPr/>
          </p:nvSpPr>
          <p:spPr bwMode="auto">
            <a:xfrm>
              <a:off x="4173" y="3515"/>
              <a:ext cx="0" cy="408"/>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05" name="Group 31"/>
          <p:cNvGrpSpPr/>
          <p:nvPr/>
        </p:nvGrpSpPr>
        <p:grpSpPr bwMode="auto">
          <a:xfrm>
            <a:off x="1979712" y="3645024"/>
            <a:ext cx="4925120" cy="2342159"/>
            <a:chOff x="2422" y="3107"/>
            <a:chExt cx="2595" cy="1224"/>
          </a:xfrm>
        </p:grpSpPr>
        <p:sp>
          <p:nvSpPr>
            <p:cNvPr id="106" name="Rectangle 6"/>
            <p:cNvSpPr>
              <a:spLocks noChangeArrowheads="1"/>
            </p:cNvSpPr>
            <p:nvPr/>
          </p:nvSpPr>
          <p:spPr bwMode="auto">
            <a:xfrm>
              <a:off x="2422" y="3107"/>
              <a:ext cx="572" cy="363"/>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2000" b="1" i="0" u="none" strike="noStrike" kern="0" cap="none" spc="0" normalizeH="0" baseline="0" noProof="0" dirty="0">
                  <a:ln>
                    <a:noFill/>
                  </a:ln>
                  <a:solidFill>
                    <a:sysClr val="windowText" lastClr="000000"/>
                  </a:solidFill>
                  <a:effectLst/>
                  <a:uLnTx/>
                  <a:uFillTx/>
                </a:rPr>
                <a:t>Node</a:t>
              </a:r>
              <a:endParaRPr kumimoji="0" lang="es-ES" sz="2000" b="1" i="0" u="none" strike="noStrike" kern="0" cap="none" spc="0" normalizeH="0" baseline="0" noProof="0" dirty="0">
                <a:ln>
                  <a:noFill/>
                </a:ln>
                <a:solidFill>
                  <a:sysClr val="windowText" lastClr="000000"/>
                </a:solidFill>
                <a:effectLst/>
                <a:uLnTx/>
                <a:uFillTx/>
              </a:endParaRPr>
            </a:p>
          </p:txBody>
        </p:sp>
        <p:sp>
          <p:nvSpPr>
            <p:cNvPr id="107" name="Rectangle 7"/>
            <p:cNvSpPr>
              <a:spLocks noChangeArrowheads="1"/>
            </p:cNvSpPr>
            <p:nvPr/>
          </p:nvSpPr>
          <p:spPr bwMode="auto">
            <a:xfrm>
              <a:off x="2422" y="3968"/>
              <a:ext cx="572" cy="363"/>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2000" b="1" i="0" u="none" strike="noStrike" kern="0" cap="none" spc="0" normalizeH="0" baseline="0" noProof="0">
                  <a:ln>
                    <a:noFill/>
                  </a:ln>
                  <a:solidFill>
                    <a:sysClr val="windowText" lastClr="000000"/>
                  </a:solidFill>
                  <a:effectLst/>
                  <a:uLnTx/>
                  <a:uFillTx/>
                </a:rPr>
                <a:t>Node</a:t>
              </a:r>
              <a:endParaRPr kumimoji="0" lang="es-ES" sz="2000" b="1" i="0" u="none" strike="noStrike" kern="0" cap="none" spc="0" normalizeH="0" baseline="0" noProof="0">
                <a:ln>
                  <a:noFill/>
                </a:ln>
                <a:solidFill>
                  <a:sysClr val="windowText" lastClr="000000"/>
                </a:solidFill>
                <a:effectLst/>
                <a:uLnTx/>
                <a:uFillTx/>
              </a:endParaRPr>
            </a:p>
          </p:txBody>
        </p:sp>
        <p:sp>
          <p:nvSpPr>
            <p:cNvPr id="108" name="Rectangle 8"/>
            <p:cNvSpPr>
              <a:spLocks noChangeArrowheads="1"/>
            </p:cNvSpPr>
            <p:nvPr/>
          </p:nvSpPr>
          <p:spPr bwMode="auto">
            <a:xfrm>
              <a:off x="4445" y="3107"/>
              <a:ext cx="572" cy="363"/>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2000" b="1" i="0" u="none" strike="noStrike" kern="0" cap="none" spc="0" normalizeH="0" baseline="0" noProof="0" dirty="0">
                  <a:ln>
                    <a:noFill/>
                  </a:ln>
                  <a:solidFill>
                    <a:sysClr val="windowText" lastClr="000000"/>
                  </a:solidFill>
                  <a:effectLst/>
                  <a:uLnTx/>
                  <a:uFillTx/>
                </a:rPr>
                <a:t>Node</a:t>
              </a:r>
              <a:endParaRPr kumimoji="0" lang="es-ES" sz="2000" b="1" i="0" u="none" strike="noStrike" kern="0" cap="none" spc="0" normalizeH="0" baseline="0" noProof="0" dirty="0">
                <a:ln>
                  <a:noFill/>
                </a:ln>
                <a:solidFill>
                  <a:sysClr val="windowText" lastClr="000000"/>
                </a:solidFill>
                <a:effectLst/>
                <a:uLnTx/>
                <a:uFillTx/>
              </a:endParaRPr>
            </a:p>
          </p:txBody>
        </p:sp>
        <p:sp>
          <p:nvSpPr>
            <p:cNvPr id="109" name="Rectangle 9"/>
            <p:cNvSpPr>
              <a:spLocks noChangeArrowheads="1"/>
            </p:cNvSpPr>
            <p:nvPr/>
          </p:nvSpPr>
          <p:spPr bwMode="auto">
            <a:xfrm>
              <a:off x="4445" y="3968"/>
              <a:ext cx="572" cy="363"/>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2000" b="1" i="0" u="none" strike="noStrike" kern="0" cap="none" spc="0" normalizeH="0" baseline="0" noProof="0">
                  <a:ln>
                    <a:noFill/>
                  </a:ln>
                  <a:solidFill>
                    <a:sysClr val="windowText" lastClr="000000"/>
                  </a:solidFill>
                  <a:effectLst/>
                  <a:uLnTx/>
                  <a:uFillTx/>
                </a:rPr>
                <a:t>Node</a:t>
              </a:r>
              <a:endParaRPr kumimoji="0" lang="es-ES" sz="2000" b="1" i="0" u="none" strike="noStrike" kern="0" cap="none" spc="0" normalizeH="0" baseline="0" noProof="0">
                <a:ln>
                  <a:noFill/>
                </a:ln>
                <a:solidFill>
                  <a:sysClr val="windowText" lastClr="000000"/>
                </a:solidFill>
                <a:effectLst/>
                <a:uLnTx/>
                <a:uFillTx/>
              </a:endParaRPr>
            </a:p>
          </p:txBody>
        </p:sp>
        <p:sp>
          <p:nvSpPr>
            <p:cNvPr id="110" name="Cloud"/>
            <p:cNvSpPr>
              <a:spLocks noChangeAspect="1" noEditPoints="1" noChangeArrowheads="1"/>
            </p:cNvSpPr>
            <p:nvPr/>
          </p:nvSpPr>
          <p:spPr bwMode="auto">
            <a:xfrm>
              <a:off x="3057" y="3261"/>
              <a:ext cx="1345" cy="969"/>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alpha val="80000"/>
              </a:srgbClr>
            </a:solidFill>
            <a:ln w="9525">
              <a:solidFill>
                <a:srgbClr val="000000"/>
              </a:solidFill>
              <a:miter lim="800000"/>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GB" altLang="zh-CN" b="1" i="0" u="none" strike="noStrike" kern="0" cap="none" spc="0" normalizeH="0" baseline="0" noProof="0" dirty="0">
                  <a:ln>
                    <a:noFill/>
                  </a:ln>
                  <a:solidFill>
                    <a:sysClr val="windowText" lastClr="000000"/>
                  </a:solidFill>
                  <a:effectLst/>
                  <a:uLnTx/>
                  <a:uFillTx/>
                  <a:latin typeface="Arial" panose="020B0604020202020204" pitchFamily="34" charset="0"/>
                  <a:ea typeface="宋体" panose="02010600030101010101" pitchFamily="2" charset="-122"/>
                </a:rPr>
                <a:t>Switch </a:t>
              </a:r>
              <a:endParaRPr kumimoji="0" lang="en-GB" altLang="zh-CN" b="1" i="0" u="none" strike="noStrike" kern="0" cap="none" spc="0" normalizeH="0" baseline="0" noProof="0" dirty="0">
                <a:ln>
                  <a:noFill/>
                </a:ln>
                <a:solidFill>
                  <a:sysClr val="windowText" lastClr="000000"/>
                </a:solidFill>
                <a:effectLst/>
                <a:uLnTx/>
                <a:uFillTx/>
                <a:latin typeface="Arial" panose="020B0604020202020204" pitchFamily="34" charset="0"/>
                <a:ea typeface="宋体" panose="0201060003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GB" altLang="zh-CN" b="1" i="0" u="none" strike="noStrike" kern="0" cap="none" spc="0" normalizeH="0" baseline="0" noProof="0" dirty="0">
                  <a:ln>
                    <a:noFill/>
                  </a:ln>
                  <a:solidFill>
                    <a:sysClr val="windowText" lastClr="000000"/>
                  </a:solidFill>
                  <a:effectLst/>
                  <a:uLnTx/>
                  <a:uFillTx/>
                  <a:latin typeface="Arial" panose="020B0604020202020204" pitchFamily="34" charset="0"/>
                  <a:ea typeface="宋体" panose="02010600030101010101" pitchFamily="2" charset="-122"/>
                </a:rPr>
                <a:t>Fabric</a:t>
              </a:r>
              <a:endParaRPr kumimoji="0" lang="en-GB" altLang="zh-CN" b="1" i="0" u="none" strike="noStrike" kern="0" cap="none" spc="0" normalizeH="0" baseline="0" noProof="0" dirty="0">
                <a:ln>
                  <a:noFill/>
                </a:ln>
                <a:solidFill>
                  <a:sysClr val="windowText" lastClr="000000"/>
                </a:solidFill>
                <a:effectLst/>
                <a:uLnTx/>
                <a:uFillTx/>
                <a:latin typeface="Arial" panose="020B0604020202020204" pitchFamily="34" charset="0"/>
                <a:ea typeface="宋体" panose="02010600030101010101" pitchFamily="2" charset="-122"/>
              </a:endParaRPr>
            </a:p>
          </p:txBody>
        </p:sp>
      </p:grpSp>
      <p:sp>
        <p:nvSpPr>
          <p:cNvPr id="2" name="右大括号 1"/>
          <p:cNvSpPr/>
          <p:nvPr/>
        </p:nvSpPr>
        <p:spPr>
          <a:xfrm>
            <a:off x="5655998" y="1772816"/>
            <a:ext cx="81610" cy="648072"/>
          </a:xfrm>
          <a:prstGeom prst="rightBrace">
            <a:avLst>
              <a:gd name="adj1" fmla="val 36580"/>
              <a:gd name="adj2"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TextBox 2"/>
          <p:cNvSpPr txBox="1"/>
          <p:nvPr/>
        </p:nvSpPr>
        <p:spPr>
          <a:xfrm>
            <a:off x="5724128" y="1907540"/>
            <a:ext cx="877163" cy="369332"/>
          </a:xfrm>
          <a:prstGeom prst="rect">
            <a:avLst/>
          </a:prstGeom>
          <a:noFill/>
        </p:spPr>
        <p:txBody>
          <a:bodyPr wrap="none" rtlCol="0">
            <a:spAutoFit/>
          </a:bodyPr>
          <a:lstStyle/>
          <a:p>
            <a:r>
              <a:rPr lang="zh-CN" altLang="en-US" dirty="0">
                <a:solidFill>
                  <a:srgbClr val="C00000"/>
                </a:solidFill>
                <a:latin typeface="华文中宋" panose="02010600040101010101" pitchFamily="2" charset="-122"/>
                <a:ea typeface="华文中宋" panose="02010600040101010101" pitchFamily="2" charset="-122"/>
              </a:rPr>
              <a:t>强相关</a:t>
            </a:r>
            <a:endParaRPr lang="zh-CN" altLang="en-US" dirty="0">
              <a:solidFill>
                <a:srgbClr val="C00000"/>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6552943" cy="602729"/>
          </a:xfrm>
          <a:prstGeom prst="rect">
            <a:avLst/>
          </a:prstGeom>
        </p:spPr>
        <p:txBody>
          <a:bodyPr vert="horz" wrap="square" lIns="0" tIns="0" rIns="0" bIns="0" rtlCol="0">
            <a:spAutoFit/>
          </a:bodyPr>
          <a:lstStyle/>
          <a:p>
            <a:pPr marL="0" marR="0">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参考书籍</a:t>
            </a:r>
            <a:endParaRPr sz="4000" dirty="0">
              <a:solidFill>
                <a:srgbClr val="003B93"/>
              </a:solidFill>
              <a:latin typeface="华文中宋" panose="02010600040101010101" pitchFamily="2" charset="-122"/>
              <a:ea typeface="华文中宋" panose="02010600040101010101" pitchFamily="2" charset="-122"/>
              <a:cs typeface="Cambria" panose="02040503050406030204"/>
            </a:endParaRPr>
          </a:p>
        </p:txBody>
      </p:sp>
      <p:sp>
        <p:nvSpPr>
          <p:cNvPr id="10" name="矩形 9"/>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58175" y="1264275"/>
            <a:ext cx="8562297" cy="2462213"/>
          </a:xfrm>
          <a:prstGeom prst="rect">
            <a:avLst/>
          </a:prstGeom>
          <a:noFill/>
        </p:spPr>
        <p:txBody>
          <a:bodyPr wrap="square" rtlCol="0">
            <a:spAutoFit/>
          </a:bodyPr>
          <a:lstStyle/>
          <a:p>
            <a:pPr marL="285750" indent="-285750">
              <a:buSzPct val="60000"/>
              <a:buFont typeface="Wingdings" panose="05000000000000000000" pitchFamily="2" charset="2"/>
              <a:buChar char="l"/>
            </a:pPr>
            <a:r>
              <a:rPr lang="en-US" altLang="zh-CN" sz="2400" b="1" i="1" dirty="0">
                <a:ea typeface="华文中宋" panose="02010600040101010101" pitchFamily="2" charset="-122"/>
              </a:rPr>
              <a:t>Principles and Practices of Interconnection Networks, </a:t>
            </a:r>
            <a:r>
              <a:rPr lang="en-US" altLang="zh-CN" sz="2400" i="1" dirty="0">
                <a:solidFill>
                  <a:srgbClr val="0000FF"/>
                </a:solidFill>
                <a:ea typeface="华文中宋" panose="02010600040101010101" pitchFamily="2" charset="-122"/>
              </a:rPr>
              <a:t>Elsevier, William James Dally and Brian Patrick </a:t>
            </a:r>
            <a:r>
              <a:rPr lang="en-US" altLang="zh-CN" sz="2400" i="1" dirty="0" err="1">
                <a:solidFill>
                  <a:srgbClr val="0000FF"/>
                </a:solidFill>
                <a:ea typeface="华文中宋" panose="02010600040101010101" pitchFamily="2" charset="-122"/>
              </a:rPr>
              <a:t>Towles</a:t>
            </a:r>
            <a:endParaRPr lang="en-US" altLang="zh-CN" sz="2400" i="1" dirty="0">
              <a:solidFill>
                <a:srgbClr val="0000FF"/>
              </a:solidFill>
              <a:ea typeface="华文中宋" panose="02010600040101010101" pitchFamily="2" charset="-122"/>
            </a:endParaRPr>
          </a:p>
          <a:p>
            <a:pPr marL="285750" indent="-285750">
              <a:spcBef>
                <a:spcPts val="600"/>
              </a:spcBef>
              <a:buSzPct val="60000"/>
              <a:buFont typeface="Wingdings" panose="05000000000000000000" pitchFamily="2" charset="2"/>
              <a:buChar char="l"/>
            </a:pPr>
            <a:r>
              <a:rPr lang="en-US" altLang="zh-CN" sz="2400" b="1" i="1" dirty="0">
                <a:ea typeface="华文中宋" panose="02010600040101010101" pitchFamily="2" charset="-122"/>
              </a:rPr>
              <a:t>Appendix E, Interconnection Networks, Computer Architecture: A Quantitative Approach, </a:t>
            </a:r>
            <a:r>
              <a:rPr lang="en-US" altLang="zh-CN" sz="2400" i="1" dirty="0">
                <a:solidFill>
                  <a:srgbClr val="0000FF"/>
                </a:solidFill>
                <a:ea typeface="华文中宋" panose="02010600040101010101" pitchFamily="2" charset="-122"/>
              </a:rPr>
              <a:t>4th edition, Hennessy and Patterson</a:t>
            </a:r>
            <a:endParaRPr lang="en-US" altLang="zh-CN" sz="2400" i="1" dirty="0">
              <a:solidFill>
                <a:srgbClr val="0000FF"/>
              </a:solidFill>
              <a:ea typeface="华文中宋" panose="02010600040101010101" pitchFamily="2" charset="-122"/>
            </a:endParaRPr>
          </a:p>
          <a:p>
            <a:pPr marL="285750" indent="-285750">
              <a:spcBef>
                <a:spcPts val="600"/>
              </a:spcBef>
              <a:buSzPct val="60000"/>
              <a:buFont typeface="Wingdings" panose="05000000000000000000" pitchFamily="2" charset="2"/>
              <a:buChar char="l"/>
            </a:pPr>
            <a:r>
              <a:rPr lang="en-US" altLang="zh-CN" sz="2400" b="1" i="1" dirty="0">
                <a:ea typeface="华文中宋" panose="02010600040101010101" pitchFamily="2" charset="-122"/>
              </a:rPr>
              <a:t>Interconnection Networks—An Engineering Approach, </a:t>
            </a:r>
            <a:r>
              <a:rPr lang="en-US" altLang="zh-CN" sz="2400" i="1" dirty="0">
                <a:solidFill>
                  <a:srgbClr val="0000FF"/>
                </a:solidFill>
                <a:ea typeface="华文中宋" panose="02010600040101010101" pitchFamily="2" charset="-122"/>
              </a:rPr>
              <a:t>Revised Printing, Jos ’e </a:t>
            </a:r>
            <a:r>
              <a:rPr lang="en-US" altLang="zh-CN" sz="2400" i="1" dirty="0" err="1">
                <a:solidFill>
                  <a:srgbClr val="0000FF"/>
                </a:solidFill>
                <a:ea typeface="华文中宋" panose="02010600040101010101" pitchFamily="2" charset="-122"/>
              </a:rPr>
              <a:t>Duato</a:t>
            </a:r>
            <a:endParaRPr lang="zh-CN" altLang="en-US" sz="2400" i="1" dirty="0">
              <a:solidFill>
                <a:srgbClr val="0000FF"/>
              </a:solidFill>
              <a:ea typeface="华文中宋" panose="02010600040101010101" pitchFamily="2"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两种网络的比较</a:t>
            </a:r>
            <a:endParaRPr lang="zh-CN" altLang="en-US" sz="4000" dirty="0">
              <a:solidFill>
                <a:srgbClr val="003B93"/>
              </a:solidFill>
              <a:latin typeface="Cambria" panose="02040503050406030204"/>
              <a:cs typeface="Cambria" panose="02040503050406030204"/>
            </a:endParaRPr>
          </a:p>
        </p:txBody>
      </p:sp>
      <p:sp>
        <p:nvSpPr>
          <p:cNvPr id="10" name="矩形 9"/>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264275"/>
            <a:ext cx="8490289" cy="5109091"/>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dirty="0">
                <a:latin typeface="Calibri" panose="020F0502020204030204" pitchFamily="34" charset="0"/>
                <a:ea typeface="华文中宋" panose="02010600040101010101" pitchFamily="2" charset="-122"/>
                <a:cs typeface="Calibri" panose="020F0502020204030204" pitchFamily="34" charset="0"/>
              </a:rPr>
              <a:t>基于共享媒介的网络</a:t>
            </a:r>
            <a:endParaRPr lang="en-US" altLang="zh-CN" sz="24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solidFill>
                  <a:srgbClr val="C00000"/>
                </a:solidFill>
                <a:latin typeface="Calibri" panose="020F0502020204030204" pitchFamily="34" charset="0"/>
                <a:ea typeface="华文中宋" panose="02010600040101010101" pitchFamily="2" charset="-122"/>
                <a:cs typeface="Calibri" panose="020F0502020204030204" pitchFamily="34" charset="0"/>
              </a:rPr>
              <a:t>成本</a:t>
            </a:r>
            <a:r>
              <a:rPr lang="zh-CN" altLang="en-US" sz="2000" dirty="0">
                <a:latin typeface="Calibri" panose="020F0502020204030204" pitchFamily="34" charset="0"/>
                <a:ea typeface="华文中宋" panose="02010600040101010101" pitchFamily="2" charset="-122"/>
                <a:cs typeface="Calibri" panose="020F0502020204030204" pitchFamily="34" charset="0"/>
              </a:rPr>
              <a:t>：较低</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solidFill>
                  <a:srgbClr val="C00000"/>
                </a:solidFill>
                <a:latin typeface="Calibri" panose="020F0502020204030204" pitchFamily="34" charset="0"/>
                <a:ea typeface="华文中宋" panose="02010600040101010101" pitchFamily="2" charset="-122"/>
                <a:cs typeface="Calibri" panose="020F0502020204030204" pitchFamily="34" charset="0"/>
              </a:rPr>
              <a:t>性能</a:t>
            </a:r>
            <a:r>
              <a:rPr lang="zh-CN" altLang="en-US" sz="2000" dirty="0">
                <a:latin typeface="Calibri" panose="020F0502020204030204" pitchFamily="34" charset="0"/>
                <a:ea typeface="华文中宋" panose="02010600040101010101" pitchFamily="2" charset="-122"/>
                <a:cs typeface="Calibri" panose="020F0502020204030204" pitchFamily="34" charset="0"/>
              </a:rPr>
              <a:t>：受系统总线带宽制约，无法随节点个数增加而扩展</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solidFill>
                  <a:srgbClr val="C00000"/>
                </a:solidFill>
                <a:latin typeface="Calibri" panose="020F0502020204030204" pitchFamily="34" charset="0"/>
                <a:ea typeface="华文中宋" panose="02010600040101010101" pitchFamily="2" charset="-122"/>
                <a:cs typeface="Calibri" panose="020F0502020204030204" pitchFamily="34" charset="0"/>
              </a:rPr>
              <a:t>实现难度</a:t>
            </a:r>
            <a:r>
              <a:rPr lang="zh-CN" altLang="en-US" sz="2000" dirty="0">
                <a:latin typeface="Calibri" panose="020F0502020204030204" pitchFamily="34" charset="0"/>
                <a:ea typeface="华文中宋" panose="02010600040101010101" pitchFamily="2" charset="-122"/>
                <a:cs typeface="Calibri" panose="020F0502020204030204" pitchFamily="34" charset="0"/>
              </a:rPr>
              <a:t>：简低或中等</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285750" lvl="0" indent="-285750">
              <a:spcBef>
                <a:spcPts val="1200"/>
              </a:spcBef>
              <a:buSzPct val="60000"/>
              <a:buFont typeface="Wingdings" panose="05000000000000000000" pitchFamily="2" charset="2"/>
              <a:buChar char="l"/>
            </a:pPr>
            <a:r>
              <a:rPr lang="zh-CN" altLang="en-US" sz="2400" dirty="0">
                <a:solidFill>
                  <a:prstClr val="black"/>
                </a:solidFill>
                <a:latin typeface="Calibri" panose="020F0502020204030204" pitchFamily="34" charset="0"/>
                <a:ea typeface="华文中宋" panose="02010600040101010101" pitchFamily="2" charset="-122"/>
                <a:cs typeface="Calibri" panose="020F0502020204030204" pitchFamily="34" charset="0"/>
              </a:rPr>
              <a:t>基于交换媒介的网络</a:t>
            </a:r>
            <a:endParaRPr lang="en-US" altLang="zh-CN" sz="2400" dirty="0">
              <a:solidFill>
                <a:prstClr val="black"/>
              </a:solidFill>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solidFill>
                  <a:srgbClr val="C00000"/>
                </a:solidFill>
                <a:latin typeface="Calibri" panose="020F0502020204030204" pitchFamily="34" charset="0"/>
                <a:ea typeface="华文中宋" panose="02010600040101010101" pitchFamily="2" charset="-122"/>
                <a:cs typeface="Calibri" panose="020F0502020204030204" pitchFamily="34" charset="0"/>
              </a:rPr>
              <a:t>成本</a:t>
            </a:r>
            <a:r>
              <a:rPr lang="zh-CN" altLang="en-US" sz="2000" dirty="0">
                <a:latin typeface="Calibri" panose="020F0502020204030204" pitchFamily="34" charset="0"/>
                <a:ea typeface="华文中宋" panose="02010600040101010101" pitchFamily="2" charset="-122"/>
                <a:cs typeface="Calibri" panose="020F0502020204030204" pitchFamily="34" charset="0"/>
              </a:rPr>
              <a:t>：较高</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solidFill>
                  <a:srgbClr val="C00000"/>
                </a:solidFill>
                <a:latin typeface="Calibri" panose="020F0502020204030204" pitchFamily="34" charset="0"/>
                <a:ea typeface="华文中宋" panose="02010600040101010101" pitchFamily="2" charset="-122"/>
                <a:cs typeface="Calibri" panose="020F0502020204030204" pitchFamily="34" charset="0"/>
              </a:rPr>
              <a:t>性能</a:t>
            </a:r>
            <a:r>
              <a:rPr lang="zh-CN" altLang="en-US" sz="2000" dirty="0">
                <a:latin typeface="Calibri" panose="020F0502020204030204" pitchFamily="34" charset="0"/>
                <a:ea typeface="华文中宋" panose="02010600040101010101" pitchFamily="2" charset="-122"/>
                <a:cs typeface="Calibri" panose="020F0502020204030204" pitchFamily="34" charset="0"/>
              </a:rPr>
              <a:t>：随节点个数增加可扩展、但与具体实现紧密相关</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solidFill>
                  <a:srgbClr val="C00000"/>
                </a:solidFill>
                <a:latin typeface="Calibri" panose="020F0502020204030204" pitchFamily="34" charset="0"/>
                <a:ea typeface="华文中宋" panose="02010600040101010101" pitchFamily="2" charset="-122"/>
                <a:cs typeface="Calibri" panose="020F0502020204030204" pitchFamily="34" charset="0"/>
              </a:rPr>
              <a:t>实现难度</a:t>
            </a:r>
            <a:r>
              <a:rPr lang="zh-CN" altLang="en-US" sz="2000" dirty="0">
                <a:latin typeface="Calibri" panose="020F0502020204030204" pitchFamily="34" charset="0"/>
                <a:ea typeface="华文中宋" panose="02010600040101010101" pitchFamily="2" charset="-122"/>
                <a:cs typeface="Calibri" panose="020F0502020204030204" pitchFamily="34" charset="0"/>
              </a:rPr>
              <a:t>：较高</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285750" lvl="0" indent="-285750">
              <a:spcBef>
                <a:spcPts val="1200"/>
              </a:spcBef>
              <a:buSzPct val="60000"/>
              <a:buFont typeface="Wingdings" panose="05000000000000000000" pitchFamily="2" charset="2"/>
              <a:buChar char="l"/>
            </a:pPr>
            <a:r>
              <a:rPr lang="zh-CN" altLang="en-US" sz="2400" dirty="0">
                <a:solidFill>
                  <a:srgbClr val="003B93"/>
                </a:solidFill>
                <a:latin typeface="Calibri" panose="020F0502020204030204" pitchFamily="34" charset="0"/>
                <a:ea typeface="华文中宋" panose="02010600040101010101" pitchFamily="2" charset="-122"/>
                <a:cs typeface="Calibri" panose="020F0502020204030204" pitchFamily="34" charset="0"/>
              </a:rPr>
              <a:t>本课程重点研究基于交换媒介的网络</a:t>
            </a:r>
            <a:endParaRPr lang="en-US" altLang="zh-CN" sz="2400" dirty="0">
              <a:solidFill>
                <a:srgbClr val="003B93"/>
              </a:solidFill>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solidFill>
                  <a:srgbClr val="003B93"/>
                </a:solidFill>
                <a:latin typeface="Calibri" panose="020F0502020204030204" pitchFamily="34" charset="0"/>
                <a:ea typeface="华文中宋" panose="02010600040101010101" pitchFamily="2" charset="-122"/>
                <a:cs typeface="Calibri" panose="020F0502020204030204" pitchFamily="34" charset="0"/>
              </a:rPr>
              <a:t>从拓扑、路由、交换</a:t>
            </a:r>
            <a:r>
              <a:rPr lang="en-US" altLang="zh-CN" sz="2000" dirty="0">
                <a:solidFill>
                  <a:srgbClr val="003B93"/>
                </a:solidFill>
                <a:latin typeface="Calibri" panose="020F0502020204030204" pitchFamily="34" charset="0"/>
                <a:ea typeface="华文中宋" panose="02010600040101010101" pitchFamily="2" charset="-122"/>
                <a:cs typeface="Calibri" panose="020F0502020204030204" pitchFamily="34" charset="0"/>
              </a:rPr>
              <a:t>+</a:t>
            </a:r>
            <a:r>
              <a:rPr lang="zh-CN" altLang="en-US" sz="2000" dirty="0">
                <a:solidFill>
                  <a:srgbClr val="003B93"/>
                </a:solidFill>
                <a:latin typeface="Calibri" panose="020F0502020204030204" pitchFamily="34" charset="0"/>
                <a:ea typeface="华文中宋" panose="02010600040101010101" pitchFamily="2" charset="-122"/>
                <a:cs typeface="Calibri" panose="020F0502020204030204" pitchFamily="34" charset="0"/>
              </a:rPr>
              <a:t>流控三方面进行考察</a:t>
            </a:r>
            <a:endParaRPr lang="en-US" altLang="zh-CN" sz="2000" dirty="0">
              <a:solidFill>
                <a:srgbClr val="003B93"/>
              </a:solidFill>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536" y="2747342"/>
            <a:ext cx="8424935" cy="897682"/>
          </a:xfrm>
          <a:prstGeom prst="rect">
            <a:avLst/>
          </a:prstGeom>
        </p:spPr>
        <p:txBody>
          <a:bodyPr vert="horz" wrap="square" lIns="0" tIns="0" rIns="0" bIns="0" rtlCol="0">
            <a:spAutoFit/>
          </a:bodyPr>
          <a:lstStyle/>
          <a:p>
            <a:pPr marL="0" marR="0" algn="ctr">
              <a:lnSpc>
                <a:spcPts val="7035"/>
              </a:lnSpc>
              <a:spcBef>
                <a:spcPct val="0"/>
              </a:spcBef>
              <a:spcAft>
                <a:spcPct val="0"/>
              </a:spcAft>
            </a:pPr>
            <a:r>
              <a:rPr lang="zh-CN" altLang="en-US" sz="4400" spc="-18" dirty="0">
                <a:solidFill>
                  <a:srgbClr val="003B93"/>
                </a:solidFill>
                <a:latin typeface="华文中宋" panose="02010600040101010101" pitchFamily="2" charset="-122"/>
                <a:ea typeface="华文中宋" panose="02010600040101010101" pitchFamily="2" charset="-122"/>
                <a:cs typeface="Cambria" panose="02040503050406030204"/>
              </a:rPr>
              <a:t>网络拓扑结构</a:t>
            </a:r>
            <a:endParaRPr lang="en-US" altLang="zh-CN" sz="4400" spc="-18" dirty="0">
              <a:solidFill>
                <a:srgbClr val="003B93"/>
              </a:solidFill>
              <a:latin typeface="华文中宋" panose="02010600040101010101" pitchFamily="2" charset="-122"/>
              <a:ea typeface="华文中宋" panose="02010600040101010101" pitchFamily="2" charset="-122"/>
              <a:cs typeface="Cambria" panose="02040503050406030204"/>
            </a:endParaRPr>
          </a:p>
        </p:txBody>
      </p:sp>
      <p:sp>
        <p:nvSpPr>
          <p:cNvPr id="19" name="矩形 18"/>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网络拓扑结构</a:t>
            </a:r>
            <a:endParaRPr lang="zh-CN" altLang="en-US" sz="4000" dirty="0">
              <a:solidFill>
                <a:srgbClr val="003B93"/>
              </a:solidFill>
              <a:latin typeface="Cambria" panose="02040503050406030204"/>
              <a:cs typeface="Cambria" panose="02040503050406030204"/>
            </a:endParaRPr>
          </a:p>
        </p:txBody>
      </p:sp>
      <p:sp>
        <p:nvSpPr>
          <p:cNvPr id="10" name="矩形 9"/>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264275"/>
            <a:ext cx="8490289" cy="2123658"/>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dirty="0">
                <a:latin typeface="Calibri" panose="020F0502020204030204" pitchFamily="34" charset="0"/>
                <a:ea typeface="华文中宋" panose="02010600040101010101" pitchFamily="2" charset="-122"/>
                <a:cs typeface="Calibri" panose="020F0502020204030204" pitchFamily="34" charset="0"/>
              </a:rPr>
              <a:t>拓扑结构是设计交换网络的</a:t>
            </a:r>
            <a:r>
              <a:rPr lang="zh-CN" altLang="en-US" sz="2400" b="1" dirty="0">
                <a:solidFill>
                  <a:srgbClr val="C00000"/>
                </a:solidFill>
                <a:latin typeface="Calibri" panose="020F0502020204030204" pitchFamily="34" charset="0"/>
                <a:ea typeface="华文中宋" panose="02010600040101010101" pitchFamily="2" charset="-122"/>
                <a:cs typeface="Calibri" panose="020F0502020204030204" pitchFamily="34" charset="0"/>
              </a:rPr>
              <a:t>第一步</a:t>
            </a:r>
            <a:r>
              <a:rPr lang="zh-CN" altLang="en-US" sz="2400" dirty="0">
                <a:latin typeface="Calibri" panose="020F0502020204030204" pitchFamily="34" charset="0"/>
                <a:ea typeface="华文中宋" panose="02010600040101010101" pitchFamily="2" charset="-122"/>
                <a:cs typeface="Calibri" panose="020F0502020204030204" pitchFamily="34" charset="0"/>
              </a:rPr>
              <a:t>，拓扑可以分为两类</a:t>
            </a:r>
            <a:endParaRPr lang="en-US" altLang="zh-CN" sz="24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400" dirty="0">
                <a:solidFill>
                  <a:srgbClr val="C00000"/>
                </a:solidFill>
                <a:latin typeface="Calibri" panose="020F0502020204030204" pitchFamily="34" charset="0"/>
                <a:ea typeface="华文中宋" panose="02010600040101010101" pitchFamily="2" charset="-122"/>
                <a:cs typeface="Calibri" panose="020F0502020204030204" pitchFamily="34" charset="0"/>
              </a:rPr>
              <a:t>直接网络拓扑结构</a:t>
            </a:r>
            <a:endParaRPr lang="en-US" altLang="zh-CN" sz="2400" dirty="0">
              <a:solidFill>
                <a:srgbClr val="C00000"/>
              </a:solidFill>
              <a:latin typeface="Calibri" panose="020F0502020204030204" pitchFamily="34" charset="0"/>
              <a:ea typeface="华文中宋" panose="02010600040101010101" pitchFamily="2" charset="-122"/>
              <a:cs typeface="Calibri" panose="020F0502020204030204" pitchFamily="34" charset="0"/>
            </a:endParaRPr>
          </a:p>
          <a:p>
            <a:pPr marL="1200150" lvl="2"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计算部件和交换部件紧密集成在一起，节点之间直接互连</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400" dirty="0">
                <a:solidFill>
                  <a:srgbClr val="C00000"/>
                </a:solidFill>
                <a:latin typeface="Calibri" panose="020F0502020204030204" pitchFamily="34" charset="0"/>
                <a:ea typeface="华文中宋" panose="02010600040101010101" pitchFamily="2" charset="-122"/>
                <a:cs typeface="Calibri" panose="020F0502020204030204" pitchFamily="34" charset="0"/>
              </a:rPr>
              <a:t>间接网络拓扑结构</a:t>
            </a:r>
            <a:endParaRPr lang="en-US" altLang="zh-CN" sz="2400" dirty="0">
              <a:solidFill>
                <a:srgbClr val="C00000"/>
              </a:solidFill>
              <a:latin typeface="Calibri" panose="020F0502020204030204" pitchFamily="34" charset="0"/>
              <a:ea typeface="华文中宋" panose="02010600040101010101" pitchFamily="2" charset="-122"/>
              <a:cs typeface="Calibri" panose="020F0502020204030204" pitchFamily="34" charset="0"/>
            </a:endParaRPr>
          </a:p>
          <a:p>
            <a:pPr marL="1200150" lvl="2"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使用独立的交换机</a:t>
            </a:r>
            <a:r>
              <a:rPr lang="en-US" altLang="zh-CN" sz="2000" dirty="0">
                <a:latin typeface="Calibri" panose="020F0502020204030204" pitchFamily="34" charset="0"/>
                <a:ea typeface="华文中宋" panose="02010600040101010101" pitchFamily="2" charset="-122"/>
                <a:cs typeface="Calibri" panose="020F0502020204030204" pitchFamily="34" charset="0"/>
              </a:rPr>
              <a:t>/</a:t>
            </a:r>
            <a:r>
              <a:rPr lang="zh-CN" altLang="en-US" sz="2000" dirty="0">
                <a:latin typeface="Calibri" panose="020F0502020204030204" pitchFamily="34" charset="0"/>
                <a:ea typeface="华文中宋" panose="02010600040101010101" pitchFamily="2" charset="-122"/>
                <a:cs typeface="Calibri" panose="020F0502020204030204" pitchFamily="34" charset="0"/>
              </a:rPr>
              <a:t>路由器，节点之间间接互连</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p:txBody>
      </p:sp>
      <p:grpSp>
        <p:nvGrpSpPr>
          <p:cNvPr id="2" name="组合 1"/>
          <p:cNvGrpSpPr>
            <a:grpSpLocks noChangeAspect="1"/>
          </p:cNvGrpSpPr>
          <p:nvPr/>
        </p:nvGrpSpPr>
        <p:grpSpPr>
          <a:xfrm>
            <a:off x="1187624" y="3573016"/>
            <a:ext cx="2157859" cy="2147887"/>
            <a:chOff x="1268750" y="3748636"/>
            <a:chExt cx="2747962" cy="2735263"/>
          </a:xfrm>
        </p:grpSpPr>
        <p:grpSp>
          <p:nvGrpSpPr>
            <p:cNvPr id="98" name="Group 528"/>
            <p:cNvGrpSpPr/>
            <p:nvPr/>
          </p:nvGrpSpPr>
          <p:grpSpPr bwMode="auto">
            <a:xfrm>
              <a:off x="1413213" y="3891511"/>
              <a:ext cx="2160588" cy="2160588"/>
              <a:chOff x="998" y="1156"/>
              <a:chExt cx="1361" cy="1361"/>
            </a:xfrm>
          </p:grpSpPr>
          <p:sp>
            <p:nvSpPr>
              <p:cNvPr id="99" name="Line 39"/>
              <p:cNvSpPr>
                <a:spLocks noChangeShapeType="1"/>
              </p:cNvSpPr>
              <p:nvPr/>
            </p:nvSpPr>
            <p:spPr bwMode="auto">
              <a:xfrm>
                <a:off x="1905" y="1156"/>
                <a:ext cx="0" cy="136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0" name="Line 42"/>
              <p:cNvSpPr>
                <a:spLocks noChangeShapeType="1"/>
              </p:cNvSpPr>
              <p:nvPr/>
            </p:nvSpPr>
            <p:spPr bwMode="auto">
              <a:xfrm rot="5400000">
                <a:off x="1679" y="475"/>
                <a:ext cx="0" cy="136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1" name="Line 43"/>
              <p:cNvSpPr>
                <a:spLocks noChangeShapeType="1"/>
              </p:cNvSpPr>
              <p:nvPr/>
            </p:nvSpPr>
            <p:spPr bwMode="auto">
              <a:xfrm rot="5400000">
                <a:off x="1679" y="929"/>
                <a:ext cx="0" cy="136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2" name="Line 44"/>
              <p:cNvSpPr>
                <a:spLocks noChangeShapeType="1"/>
              </p:cNvSpPr>
              <p:nvPr/>
            </p:nvSpPr>
            <p:spPr bwMode="auto">
              <a:xfrm rot="5400000">
                <a:off x="1679" y="1383"/>
                <a:ext cx="0" cy="136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4" name="Line 45"/>
              <p:cNvSpPr>
                <a:spLocks noChangeShapeType="1"/>
              </p:cNvSpPr>
              <p:nvPr/>
            </p:nvSpPr>
            <p:spPr bwMode="auto">
              <a:xfrm rot="5400000">
                <a:off x="1679" y="1836"/>
                <a:ext cx="0" cy="136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5" name="Line 55"/>
              <p:cNvSpPr>
                <a:spLocks noChangeShapeType="1"/>
              </p:cNvSpPr>
              <p:nvPr/>
            </p:nvSpPr>
            <p:spPr bwMode="auto">
              <a:xfrm>
                <a:off x="1906" y="1156"/>
                <a:ext cx="0" cy="136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6" name="Line 326"/>
              <p:cNvSpPr>
                <a:spLocks noChangeShapeType="1"/>
              </p:cNvSpPr>
              <p:nvPr/>
            </p:nvSpPr>
            <p:spPr bwMode="auto">
              <a:xfrm>
                <a:off x="2359" y="1156"/>
                <a:ext cx="0" cy="136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7" name="Line 327"/>
              <p:cNvSpPr>
                <a:spLocks noChangeShapeType="1"/>
              </p:cNvSpPr>
              <p:nvPr/>
            </p:nvSpPr>
            <p:spPr bwMode="auto">
              <a:xfrm>
                <a:off x="1451" y="1156"/>
                <a:ext cx="0" cy="136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8" name="Line 328"/>
              <p:cNvSpPr>
                <a:spLocks noChangeShapeType="1"/>
              </p:cNvSpPr>
              <p:nvPr/>
            </p:nvSpPr>
            <p:spPr bwMode="auto">
              <a:xfrm>
                <a:off x="998" y="1156"/>
                <a:ext cx="0" cy="136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grpSp>
        <p:grpSp>
          <p:nvGrpSpPr>
            <p:cNvPr id="109" name="Group 527"/>
            <p:cNvGrpSpPr/>
            <p:nvPr/>
          </p:nvGrpSpPr>
          <p:grpSpPr bwMode="auto">
            <a:xfrm>
              <a:off x="1525925" y="4016924"/>
              <a:ext cx="2490787" cy="2466975"/>
              <a:chOff x="1069" y="1235"/>
              <a:chExt cx="1569" cy="1554"/>
            </a:xfrm>
          </p:grpSpPr>
          <p:grpSp>
            <p:nvGrpSpPr>
              <p:cNvPr id="110" name="Group 523"/>
              <p:cNvGrpSpPr/>
              <p:nvPr/>
            </p:nvGrpSpPr>
            <p:grpSpPr bwMode="auto">
              <a:xfrm>
                <a:off x="1084" y="1235"/>
                <a:ext cx="1554" cy="201"/>
                <a:chOff x="1084" y="1235"/>
                <a:chExt cx="1554" cy="201"/>
              </a:xfrm>
            </p:grpSpPr>
            <p:grpSp>
              <p:nvGrpSpPr>
                <p:cNvPr id="150" name="Group 330"/>
                <p:cNvGrpSpPr/>
                <p:nvPr/>
              </p:nvGrpSpPr>
              <p:grpSpPr bwMode="auto">
                <a:xfrm>
                  <a:off x="1084" y="1235"/>
                  <a:ext cx="193" cy="201"/>
                  <a:chOff x="1076" y="1235"/>
                  <a:chExt cx="193" cy="201"/>
                </a:xfrm>
              </p:grpSpPr>
              <p:sp>
                <p:nvSpPr>
                  <p:cNvPr id="160" name="Oval 325"/>
                  <p:cNvSpPr>
                    <a:spLocks noChangeArrowheads="1"/>
                  </p:cNvSpPr>
                  <p:nvPr/>
                </p:nvSpPr>
                <p:spPr bwMode="auto">
                  <a:xfrm>
                    <a:off x="1088" y="1255"/>
                    <a:ext cx="181" cy="181"/>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61" name="Line 329"/>
                  <p:cNvSpPr>
                    <a:spLocks noChangeShapeType="1"/>
                  </p:cNvSpPr>
                  <p:nvPr/>
                </p:nvSpPr>
                <p:spPr bwMode="auto">
                  <a:xfrm>
                    <a:off x="1076" y="1235"/>
                    <a:ext cx="46" cy="45"/>
                  </a:xfrm>
                  <a:prstGeom prst="line">
                    <a:avLst/>
                  </a:prstGeom>
                  <a:no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grpSp>
            <p:grpSp>
              <p:nvGrpSpPr>
                <p:cNvPr id="151" name="Group 340"/>
                <p:cNvGrpSpPr/>
                <p:nvPr/>
              </p:nvGrpSpPr>
              <p:grpSpPr bwMode="auto">
                <a:xfrm>
                  <a:off x="1538" y="1235"/>
                  <a:ext cx="193" cy="201"/>
                  <a:chOff x="1076" y="1235"/>
                  <a:chExt cx="193" cy="201"/>
                </a:xfrm>
              </p:grpSpPr>
              <p:sp>
                <p:nvSpPr>
                  <p:cNvPr id="158" name="Oval 341"/>
                  <p:cNvSpPr>
                    <a:spLocks noChangeArrowheads="1"/>
                  </p:cNvSpPr>
                  <p:nvPr/>
                </p:nvSpPr>
                <p:spPr bwMode="auto">
                  <a:xfrm>
                    <a:off x="1088" y="1255"/>
                    <a:ext cx="181" cy="181"/>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59" name="Line 342"/>
                  <p:cNvSpPr>
                    <a:spLocks noChangeShapeType="1"/>
                  </p:cNvSpPr>
                  <p:nvPr/>
                </p:nvSpPr>
                <p:spPr bwMode="auto">
                  <a:xfrm>
                    <a:off x="1076" y="1235"/>
                    <a:ext cx="46" cy="45"/>
                  </a:xfrm>
                  <a:prstGeom prst="line">
                    <a:avLst/>
                  </a:prstGeom>
                  <a:no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grpSp>
            <p:grpSp>
              <p:nvGrpSpPr>
                <p:cNvPr id="152" name="Group 352"/>
                <p:cNvGrpSpPr/>
                <p:nvPr/>
              </p:nvGrpSpPr>
              <p:grpSpPr bwMode="auto">
                <a:xfrm>
                  <a:off x="1991" y="1235"/>
                  <a:ext cx="193" cy="201"/>
                  <a:chOff x="1076" y="1235"/>
                  <a:chExt cx="193" cy="201"/>
                </a:xfrm>
              </p:grpSpPr>
              <p:sp>
                <p:nvSpPr>
                  <p:cNvPr id="156" name="Oval 353"/>
                  <p:cNvSpPr>
                    <a:spLocks noChangeArrowheads="1"/>
                  </p:cNvSpPr>
                  <p:nvPr/>
                </p:nvSpPr>
                <p:spPr bwMode="auto">
                  <a:xfrm>
                    <a:off x="1088" y="1255"/>
                    <a:ext cx="181" cy="181"/>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57" name="Line 354"/>
                  <p:cNvSpPr>
                    <a:spLocks noChangeShapeType="1"/>
                  </p:cNvSpPr>
                  <p:nvPr/>
                </p:nvSpPr>
                <p:spPr bwMode="auto">
                  <a:xfrm>
                    <a:off x="1076" y="1235"/>
                    <a:ext cx="46" cy="45"/>
                  </a:xfrm>
                  <a:prstGeom prst="line">
                    <a:avLst/>
                  </a:prstGeom>
                  <a:no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grpSp>
            <p:grpSp>
              <p:nvGrpSpPr>
                <p:cNvPr id="153" name="Group 364"/>
                <p:cNvGrpSpPr/>
                <p:nvPr/>
              </p:nvGrpSpPr>
              <p:grpSpPr bwMode="auto">
                <a:xfrm>
                  <a:off x="2445" y="1235"/>
                  <a:ext cx="193" cy="201"/>
                  <a:chOff x="1076" y="1235"/>
                  <a:chExt cx="193" cy="201"/>
                </a:xfrm>
              </p:grpSpPr>
              <p:sp>
                <p:nvSpPr>
                  <p:cNvPr id="154" name="Oval 365"/>
                  <p:cNvSpPr>
                    <a:spLocks noChangeArrowheads="1"/>
                  </p:cNvSpPr>
                  <p:nvPr/>
                </p:nvSpPr>
                <p:spPr bwMode="auto">
                  <a:xfrm>
                    <a:off x="1088" y="1255"/>
                    <a:ext cx="181" cy="181"/>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55" name="Line 366"/>
                  <p:cNvSpPr>
                    <a:spLocks noChangeShapeType="1"/>
                  </p:cNvSpPr>
                  <p:nvPr/>
                </p:nvSpPr>
                <p:spPr bwMode="auto">
                  <a:xfrm>
                    <a:off x="1076" y="1235"/>
                    <a:ext cx="46" cy="45"/>
                  </a:xfrm>
                  <a:prstGeom prst="line">
                    <a:avLst/>
                  </a:prstGeom>
                  <a:no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grpSp>
          </p:grpSp>
          <p:grpSp>
            <p:nvGrpSpPr>
              <p:cNvPr id="111" name="Group 524"/>
              <p:cNvGrpSpPr/>
              <p:nvPr/>
            </p:nvGrpSpPr>
            <p:grpSpPr bwMode="auto">
              <a:xfrm>
                <a:off x="1077" y="1693"/>
                <a:ext cx="1554" cy="201"/>
                <a:chOff x="1077" y="1693"/>
                <a:chExt cx="1554" cy="201"/>
              </a:xfrm>
            </p:grpSpPr>
            <p:grpSp>
              <p:nvGrpSpPr>
                <p:cNvPr id="138" name="Group 331"/>
                <p:cNvGrpSpPr/>
                <p:nvPr/>
              </p:nvGrpSpPr>
              <p:grpSpPr bwMode="auto">
                <a:xfrm>
                  <a:off x="1077" y="1693"/>
                  <a:ext cx="193" cy="201"/>
                  <a:chOff x="1076" y="1235"/>
                  <a:chExt cx="193" cy="201"/>
                </a:xfrm>
              </p:grpSpPr>
              <p:sp>
                <p:nvSpPr>
                  <p:cNvPr id="148" name="Oval 332"/>
                  <p:cNvSpPr>
                    <a:spLocks noChangeArrowheads="1"/>
                  </p:cNvSpPr>
                  <p:nvPr/>
                </p:nvSpPr>
                <p:spPr bwMode="auto">
                  <a:xfrm>
                    <a:off x="1088" y="1255"/>
                    <a:ext cx="181" cy="181"/>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49" name="Line 333"/>
                  <p:cNvSpPr>
                    <a:spLocks noChangeShapeType="1"/>
                  </p:cNvSpPr>
                  <p:nvPr/>
                </p:nvSpPr>
                <p:spPr bwMode="auto">
                  <a:xfrm>
                    <a:off x="1076" y="1235"/>
                    <a:ext cx="46" cy="45"/>
                  </a:xfrm>
                  <a:prstGeom prst="line">
                    <a:avLst/>
                  </a:prstGeom>
                  <a:no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grpSp>
            <p:grpSp>
              <p:nvGrpSpPr>
                <p:cNvPr id="139" name="Group 343"/>
                <p:cNvGrpSpPr/>
                <p:nvPr/>
              </p:nvGrpSpPr>
              <p:grpSpPr bwMode="auto">
                <a:xfrm>
                  <a:off x="1531" y="1693"/>
                  <a:ext cx="193" cy="201"/>
                  <a:chOff x="1076" y="1235"/>
                  <a:chExt cx="193" cy="201"/>
                </a:xfrm>
              </p:grpSpPr>
              <p:sp>
                <p:nvSpPr>
                  <p:cNvPr id="146" name="Oval 344"/>
                  <p:cNvSpPr>
                    <a:spLocks noChangeArrowheads="1"/>
                  </p:cNvSpPr>
                  <p:nvPr/>
                </p:nvSpPr>
                <p:spPr bwMode="auto">
                  <a:xfrm>
                    <a:off x="1088" y="1255"/>
                    <a:ext cx="181" cy="181"/>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47" name="Line 345"/>
                  <p:cNvSpPr>
                    <a:spLocks noChangeShapeType="1"/>
                  </p:cNvSpPr>
                  <p:nvPr/>
                </p:nvSpPr>
                <p:spPr bwMode="auto">
                  <a:xfrm>
                    <a:off x="1076" y="1235"/>
                    <a:ext cx="46" cy="45"/>
                  </a:xfrm>
                  <a:prstGeom prst="line">
                    <a:avLst/>
                  </a:prstGeom>
                  <a:no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grpSp>
            <p:grpSp>
              <p:nvGrpSpPr>
                <p:cNvPr id="140" name="Group 355"/>
                <p:cNvGrpSpPr/>
                <p:nvPr/>
              </p:nvGrpSpPr>
              <p:grpSpPr bwMode="auto">
                <a:xfrm>
                  <a:off x="1984" y="1693"/>
                  <a:ext cx="193" cy="201"/>
                  <a:chOff x="1076" y="1235"/>
                  <a:chExt cx="193" cy="201"/>
                </a:xfrm>
              </p:grpSpPr>
              <p:sp>
                <p:nvSpPr>
                  <p:cNvPr id="144" name="Oval 356"/>
                  <p:cNvSpPr>
                    <a:spLocks noChangeArrowheads="1"/>
                  </p:cNvSpPr>
                  <p:nvPr/>
                </p:nvSpPr>
                <p:spPr bwMode="auto">
                  <a:xfrm>
                    <a:off x="1088" y="1255"/>
                    <a:ext cx="181" cy="181"/>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45" name="Line 357"/>
                  <p:cNvSpPr>
                    <a:spLocks noChangeShapeType="1"/>
                  </p:cNvSpPr>
                  <p:nvPr/>
                </p:nvSpPr>
                <p:spPr bwMode="auto">
                  <a:xfrm>
                    <a:off x="1076" y="1235"/>
                    <a:ext cx="46" cy="45"/>
                  </a:xfrm>
                  <a:prstGeom prst="line">
                    <a:avLst/>
                  </a:prstGeom>
                  <a:no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grpSp>
            <p:grpSp>
              <p:nvGrpSpPr>
                <p:cNvPr id="141" name="Group 367"/>
                <p:cNvGrpSpPr/>
                <p:nvPr/>
              </p:nvGrpSpPr>
              <p:grpSpPr bwMode="auto">
                <a:xfrm>
                  <a:off x="2438" y="1693"/>
                  <a:ext cx="193" cy="201"/>
                  <a:chOff x="1076" y="1235"/>
                  <a:chExt cx="193" cy="201"/>
                </a:xfrm>
              </p:grpSpPr>
              <p:sp>
                <p:nvSpPr>
                  <p:cNvPr id="142" name="Oval 368"/>
                  <p:cNvSpPr>
                    <a:spLocks noChangeArrowheads="1"/>
                  </p:cNvSpPr>
                  <p:nvPr/>
                </p:nvSpPr>
                <p:spPr bwMode="auto">
                  <a:xfrm>
                    <a:off x="1088" y="1255"/>
                    <a:ext cx="181" cy="181"/>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43" name="Line 369"/>
                  <p:cNvSpPr>
                    <a:spLocks noChangeShapeType="1"/>
                  </p:cNvSpPr>
                  <p:nvPr/>
                </p:nvSpPr>
                <p:spPr bwMode="auto">
                  <a:xfrm>
                    <a:off x="1076" y="1235"/>
                    <a:ext cx="46" cy="45"/>
                  </a:xfrm>
                  <a:prstGeom prst="line">
                    <a:avLst/>
                  </a:prstGeom>
                  <a:no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grpSp>
          </p:grpSp>
          <p:grpSp>
            <p:nvGrpSpPr>
              <p:cNvPr id="112" name="Group 525"/>
              <p:cNvGrpSpPr/>
              <p:nvPr/>
            </p:nvGrpSpPr>
            <p:grpSpPr bwMode="auto">
              <a:xfrm>
                <a:off x="1069" y="2135"/>
                <a:ext cx="1554" cy="201"/>
                <a:chOff x="1069" y="2135"/>
                <a:chExt cx="1554" cy="201"/>
              </a:xfrm>
            </p:grpSpPr>
            <p:grpSp>
              <p:nvGrpSpPr>
                <p:cNvPr id="126" name="Group 334"/>
                <p:cNvGrpSpPr/>
                <p:nvPr/>
              </p:nvGrpSpPr>
              <p:grpSpPr bwMode="auto">
                <a:xfrm>
                  <a:off x="1069" y="2135"/>
                  <a:ext cx="193" cy="201"/>
                  <a:chOff x="1076" y="1235"/>
                  <a:chExt cx="193" cy="201"/>
                </a:xfrm>
              </p:grpSpPr>
              <p:sp>
                <p:nvSpPr>
                  <p:cNvPr id="136" name="Oval 335"/>
                  <p:cNvSpPr>
                    <a:spLocks noChangeArrowheads="1"/>
                  </p:cNvSpPr>
                  <p:nvPr/>
                </p:nvSpPr>
                <p:spPr bwMode="auto">
                  <a:xfrm>
                    <a:off x="1088" y="1255"/>
                    <a:ext cx="181" cy="181"/>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37" name="Line 336"/>
                  <p:cNvSpPr>
                    <a:spLocks noChangeShapeType="1"/>
                  </p:cNvSpPr>
                  <p:nvPr/>
                </p:nvSpPr>
                <p:spPr bwMode="auto">
                  <a:xfrm>
                    <a:off x="1076" y="1235"/>
                    <a:ext cx="46" cy="45"/>
                  </a:xfrm>
                  <a:prstGeom prst="line">
                    <a:avLst/>
                  </a:prstGeom>
                  <a:no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grpSp>
            <p:grpSp>
              <p:nvGrpSpPr>
                <p:cNvPr id="127" name="Group 346"/>
                <p:cNvGrpSpPr/>
                <p:nvPr/>
              </p:nvGrpSpPr>
              <p:grpSpPr bwMode="auto">
                <a:xfrm>
                  <a:off x="1523" y="2135"/>
                  <a:ext cx="193" cy="201"/>
                  <a:chOff x="1076" y="1235"/>
                  <a:chExt cx="193" cy="201"/>
                </a:xfrm>
              </p:grpSpPr>
              <p:sp>
                <p:nvSpPr>
                  <p:cNvPr id="134" name="Oval 347"/>
                  <p:cNvSpPr>
                    <a:spLocks noChangeArrowheads="1"/>
                  </p:cNvSpPr>
                  <p:nvPr/>
                </p:nvSpPr>
                <p:spPr bwMode="auto">
                  <a:xfrm>
                    <a:off x="1088" y="1255"/>
                    <a:ext cx="181" cy="181"/>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35" name="Line 348"/>
                  <p:cNvSpPr>
                    <a:spLocks noChangeShapeType="1"/>
                  </p:cNvSpPr>
                  <p:nvPr/>
                </p:nvSpPr>
                <p:spPr bwMode="auto">
                  <a:xfrm>
                    <a:off x="1076" y="1235"/>
                    <a:ext cx="46" cy="45"/>
                  </a:xfrm>
                  <a:prstGeom prst="line">
                    <a:avLst/>
                  </a:prstGeom>
                  <a:no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grpSp>
            <p:grpSp>
              <p:nvGrpSpPr>
                <p:cNvPr id="128" name="Group 358"/>
                <p:cNvGrpSpPr/>
                <p:nvPr/>
              </p:nvGrpSpPr>
              <p:grpSpPr bwMode="auto">
                <a:xfrm>
                  <a:off x="1976" y="2135"/>
                  <a:ext cx="193" cy="201"/>
                  <a:chOff x="1076" y="1235"/>
                  <a:chExt cx="193" cy="201"/>
                </a:xfrm>
              </p:grpSpPr>
              <p:sp>
                <p:nvSpPr>
                  <p:cNvPr id="132" name="Oval 359"/>
                  <p:cNvSpPr>
                    <a:spLocks noChangeArrowheads="1"/>
                  </p:cNvSpPr>
                  <p:nvPr/>
                </p:nvSpPr>
                <p:spPr bwMode="auto">
                  <a:xfrm>
                    <a:off x="1088" y="1255"/>
                    <a:ext cx="181" cy="181"/>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33" name="Line 360"/>
                  <p:cNvSpPr>
                    <a:spLocks noChangeShapeType="1"/>
                  </p:cNvSpPr>
                  <p:nvPr/>
                </p:nvSpPr>
                <p:spPr bwMode="auto">
                  <a:xfrm>
                    <a:off x="1076" y="1235"/>
                    <a:ext cx="46" cy="45"/>
                  </a:xfrm>
                  <a:prstGeom prst="line">
                    <a:avLst/>
                  </a:prstGeom>
                  <a:no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grpSp>
            <p:grpSp>
              <p:nvGrpSpPr>
                <p:cNvPr id="129" name="Group 370"/>
                <p:cNvGrpSpPr/>
                <p:nvPr/>
              </p:nvGrpSpPr>
              <p:grpSpPr bwMode="auto">
                <a:xfrm>
                  <a:off x="2430" y="2135"/>
                  <a:ext cx="193" cy="201"/>
                  <a:chOff x="1076" y="1235"/>
                  <a:chExt cx="193" cy="201"/>
                </a:xfrm>
              </p:grpSpPr>
              <p:sp>
                <p:nvSpPr>
                  <p:cNvPr id="130" name="Oval 371"/>
                  <p:cNvSpPr>
                    <a:spLocks noChangeArrowheads="1"/>
                  </p:cNvSpPr>
                  <p:nvPr/>
                </p:nvSpPr>
                <p:spPr bwMode="auto">
                  <a:xfrm>
                    <a:off x="1088" y="1255"/>
                    <a:ext cx="181" cy="181"/>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31" name="Line 372"/>
                  <p:cNvSpPr>
                    <a:spLocks noChangeShapeType="1"/>
                  </p:cNvSpPr>
                  <p:nvPr/>
                </p:nvSpPr>
                <p:spPr bwMode="auto">
                  <a:xfrm>
                    <a:off x="1076" y="1235"/>
                    <a:ext cx="46" cy="45"/>
                  </a:xfrm>
                  <a:prstGeom prst="line">
                    <a:avLst/>
                  </a:prstGeom>
                  <a:no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grpSp>
          </p:grpSp>
          <p:grpSp>
            <p:nvGrpSpPr>
              <p:cNvPr id="113" name="Group 526"/>
              <p:cNvGrpSpPr/>
              <p:nvPr/>
            </p:nvGrpSpPr>
            <p:grpSpPr bwMode="auto">
              <a:xfrm>
                <a:off x="1069" y="2588"/>
                <a:ext cx="1554" cy="201"/>
                <a:chOff x="1069" y="2588"/>
                <a:chExt cx="1554" cy="201"/>
              </a:xfrm>
            </p:grpSpPr>
            <p:grpSp>
              <p:nvGrpSpPr>
                <p:cNvPr id="114" name="Group 337"/>
                <p:cNvGrpSpPr/>
                <p:nvPr/>
              </p:nvGrpSpPr>
              <p:grpSpPr bwMode="auto">
                <a:xfrm>
                  <a:off x="1069" y="2588"/>
                  <a:ext cx="193" cy="201"/>
                  <a:chOff x="1076" y="1235"/>
                  <a:chExt cx="193" cy="201"/>
                </a:xfrm>
              </p:grpSpPr>
              <p:sp>
                <p:nvSpPr>
                  <p:cNvPr id="124" name="Oval 338"/>
                  <p:cNvSpPr>
                    <a:spLocks noChangeArrowheads="1"/>
                  </p:cNvSpPr>
                  <p:nvPr/>
                </p:nvSpPr>
                <p:spPr bwMode="auto">
                  <a:xfrm>
                    <a:off x="1088" y="1255"/>
                    <a:ext cx="181" cy="181"/>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25" name="Line 339"/>
                  <p:cNvSpPr>
                    <a:spLocks noChangeShapeType="1"/>
                  </p:cNvSpPr>
                  <p:nvPr/>
                </p:nvSpPr>
                <p:spPr bwMode="auto">
                  <a:xfrm>
                    <a:off x="1076" y="1235"/>
                    <a:ext cx="46" cy="45"/>
                  </a:xfrm>
                  <a:prstGeom prst="line">
                    <a:avLst/>
                  </a:prstGeom>
                  <a:no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grpSp>
            <p:grpSp>
              <p:nvGrpSpPr>
                <p:cNvPr id="115" name="Group 349"/>
                <p:cNvGrpSpPr/>
                <p:nvPr/>
              </p:nvGrpSpPr>
              <p:grpSpPr bwMode="auto">
                <a:xfrm>
                  <a:off x="1523" y="2588"/>
                  <a:ext cx="193" cy="201"/>
                  <a:chOff x="1076" y="1235"/>
                  <a:chExt cx="193" cy="201"/>
                </a:xfrm>
              </p:grpSpPr>
              <p:sp>
                <p:nvSpPr>
                  <p:cNvPr id="122" name="Oval 350"/>
                  <p:cNvSpPr>
                    <a:spLocks noChangeArrowheads="1"/>
                  </p:cNvSpPr>
                  <p:nvPr/>
                </p:nvSpPr>
                <p:spPr bwMode="auto">
                  <a:xfrm>
                    <a:off x="1088" y="1255"/>
                    <a:ext cx="181" cy="181"/>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23" name="Line 351"/>
                  <p:cNvSpPr>
                    <a:spLocks noChangeShapeType="1"/>
                  </p:cNvSpPr>
                  <p:nvPr/>
                </p:nvSpPr>
                <p:spPr bwMode="auto">
                  <a:xfrm>
                    <a:off x="1076" y="1235"/>
                    <a:ext cx="46" cy="45"/>
                  </a:xfrm>
                  <a:prstGeom prst="line">
                    <a:avLst/>
                  </a:prstGeom>
                  <a:no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grpSp>
            <p:grpSp>
              <p:nvGrpSpPr>
                <p:cNvPr id="116" name="Group 361"/>
                <p:cNvGrpSpPr/>
                <p:nvPr/>
              </p:nvGrpSpPr>
              <p:grpSpPr bwMode="auto">
                <a:xfrm>
                  <a:off x="1976" y="2588"/>
                  <a:ext cx="193" cy="201"/>
                  <a:chOff x="1076" y="1235"/>
                  <a:chExt cx="193" cy="201"/>
                </a:xfrm>
              </p:grpSpPr>
              <p:sp>
                <p:nvSpPr>
                  <p:cNvPr id="120" name="Oval 362"/>
                  <p:cNvSpPr>
                    <a:spLocks noChangeArrowheads="1"/>
                  </p:cNvSpPr>
                  <p:nvPr/>
                </p:nvSpPr>
                <p:spPr bwMode="auto">
                  <a:xfrm>
                    <a:off x="1088" y="1255"/>
                    <a:ext cx="181" cy="181"/>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21" name="Line 363"/>
                  <p:cNvSpPr>
                    <a:spLocks noChangeShapeType="1"/>
                  </p:cNvSpPr>
                  <p:nvPr/>
                </p:nvSpPr>
                <p:spPr bwMode="auto">
                  <a:xfrm>
                    <a:off x="1076" y="1235"/>
                    <a:ext cx="46" cy="45"/>
                  </a:xfrm>
                  <a:prstGeom prst="line">
                    <a:avLst/>
                  </a:prstGeom>
                  <a:no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grpSp>
            <p:grpSp>
              <p:nvGrpSpPr>
                <p:cNvPr id="117" name="Group 373"/>
                <p:cNvGrpSpPr/>
                <p:nvPr/>
              </p:nvGrpSpPr>
              <p:grpSpPr bwMode="auto">
                <a:xfrm>
                  <a:off x="2430" y="2588"/>
                  <a:ext cx="193" cy="201"/>
                  <a:chOff x="1076" y="1235"/>
                  <a:chExt cx="193" cy="201"/>
                </a:xfrm>
              </p:grpSpPr>
              <p:sp>
                <p:nvSpPr>
                  <p:cNvPr id="118" name="Oval 374"/>
                  <p:cNvSpPr>
                    <a:spLocks noChangeArrowheads="1"/>
                  </p:cNvSpPr>
                  <p:nvPr/>
                </p:nvSpPr>
                <p:spPr bwMode="auto">
                  <a:xfrm>
                    <a:off x="1088" y="1255"/>
                    <a:ext cx="181" cy="181"/>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19" name="Line 375"/>
                  <p:cNvSpPr>
                    <a:spLocks noChangeShapeType="1"/>
                  </p:cNvSpPr>
                  <p:nvPr/>
                </p:nvSpPr>
                <p:spPr bwMode="auto">
                  <a:xfrm>
                    <a:off x="1076" y="1235"/>
                    <a:ext cx="46" cy="45"/>
                  </a:xfrm>
                  <a:prstGeom prst="line">
                    <a:avLst/>
                  </a:prstGeom>
                  <a:no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grpSp>
          </p:grpSp>
        </p:grpSp>
        <p:grpSp>
          <p:nvGrpSpPr>
            <p:cNvPr id="162" name="Group 303"/>
            <p:cNvGrpSpPr/>
            <p:nvPr/>
          </p:nvGrpSpPr>
          <p:grpSpPr bwMode="auto">
            <a:xfrm>
              <a:off x="1268750" y="3748636"/>
              <a:ext cx="2451100" cy="2447925"/>
              <a:chOff x="1087" y="1247"/>
              <a:chExt cx="1544" cy="1542"/>
            </a:xfrm>
          </p:grpSpPr>
          <p:sp>
            <p:nvSpPr>
              <p:cNvPr id="163" name="Rectangle 5"/>
              <p:cNvSpPr>
                <a:spLocks noChangeArrowheads="1"/>
              </p:cNvSpPr>
              <p:nvPr/>
            </p:nvSpPr>
            <p:spPr bwMode="auto">
              <a:xfrm>
                <a:off x="1087" y="1247"/>
                <a:ext cx="182" cy="182"/>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64" name="Rectangle 6"/>
              <p:cNvSpPr>
                <a:spLocks noChangeArrowheads="1"/>
              </p:cNvSpPr>
              <p:nvPr/>
            </p:nvSpPr>
            <p:spPr bwMode="auto">
              <a:xfrm>
                <a:off x="1540" y="1247"/>
                <a:ext cx="182" cy="182"/>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65" name="Rectangle 7"/>
              <p:cNvSpPr>
                <a:spLocks noChangeArrowheads="1"/>
              </p:cNvSpPr>
              <p:nvPr/>
            </p:nvSpPr>
            <p:spPr bwMode="auto">
              <a:xfrm>
                <a:off x="1994" y="1247"/>
                <a:ext cx="182" cy="182"/>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66" name="Rectangle 8"/>
              <p:cNvSpPr>
                <a:spLocks noChangeArrowheads="1"/>
              </p:cNvSpPr>
              <p:nvPr/>
            </p:nvSpPr>
            <p:spPr bwMode="auto">
              <a:xfrm>
                <a:off x="2448" y="1247"/>
                <a:ext cx="182" cy="182"/>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67" name="Rectangle 9"/>
              <p:cNvSpPr>
                <a:spLocks noChangeArrowheads="1"/>
              </p:cNvSpPr>
              <p:nvPr/>
            </p:nvSpPr>
            <p:spPr bwMode="auto">
              <a:xfrm>
                <a:off x="1087" y="1700"/>
                <a:ext cx="182" cy="182"/>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68" name="Rectangle 10"/>
              <p:cNvSpPr>
                <a:spLocks noChangeArrowheads="1"/>
              </p:cNvSpPr>
              <p:nvPr/>
            </p:nvSpPr>
            <p:spPr bwMode="auto">
              <a:xfrm>
                <a:off x="1540" y="1700"/>
                <a:ext cx="182" cy="182"/>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69" name="Rectangle 11"/>
              <p:cNvSpPr>
                <a:spLocks noChangeArrowheads="1"/>
              </p:cNvSpPr>
              <p:nvPr/>
            </p:nvSpPr>
            <p:spPr bwMode="auto">
              <a:xfrm>
                <a:off x="1994" y="1700"/>
                <a:ext cx="182" cy="182"/>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70" name="Rectangle 12"/>
              <p:cNvSpPr>
                <a:spLocks noChangeArrowheads="1"/>
              </p:cNvSpPr>
              <p:nvPr/>
            </p:nvSpPr>
            <p:spPr bwMode="auto">
              <a:xfrm>
                <a:off x="2448" y="1700"/>
                <a:ext cx="182" cy="182"/>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71" name="Rectangle 13"/>
              <p:cNvSpPr>
                <a:spLocks noChangeArrowheads="1"/>
              </p:cNvSpPr>
              <p:nvPr/>
            </p:nvSpPr>
            <p:spPr bwMode="auto">
              <a:xfrm>
                <a:off x="1087" y="2154"/>
                <a:ext cx="182" cy="182"/>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72" name="Rectangle 14"/>
              <p:cNvSpPr>
                <a:spLocks noChangeArrowheads="1"/>
              </p:cNvSpPr>
              <p:nvPr/>
            </p:nvSpPr>
            <p:spPr bwMode="auto">
              <a:xfrm>
                <a:off x="1540" y="2154"/>
                <a:ext cx="182" cy="182"/>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73" name="Rectangle 15"/>
              <p:cNvSpPr>
                <a:spLocks noChangeArrowheads="1"/>
              </p:cNvSpPr>
              <p:nvPr/>
            </p:nvSpPr>
            <p:spPr bwMode="auto">
              <a:xfrm>
                <a:off x="1994" y="2154"/>
                <a:ext cx="182" cy="182"/>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74" name="Rectangle 16"/>
              <p:cNvSpPr>
                <a:spLocks noChangeArrowheads="1"/>
              </p:cNvSpPr>
              <p:nvPr/>
            </p:nvSpPr>
            <p:spPr bwMode="auto">
              <a:xfrm>
                <a:off x="2448" y="2154"/>
                <a:ext cx="182" cy="182"/>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75" name="Rectangle 17"/>
              <p:cNvSpPr>
                <a:spLocks noChangeArrowheads="1"/>
              </p:cNvSpPr>
              <p:nvPr/>
            </p:nvSpPr>
            <p:spPr bwMode="auto">
              <a:xfrm>
                <a:off x="1088" y="2607"/>
                <a:ext cx="182" cy="182"/>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76" name="Rectangle 18"/>
              <p:cNvSpPr>
                <a:spLocks noChangeArrowheads="1"/>
              </p:cNvSpPr>
              <p:nvPr/>
            </p:nvSpPr>
            <p:spPr bwMode="auto">
              <a:xfrm>
                <a:off x="1541" y="2607"/>
                <a:ext cx="182" cy="182"/>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77" name="Rectangle 19"/>
              <p:cNvSpPr>
                <a:spLocks noChangeArrowheads="1"/>
              </p:cNvSpPr>
              <p:nvPr/>
            </p:nvSpPr>
            <p:spPr bwMode="auto">
              <a:xfrm>
                <a:off x="1995" y="2607"/>
                <a:ext cx="182" cy="182"/>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78" name="Rectangle 20"/>
              <p:cNvSpPr>
                <a:spLocks noChangeArrowheads="1"/>
              </p:cNvSpPr>
              <p:nvPr/>
            </p:nvSpPr>
            <p:spPr bwMode="auto">
              <a:xfrm>
                <a:off x="2449" y="2607"/>
                <a:ext cx="182" cy="182"/>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grpSp>
      </p:grpSp>
      <p:sp>
        <p:nvSpPr>
          <p:cNvPr id="3" name="TextBox 2"/>
          <p:cNvSpPr txBox="1"/>
          <p:nvPr/>
        </p:nvSpPr>
        <p:spPr>
          <a:xfrm>
            <a:off x="1190431" y="5751264"/>
            <a:ext cx="2031325" cy="369332"/>
          </a:xfrm>
          <a:prstGeom prst="rect">
            <a:avLst/>
          </a:prstGeom>
          <a:noFill/>
        </p:spPr>
        <p:txBody>
          <a:bodyPr wrap="none" rtlCol="0">
            <a:spAutoFit/>
          </a:bodyPr>
          <a:lstStyle/>
          <a:p>
            <a:r>
              <a:rPr lang="zh-CN" altLang="en-US" dirty="0">
                <a:solidFill>
                  <a:srgbClr val="003B93"/>
                </a:solidFill>
                <a:latin typeface="华文中宋" panose="02010600040101010101" pitchFamily="2" charset="-122"/>
                <a:ea typeface="华文中宋" panose="02010600040101010101" pitchFamily="2" charset="-122"/>
              </a:rPr>
              <a:t>直接网络拓扑结构</a:t>
            </a:r>
            <a:endParaRPr lang="zh-CN" altLang="en-US" dirty="0">
              <a:solidFill>
                <a:srgbClr val="003B93"/>
              </a:solidFill>
              <a:latin typeface="华文中宋" panose="02010600040101010101" pitchFamily="2" charset="-122"/>
              <a:ea typeface="华文中宋" panose="02010600040101010101" pitchFamily="2" charset="-122"/>
            </a:endParaRPr>
          </a:p>
        </p:txBody>
      </p:sp>
      <p:grpSp>
        <p:nvGrpSpPr>
          <p:cNvPr id="212" name="组合 211"/>
          <p:cNvGrpSpPr/>
          <p:nvPr/>
        </p:nvGrpSpPr>
        <p:grpSpPr>
          <a:xfrm>
            <a:off x="4253692" y="3694583"/>
            <a:ext cx="4251213" cy="1965169"/>
            <a:chOff x="4499992" y="4066215"/>
            <a:chExt cx="4251213" cy="1965169"/>
          </a:xfrm>
        </p:grpSpPr>
        <p:sp>
          <p:nvSpPr>
            <p:cNvPr id="179" name="Oval 365"/>
            <p:cNvSpPr>
              <a:spLocks noChangeArrowheads="1"/>
            </p:cNvSpPr>
            <p:nvPr/>
          </p:nvSpPr>
          <p:spPr bwMode="auto">
            <a:xfrm>
              <a:off x="4499992" y="5805750"/>
              <a:ext cx="225634" cy="225634"/>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80" name="Rectangle 20"/>
            <p:cNvSpPr>
              <a:spLocks noChangeArrowheads="1"/>
            </p:cNvSpPr>
            <p:nvPr/>
          </p:nvSpPr>
          <p:spPr bwMode="auto">
            <a:xfrm>
              <a:off x="4836331" y="5344952"/>
              <a:ext cx="226881" cy="226881"/>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81" name="Oval 365"/>
            <p:cNvSpPr>
              <a:spLocks noChangeArrowheads="1"/>
            </p:cNvSpPr>
            <p:nvPr/>
          </p:nvSpPr>
          <p:spPr bwMode="auto">
            <a:xfrm>
              <a:off x="5138429" y="5805750"/>
              <a:ext cx="225634" cy="225634"/>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82" name="Line 326"/>
            <p:cNvSpPr>
              <a:spLocks noChangeShapeType="1"/>
            </p:cNvSpPr>
            <p:nvPr/>
          </p:nvSpPr>
          <p:spPr bwMode="auto">
            <a:xfrm flipH="1">
              <a:off x="4612810" y="5571832"/>
              <a:ext cx="336962" cy="2370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a:p>
          </p:txBody>
        </p:sp>
        <p:sp>
          <p:nvSpPr>
            <p:cNvPr id="183" name="Line 326"/>
            <p:cNvSpPr>
              <a:spLocks noChangeShapeType="1"/>
            </p:cNvSpPr>
            <p:nvPr/>
          </p:nvSpPr>
          <p:spPr bwMode="auto">
            <a:xfrm>
              <a:off x="4949772" y="5578870"/>
              <a:ext cx="301474" cy="2268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a:p>
          </p:txBody>
        </p:sp>
        <p:sp>
          <p:nvSpPr>
            <p:cNvPr id="185" name="Oval 365"/>
            <p:cNvSpPr>
              <a:spLocks noChangeArrowheads="1"/>
            </p:cNvSpPr>
            <p:nvPr/>
          </p:nvSpPr>
          <p:spPr bwMode="auto">
            <a:xfrm>
              <a:off x="5652120" y="5805750"/>
              <a:ext cx="225634" cy="225634"/>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86" name="Rectangle 20"/>
            <p:cNvSpPr>
              <a:spLocks noChangeArrowheads="1"/>
            </p:cNvSpPr>
            <p:nvPr/>
          </p:nvSpPr>
          <p:spPr bwMode="auto">
            <a:xfrm>
              <a:off x="5988459" y="5344952"/>
              <a:ext cx="226881" cy="226881"/>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87" name="Oval 365"/>
            <p:cNvSpPr>
              <a:spLocks noChangeArrowheads="1"/>
            </p:cNvSpPr>
            <p:nvPr/>
          </p:nvSpPr>
          <p:spPr bwMode="auto">
            <a:xfrm>
              <a:off x="6290557" y="5805750"/>
              <a:ext cx="225634" cy="225634"/>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88" name="Line 326"/>
            <p:cNvSpPr>
              <a:spLocks noChangeShapeType="1"/>
            </p:cNvSpPr>
            <p:nvPr/>
          </p:nvSpPr>
          <p:spPr bwMode="auto">
            <a:xfrm flipH="1">
              <a:off x="5764938" y="5571832"/>
              <a:ext cx="336962" cy="2370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a:p>
          </p:txBody>
        </p:sp>
        <p:sp>
          <p:nvSpPr>
            <p:cNvPr id="189" name="Line 326"/>
            <p:cNvSpPr>
              <a:spLocks noChangeShapeType="1"/>
            </p:cNvSpPr>
            <p:nvPr/>
          </p:nvSpPr>
          <p:spPr bwMode="auto">
            <a:xfrm>
              <a:off x="6101900" y="5578870"/>
              <a:ext cx="301474" cy="2268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a:p>
          </p:txBody>
        </p:sp>
        <p:sp>
          <p:nvSpPr>
            <p:cNvPr id="191" name="Oval 365"/>
            <p:cNvSpPr>
              <a:spLocks noChangeArrowheads="1"/>
            </p:cNvSpPr>
            <p:nvPr/>
          </p:nvSpPr>
          <p:spPr bwMode="auto">
            <a:xfrm>
              <a:off x="6804248" y="5805750"/>
              <a:ext cx="225634" cy="225634"/>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92" name="Rectangle 20"/>
            <p:cNvSpPr>
              <a:spLocks noChangeArrowheads="1"/>
            </p:cNvSpPr>
            <p:nvPr/>
          </p:nvSpPr>
          <p:spPr bwMode="auto">
            <a:xfrm>
              <a:off x="7140587" y="5344952"/>
              <a:ext cx="226881" cy="226881"/>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93" name="Oval 365"/>
            <p:cNvSpPr>
              <a:spLocks noChangeArrowheads="1"/>
            </p:cNvSpPr>
            <p:nvPr/>
          </p:nvSpPr>
          <p:spPr bwMode="auto">
            <a:xfrm>
              <a:off x="7442685" y="5805750"/>
              <a:ext cx="225634" cy="225634"/>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94" name="Line 326"/>
            <p:cNvSpPr>
              <a:spLocks noChangeShapeType="1"/>
            </p:cNvSpPr>
            <p:nvPr/>
          </p:nvSpPr>
          <p:spPr bwMode="auto">
            <a:xfrm flipH="1">
              <a:off x="6917066" y="5571832"/>
              <a:ext cx="336962" cy="2370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a:p>
          </p:txBody>
        </p:sp>
        <p:sp>
          <p:nvSpPr>
            <p:cNvPr id="195" name="Line 326"/>
            <p:cNvSpPr>
              <a:spLocks noChangeShapeType="1"/>
            </p:cNvSpPr>
            <p:nvPr/>
          </p:nvSpPr>
          <p:spPr bwMode="auto">
            <a:xfrm>
              <a:off x="7254028" y="5578870"/>
              <a:ext cx="301474" cy="2268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a:p>
          </p:txBody>
        </p:sp>
        <p:sp>
          <p:nvSpPr>
            <p:cNvPr id="197" name="Oval 365"/>
            <p:cNvSpPr>
              <a:spLocks noChangeArrowheads="1"/>
            </p:cNvSpPr>
            <p:nvPr/>
          </p:nvSpPr>
          <p:spPr bwMode="auto">
            <a:xfrm>
              <a:off x="7887134" y="5805750"/>
              <a:ext cx="225634" cy="225634"/>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98" name="Rectangle 20"/>
            <p:cNvSpPr>
              <a:spLocks noChangeArrowheads="1"/>
            </p:cNvSpPr>
            <p:nvPr/>
          </p:nvSpPr>
          <p:spPr bwMode="auto">
            <a:xfrm>
              <a:off x="8223473" y="5344952"/>
              <a:ext cx="226881" cy="226881"/>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99" name="Oval 365"/>
            <p:cNvSpPr>
              <a:spLocks noChangeArrowheads="1"/>
            </p:cNvSpPr>
            <p:nvPr/>
          </p:nvSpPr>
          <p:spPr bwMode="auto">
            <a:xfrm>
              <a:off x="8525571" y="5805750"/>
              <a:ext cx="225634" cy="225634"/>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00" name="Line 326"/>
            <p:cNvSpPr>
              <a:spLocks noChangeShapeType="1"/>
            </p:cNvSpPr>
            <p:nvPr/>
          </p:nvSpPr>
          <p:spPr bwMode="auto">
            <a:xfrm flipH="1">
              <a:off x="7999952" y="5571832"/>
              <a:ext cx="336962" cy="2370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a:p>
          </p:txBody>
        </p:sp>
        <p:sp>
          <p:nvSpPr>
            <p:cNvPr id="201" name="Line 326"/>
            <p:cNvSpPr>
              <a:spLocks noChangeShapeType="1"/>
            </p:cNvSpPr>
            <p:nvPr/>
          </p:nvSpPr>
          <p:spPr bwMode="auto">
            <a:xfrm>
              <a:off x="8336914" y="5578870"/>
              <a:ext cx="301474" cy="2268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a:p>
          </p:txBody>
        </p:sp>
        <p:sp>
          <p:nvSpPr>
            <p:cNvPr id="202" name="Rectangle 20"/>
            <p:cNvSpPr>
              <a:spLocks noChangeArrowheads="1"/>
            </p:cNvSpPr>
            <p:nvPr/>
          </p:nvSpPr>
          <p:spPr bwMode="auto">
            <a:xfrm>
              <a:off x="5425239" y="4715069"/>
              <a:ext cx="226881" cy="226881"/>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03" name="Rectangle 20"/>
            <p:cNvSpPr>
              <a:spLocks noChangeArrowheads="1"/>
            </p:cNvSpPr>
            <p:nvPr/>
          </p:nvSpPr>
          <p:spPr bwMode="auto">
            <a:xfrm>
              <a:off x="7685216" y="4715069"/>
              <a:ext cx="226881" cy="226881"/>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04" name="Rectangle 20"/>
            <p:cNvSpPr>
              <a:spLocks noChangeArrowheads="1"/>
            </p:cNvSpPr>
            <p:nvPr/>
          </p:nvSpPr>
          <p:spPr bwMode="auto">
            <a:xfrm>
              <a:off x="6588224" y="4066215"/>
              <a:ext cx="226881" cy="226881"/>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05" name="Line 326"/>
            <p:cNvSpPr>
              <a:spLocks noChangeShapeType="1"/>
            </p:cNvSpPr>
            <p:nvPr/>
          </p:nvSpPr>
          <p:spPr bwMode="auto">
            <a:xfrm flipH="1">
              <a:off x="4949771" y="4941951"/>
              <a:ext cx="588906" cy="40300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a:p>
          </p:txBody>
        </p:sp>
        <p:sp>
          <p:nvSpPr>
            <p:cNvPr id="206" name="Line 326"/>
            <p:cNvSpPr>
              <a:spLocks noChangeShapeType="1"/>
            </p:cNvSpPr>
            <p:nvPr/>
          </p:nvSpPr>
          <p:spPr bwMode="auto">
            <a:xfrm>
              <a:off x="5538678" y="4941951"/>
              <a:ext cx="563221" cy="40300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a:p>
          </p:txBody>
        </p:sp>
        <p:sp>
          <p:nvSpPr>
            <p:cNvPr id="207" name="Line 326"/>
            <p:cNvSpPr>
              <a:spLocks noChangeShapeType="1"/>
            </p:cNvSpPr>
            <p:nvPr/>
          </p:nvSpPr>
          <p:spPr bwMode="auto">
            <a:xfrm flipH="1">
              <a:off x="7254027" y="4941951"/>
              <a:ext cx="544628" cy="40300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a:p>
          </p:txBody>
        </p:sp>
        <p:sp>
          <p:nvSpPr>
            <p:cNvPr id="208" name="Line 326"/>
            <p:cNvSpPr>
              <a:spLocks noChangeShapeType="1"/>
            </p:cNvSpPr>
            <p:nvPr/>
          </p:nvSpPr>
          <p:spPr bwMode="auto">
            <a:xfrm>
              <a:off x="7798655" y="4941951"/>
              <a:ext cx="538258" cy="40300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a:p>
          </p:txBody>
        </p:sp>
        <p:sp>
          <p:nvSpPr>
            <p:cNvPr id="209" name="Line 326"/>
            <p:cNvSpPr>
              <a:spLocks noChangeShapeType="1"/>
            </p:cNvSpPr>
            <p:nvPr/>
          </p:nvSpPr>
          <p:spPr bwMode="auto">
            <a:xfrm>
              <a:off x="6701664" y="4293095"/>
              <a:ext cx="1096991" cy="42197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a:p>
          </p:txBody>
        </p:sp>
        <p:sp>
          <p:nvSpPr>
            <p:cNvPr id="210" name="Line 326"/>
            <p:cNvSpPr>
              <a:spLocks noChangeShapeType="1"/>
            </p:cNvSpPr>
            <p:nvPr/>
          </p:nvSpPr>
          <p:spPr bwMode="auto">
            <a:xfrm flipH="1">
              <a:off x="5538677" y="4293096"/>
              <a:ext cx="1162986" cy="42197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a:p>
          </p:txBody>
        </p:sp>
      </p:grpSp>
      <p:sp>
        <p:nvSpPr>
          <p:cNvPr id="211" name="TextBox 210"/>
          <p:cNvSpPr txBox="1"/>
          <p:nvPr/>
        </p:nvSpPr>
        <p:spPr>
          <a:xfrm>
            <a:off x="5549836" y="5751264"/>
            <a:ext cx="2031325" cy="369332"/>
          </a:xfrm>
          <a:prstGeom prst="rect">
            <a:avLst/>
          </a:prstGeom>
          <a:noFill/>
        </p:spPr>
        <p:txBody>
          <a:bodyPr wrap="none" rtlCol="0">
            <a:spAutoFit/>
          </a:bodyPr>
          <a:lstStyle/>
          <a:p>
            <a:r>
              <a:rPr lang="zh-CN" altLang="en-US" dirty="0">
                <a:solidFill>
                  <a:srgbClr val="003B93"/>
                </a:solidFill>
                <a:latin typeface="华文中宋" panose="02010600040101010101" pitchFamily="2" charset="-122"/>
                <a:ea typeface="华文中宋" panose="02010600040101010101" pitchFamily="2" charset="-122"/>
              </a:rPr>
              <a:t>间接网络拓扑结构</a:t>
            </a:r>
            <a:endParaRPr lang="zh-CN" altLang="en-US" dirty="0">
              <a:solidFill>
                <a:srgbClr val="003B93"/>
              </a:solidFill>
              <a:latin typeface="华文中宋" panose="02010600040101010101" pitchFamily="2" charset="-122"/>
              <a:ea typeface="华文中宋" panose="02010600040101010101" pitchFamily="2" charset="-122"/>
            </a:endParaRPr>
          </a:p>
        </p:txBody>
      </p:sp>
      <p:sp>
        <p:nvSpPr>
          <p:cNvPr id="213" name="椭圆 212"/>
          <p:cNvSpPr/>
          <p:nvPr/>
        </p:nvSpPr>
        <p:spPr>
          <a:xfrm rot="2269594">
            <a:off x="2722448" y="3562402"/>
            <a:ext cx="823661" cy="4924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考察网络拓扑结构的重要指标</a:t>
            </a:r>
            <a:endParaRPr lang="zh-CN" altLang="en-US" sz="4000" dirty="0">
              <a:solidFill>
                <a:srgbClr val="003B93"/>
              </a:solidFill>
              <a:latin typeface="Cambria" panose="02040503050406030204"/>
              <a:cs typeface="Cambria" panose="02040503050406030204"/>
            </a:endParaRPr>
          </a:p>
        </p:txBody>
      </p:sp>
      <p:sp>
        <p:nvSpPr>
          <p:cNvPr id="10" name="矩形 9"/>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264275"/>
            <a:ext cx="8706313" cy="4739759"/>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dirty="0">
                <a:latin typeface="Calibri" panose="020F0502020204030204" pitchFamily="34" charset="0"/>
                <a:ea typeface="华文中宋" panose="02010600040101010101" pitchFamily="2" charset="-122"/>
                <a:cs typeface="Calibri" panose="020F0502020204030204" pitchFamily="34" charset="0"/>
              </a:rPr>
              <a:t>对分带宽</a:t>
            </a:r>
            <a:endParaRPr lang="en-US" altLang="zh-CN" sz="2400" dirty="0">
              <a:latin typeface="Calibri" panose="020F0502020204030204" pitchFamily="34" charset="0"/>
              <a:ea typeface="华文中宋" panose="02010600040101010101" pitchFamily="2" charset="-122"/>
              <a:cs typeface="Calibri" panose="020F0502020204030204" pitchFamily="34" charset="0"/>
            </a:endParaRPr>
          </a:p>
          <a:p>
            <a:pPr marL="1200150" lvl="2" indent="-285750">
              <a:spcBef>
                <a:spcPts val="600"/>
              </a:spcBef>
              <a:buSzPct val="60000"/>
              <a:buFont typeface="Wingdings" panose="05000000000000000000" pitchFamily="2" charset="2"/>
              <a:buChar char="l"/>
            </a:pPr>
            <a:r>
              <a:rPr lang="zh-CN" altLang="en-US" sz="2000" b="1" dirty="0">
                <a:solidFill>
                  <a:srgbClr val="003B93"/>
                </a:solidFill>
                <a:latin typeface="Calibri" panose="020F0502020204030204" pitchFamily="34" charset="0"/>
                <a:ea typeface="华文中宋" panose="02010600040101010101" pitchFamily="2" charset="-122"/>
                <a:cs typeface="Calibri" panose="020F0502020204030204" pitchFamily="34" charset="0"/>
              </a:rPr>
              <a:t>对分</a:t>
            </a:r>
            <a:r>
              <a:rPr lang="zh-CN" altLang="en-US" sz="2000" dirty="0">
                <a:latin typeface="Calibri" panose="020F0502020204030204" pitchFamily="34" charset="0"/>
                <a:ea typeface="华文中宋" panose="02010600040101010101" pitchFamily="2" charset="-122"/>
                <a:cs typeface="Calibri" panose="020F0502020204030204" pitchFamily="34" charset="0"/>
              </a:rPr>
              <a:t>：</a:t>
            </a:r>
            <a:r>
              <a:rPr lang="zh-CN" altLang="en-US" sz="2000" dirty="0">
                <a:ea typeface="华文楷体" panose="02010600040101010101" pitchFamily="2" charset="-122"/>
                <a:cs typeface="Calibri" panose="020F0502020204030204" pitchFamily="34" charset="0"/>
              </a:rPr>
              <a:t>将一个包含</a:t>
            </a:r>
            <a:r>
              <a:rPr lang="en-US" altLang="zh-CN" sz="2000" b="1" i="1" dirty="0">
                <a:ea typeface="华文楷体" panose="02010600040101010101" pitchFamily="2" charset="-122"/>
                <a:cs typeface="Calibri" panose="020F0502020204030204" pitchFamily="34" charset="0"/>
              </a:rPr>
              <a:t>N</a:t>
            </a:r>
            <a:r>
              <a:rPr lang="zh-CN" altLang="en-US" sz="2000" dirty="0">
                <a:ea typeface="华文楷体" panose="02010600040101010101" pitchFamily="2" charset="-122"/>
                <a:cs typeface="Calibri" panose="020F0502020204030204" pitchFamily="34" charset="0"/>
              </a:rPr>
              <a:t>个节点的拓扑切割为两个分别包含</a:t>
            </a:r>
            <a:r>
              <a:rPr lang="en-US" altLang="zh-CN" sz="2000" b="1" i="1" dirty="0">
                <a:ea typeface="华文楷体" panose="02010600040101010101" pitchFamily="2" charset="-122"/>
                <a:cs typeface="Calibri" panose="020F0502020204030204" pitchFamily="34" charset="0"/>
              </a:rPr>
              <a:t>N1</a:t>
            </a:r>
            <a:r>
              <a:rPr lang="zh-CN" altLang="en-US" sz="2000" dirty="0">
                <a:ea typeface="华文楷体" panose="02010600040101010101" pitchFamily="2" charset="-122"/>
                <a:cs typeface="Calibri" panose="020F0502020204030204" pitchFamily="34" charset="0"/>
              </a:rPr>
              <a:t>和</a:t>
            </a:r>
            <a:r>
              <a:rPr lang="en-US" altLang="zh-CN" sz="2000" b="1" i="1" dirty="0">
                <a:ea typeface="华文楷体" panose="02010600040101010101" pitchFamily="2" charset="-122"/>
                <a:cs typeface="Calibri" panose="020F0502020204030204" pitchFamily="34" charset="0"/>
              </a:rPr>
              <a:t>N2</a:t>
            </a:r>
            <a:r>
              <a:rPr lang="zh-CN" altLang="en-US" sz="2000" dirty="0">
                <a:ea typeface="华文楷体" panose="02010600040101010101" pitchFamily="2" charset="-122"/>
                <a:cs typeface="Calibri" panose="020F0502020204030204" pitchFamily="34" charset="0"/>
              </a:rPr>
              <a:t>个节点的拓扑子集，</a:t>
            </a:r>
            <a:r>
              <a:rPr lang="en-US" altLang="zh-CN" sz="2000" b="1" i="1" dirty="0">
                <a:ea typeface="华文楷体" panose="02010600040101010101" pitchFamily="2" charset="-122"/>
                <a:cs typeface="Calibri" panose="020F0502020204030204" pitchFamily="34" charset="0"/>
              </a:rPr>
              <a:t>N2 ≤ N1 ≤ N2+1</a:t>
            </a:r>
            <a:endParaRPr lang="en-US" altLang="zh-CN" sz="2000" b="1" i="1" dirty="0">
              <a:ea typeface="华文楷体" panose="02010600040101010101" pitchFamily="2" charset="-122"/>
              <a:cs typeface="Calibri" panose="020F0502020204030204" pitchFamily="34" charset="0"/>
            </a:endParaRPr>
          </a:p>
          <a:p>
            <a:pPr marL="1200150" lvl="2" indent="-285750">
              <a:spcBef>
                <a:spcPts val="600"/>
              </a:spcBef>
              <a:buSzPct val="60000"/>
              <a:buFont typeface="Wingdings" panose="05000000000000000000" pitchFamily="2" charset="2"/>
              <a:buChar char="l"/>
            </a:pPr>
            <a:r>
              <a:rPr lang="zh-CN" altLang="en-US" sz="2000" b="1" dirty="0">
                <a:solidFill>
                  <a:srgbClr val="003B93"/>
                </a:solidFill>
                <a:latin typeface="Calibri" panose="020F0502020204030204" pitchFamily="34" charset="0"/>
                <a:ea typeface="华文中宋" panose="02010600040101010101" pitchFamily="2" charset="-122"/>
                <a:cs typeface="Calibri" panose="020F0502020204030204" pitchFamily="34" charset="0"/>
              </a:rPr>
              <a:t>对分带宽</a:t>
            </a:r>
            <a:r>
              <a:rPr lang="zh-CN" altLang="en-US" sz="2000" dirty="0">
                <a:latin typeface="Calibri" panose="020F0502020204030204" pitchFamily="34" charset="0"/>
                <a:ea typeface="华文中宋" panose="02010600040101010101" pitchFamily="2" charset="-122"/>
                <a:cs typeface="Calibri" panose="020F0502020204030204" pitchFamily="34" charset="0"/>
              </a:rPr>
              <a:t>：</a:t>
            </a:r>
            <a:r>
              <a:rPr lang="zh-CN" altLang="en-US" sz="2000" dirty="0">
                <a:ea typeface="华文楷体" panose="02010600040101010101" pitchFamily="2" charset="-122"/>
                <a:cs typeface="Calibri" panose="020F0502020204030204" pitchFamily="34" charset="0"/>
              </a:rPr>
              <a:t>联通</a:t>
            </a:r>
            <a:r>
              <a:rPr lang="en-US" altLang="zh-CN" sz="2000" b="1" i="1" dirty="0">
                <a:ea typeface="华文楷体" panose="02010600040101010101" pitchFamily="2" charset="-122"/>
                <a:cs typeface="Calibri" panose="020F0502020204030204" pitchFamily="34" charset="0"/>
              </a:rPr>
              <a:t>N1</a:t>
            </a:r>
            <a:r>
              <a:rPr lang="zh-CN" altLang="en-US" sz="2000" dirty="0">
                <a:ea typeface="华文楷体" panose="02010600040101010101" pitchFamily="2" charset="-122"/>
                <a:cs typeface="Calibri" panose="020F0502020204030204" pitchFamily="34" charset="0"/>
              </a:rPr>
              <a:t>和</a:t>
            </a:r>
            <a:r>
              <a:rPr lang="en-US" altLang="zh-CN" sz="2000" b="1" i="1" dirty="0">
                <a:ea typeface="华文楷体" panose="02010600040101010101" pitchFamily="2" charset="-122"/>
                <a:cs typeface="Calibri" panose="020F0502020204030204" pitchFamily="34" charset="0"/>
              </a:rPr>
              <a:t>N2</a:t>
            </a:r>
            <a:r>
              <a:rPr lang="zh-CN" altLang="en-US" sz="2000" dirty="0">
                <a:ea typeface="华文楷体" panose="02010600040101010101" pitchFamily="2" charset="-122"/>
                <a:cs typeface="Calibri" panose="020F0502020204030204" pitchFamily="34" charset="0"/>
              </a:rPr>
              <a:t>节点子集的所有通道的带宽总和</a:t>
            </a:r>
            <a:endParaRPr lang="en-US" altLang="zh-CN" sz="2000" dirty="0">
              <a:ea typeface="华文楷体" panose="02010600040101010101" pitchFamily="2" charset="-122"/>
              <a:cs typeface="Calibri" panose="020F0502020204030204" pitchFamily="34" charset="0"/>
            </a:endParaRPr>
          </a:p>
          <a:p>
            <a:pPr marL="285750" indent="-285750">
              <a:spcBef>
                <a:spcPts val="600"/>
              </a:spcBef>
              <a:buSzPct val="60000"/>
              <a:buFont typeface="Wingdings" panose="05000000000000000000" pitchFamily="2" charset="2"/>
              <a:buChar char="l"/>
            </a:pPr>
            <a:r>
              <a:rPr lang="zh-CN" altLang="en-US" sz="2400" dirty="0">
                <a:latin typeface="Calibri" panose="020F0502020204030204" pitchFamily="34" charset="0"/>
                <a:ea typeface="华文中宋" panose="02010600040101010101" pitchFamily="2" charset="-122"/>
                <a:cs typeface="Calibri" panose="020F0502020204030204" pitchFamily="34" charset="0"/>
              </a:rPr>
              <a:t>网络跳步</a:t>
            </a:r>
            <a:endParaRPr lang="en-US" altLang="zh-CN" sz="2400" dirty="0">
              <a:latin typeface="Calibri" panose="020F0502020204030204" pitchFamily="34" charset="0"/>
              <a:ea typeface="华文中宋" panose="02010600040101010101" pitchFamily="2" charset="-122"/>
              <a:cs typeface="Calibri" panose="020F0502020204030204" pitchFamily="34" charset="0"/>
            </a:endParaRPr>
          </a:p>
          <a:p>
            <a:pPr marL="1200150" lvl="2" indent="-285750">
              <a:spcBef>
                <a:spcPts val="600"/>
              </a:spcBef>
              <a:buSzPct val="60000"/>
              <a:buFont typeface="Wingdings" panose="05000000000000000000" pitchFamily="2" charset="2"/>
              <a:buChar char="l"/>
            </a:pPr>
            <a:r>
              <a:rPr lang="zh-CN" altLang="en-US" sz="2000" b="1" dirty="0">
                <a:solidFill>
                  <a:srgbClr val="003B93"/>
                </a:solidFill>
                <a:latin typeface="Calibri" panose="020F0502020204030204" pitchFamily="34" charset="0"/>
                <a:ea typeface="华文中宋" panose="02010600040101010101" pitchFamily="2" charset="-122"/>
                <a:cs typeface="Calibri" panose="020F0502020204030204" pitchFamily="34" charset="0"/>
              </a:rPr>
              <a:t>最短路径</a:t>
            </a:r>
            <a:r>
              <a:rPr lang="zh-CN" altLang="en-US" sz="2000" dirty="0">
                <a:solidFill>
                  <a:prstClr val="black"/>
                </a:solidFill>
                <a:latin typeface="Calibri" panose="020F0502020204030204" pitchFamily="34" charset="0"/>
                <a:ea typeface="华文中宋" panose="02010600040101010101" pitchFamily="2" charset="-122"/>
                <a:cs typeface="Calibri" panose="020F0502020204030204" pitchFamily="34" charset="0"/>
              </a:rPr>
              <a:t>：</a:t>
            </a:r>
            <a:r>
              <a:rPr lang="zh-CN" altLang="en-US" sz="2000" dirty="0">
                <a:solidFill>
                  <a:prstClr val="black"/>
                </a:solidFill>
                <a:latin typeface="华文楷体" panose="02010600040101010101" pitchFamily="2" charset="-122"/>
                <a:ea typeface="华文楷体" panose="02010600040101010101" pitchFamily="2" charset="-122"/>
                <a:cs typeface="Calibri" panose="020F0502020204030204" pitchFamily="34" charset="0"/>
              </a:rPr>
              <a:t>源节点和目的节点之间跳步数最少的可联通路径</a:t>
            </a:r>
            <a:endParaRPr lang="en-US" altLang="zh-CN" sz="2000" dirty="0">
              <a:solidFill>
                <a:prstClr val="black"/>
              </a:solidFill>
              <a:latin typeface="华文楷体" panose="02010600040101010101" pitchFamily="2" charset="-122"/>
              <a:ea typeface="华文楷体" panose="02010600040101010101" pitchFamily="2" charset="-122"/>
              <a:cs typeface="Calibri" panose="020F0502020204030204" pitchFamily="34" charset="0"/>
            </a:endParaRPr>
          </a:p>
          <a:p>
            <a:pPr marL="1200150" lvl="2" indent="-285750">
              <a:spcBef>
                <a:spcPts val="600"/>
              </a:spcBef>
              <a:buSzPct val="60000"/>
              <a:buFont typeface="Wingdings" panose="05000000000000000000" pitchFamily="2" charset="2"/>
              <a:buChar char="l"/>
            </a:pPr>
            <a:r>
              <a:rPr lang="zh-CN" altLang="en-US" sz="2000" b="1" dirty="0">
                <a:solidFill>
                  <a:srgbClr val="003B93"/>
                </a:solidFill>
                <a:latin typeface="Calibri" panose="020F0502020204030204" pitchFamily="34" charset="0"/>
                <a:ea typeface="华文中宋" panose="02010600040101010101" pitchFamily="2" charset="-122"/>
                <a:cs typeface="Calibri" panose="020F0502020204030204" pitchFamily="34" charset="0"/>
              </a:rPr>
              <a:t>网络直径</a:t>
            </a:r>
            <a:r>
              <a:rPr lang="zh-CN" altLang="en-US" sz="2000" dirty="0">
                <a:solidFill>
                  <a:prstClr val="black"/>
                </a:solidFill>
                <a:latin typeface="Calibri" panose="020F0502020204030204" pitchFamily="34" charset="0"/>
                <a:ea typeface="华文中宋" panose="02010600040101010101" pitchFamily="2" charset="-122"/>
                <a:cs typeface="Calibri" panose="020F0502020204030204" pitchFamily="34" charset="0"/>
              </a:rPr>
              <a:t>：</a:t>
            </a:r>
            <a:r>
              <a:rPr lang="zh-CN" altLang="en-US" sz="2000" dirty="0">
                <a:solidFill>
                  <a:prstClr val="black"/>
                </a:solidFill>
                <a:latin typeface="华文楷体" panose="02010600040101010101" pitchFamily="2" charset="-122"/>
                <a:ea typeface="华文楷体" panose="02010600040101010101" pitchFamily="2" charset="-122"/>
                <a:cs typeface="Calibri" panose="020F0502020204030204" pitchFamily="34" charset="0"/>
              </a:rPr>
              <a:t>全拓扑所有节点对中</a:t>
            </a:r>
            <a:r>
              <a:rPr lang="zh-CN" altLang="en-US" sz="2000" dirty="0">
                <a:solidFill>
                  <a:srgbClr val="C00000"/>
                </a:solidFill>
                <a:latin typeface="华文楷体" panose="02010600040101010101" pitchFamily="2" charset="-122"/>
                <a:ea typeface="华文楷体" panose="02010600040101010101" pitchFamily="2" charset="-122"/>
                <a:cs typeface="Calibri" panose="020F0502020204030204" pitchFamily="34" charset="0"/>
              </a:rPr>
              <a:t>最长的最短路径</a:t>
            </a:r>
            <a:endParaRPr lang="en-US" altLang="zh-CN" sz="2000" dirty="0">
              <a:solidFill>
                <a:srgbClr val="C00000"/>
              </a:solidFill>
              <a:latin typeface="华文楷体" panose="02010600040101010101" pitchFamily="2" charset="-122"/>
              <a:ea typeface="华文楷体" panose="02010600040101010101" pitchFamily="2" charset="-122"/>
              <a:cs typeface="Calibri" panose="020F0502020204030204" pitchFamily="34" charset="0"/>
            </a:endParaRPr>
          </a:p>
          <a:p>
            <a:pPr marL="1200150" lvl="2" indent="-285750">
              <a:spcBef>
                <a:spcPts val="600"/>
              </a:spcBef>
              <a:buSzPct val="60000"/>
              <a:buFont typeface="Wingdings" panose="05000000000000000000" pitchFamily="2" charset="2"/>
              <a:buChar char="l"/>
            </a:pPr>
            <a:r>
              <a:rPr lang="zh-CN" altLang="en-US" sz="2000" b="1" dirty="0">
                <a:solidFill>
                  <a:srgbClr val="003B93"/>
                </a:solidFill>
                <a:latin typeface="Calibri" panose="020F0502020204030204" pitchFamily="34" charset="0"/>
                <a:ea typeface="华文中宋" panose="02010600040101010101" pitchFamily="2" charset="-122"/>
                <a:cs typeface="Calibri" panose="020F0502020204030204" pitchFamily="34" charset="0"/>
              </a:rPr>
              <a:t>平均跳步</a:t>
            </a:r>
            <a:r>
              <a:rPr lang="zh-CN" altLang="en-US" sz="2000" dirty="0">
                <a:solidFill>
                  <a:prstClr val="black"/>
                </a:solidFill>
                <a:latin typeface="Calibri" panose="020F0502020204030204" pitchFamily="34" charset="0"/>
                <a:ea typeface="华文中宋" panose="02010600040101010101" pitchFamily="2" charset="-122"/>
                <a:cs typeface="Calibri" panose="020F0502020204030204" pitchFamily="34" charset="0"/>
              </a:rPr>
              <a:t>：</a:t>
            </a:r>
            <a:r>
              <a:rPr lang="zh-CN" altLang="en-US" sz="2000" dirty="0">
                <a:solidFill>
                  <a:prstClr val="black"/>
                </a:solidFill>
                <a:latin typeface="华文楷体" panose="02010600040101010101" pitchFamily="2" charset="-122"/>
                <a:ea typeface="华文楷体" panose="02010600040101010101" pitchFamily="2" charset="-122"/>
                <a:cs typeface="Calibri" panose="020F0502020204030204" pitchFamily="34" charset="0"/>
              </a:rPr>
              <a:t>所有源节点和目的节点最短路径的平均值</a:t>
            </a:r>
            <a:endParaRPr lang="en-US" altLang="zh-CN" sz="2400" dirty="0">
              <a:solidFill>
                <a:srgbClr val="C00000"/>
              </a:solidFill>
              <a:latin typeface="华文楷体" panose="02010600040101010101" pitchFamily="2" charset="-122"/>
              <a:ea typeface="华文楷体" panose="02010600040101010101" pitchFamily="2" charset="-122"/>
              <a:cs typeface="Calibri" panose="020F0502020204030204" pitchFamily="34" charset="0"/>
            </a:endParaRPr>
          </a:p>
          <a:p>
            <a:pPr marL="285750" indent="-285750">
              <a:spcBef>
                <a:spcPts val="600"/>
              </a:spcBef>
              <a:buSzPct val="60000"/>
              <a:buFont typeface="Wingdings" panose="05000000000000000000" pitchFamily="2" charset="2"/>
              <a:buChar char="l"/>
            </a:pPr>
            <a:r>
              <a:rPr lang="zh-CN" altLang="en-US" sz="2400" dirty="0">
                <a:latin typeface="Calibri" panose="020F0502020204030204" pitchFamily="34" charset="0"/>
                <a:ea typeface="华文中宋" panose="02010600040101010101" pitchFamily="2" charset="-122"/>
                <a:cs typeface="Calibri" panose="020F0502020204030204" pitchFamily="34" charset="0"/>
              </a:rPr>
              <a:t>构建成本</a:t>
            </a:r>
            <a:endParaRPr lang="en-US" altLang="zh-CN" sz="2400" dirty="0">
              <a:latin typeface="Calibri" panose="020F0502020204030204" pitchFamily="34" charset="0"/>
              <a:ea typeface="华文中宋" panose="02010600040101010101" pitchFamily="2" charset="-122"/>
              <a:cs typeface="Calibri" panose="020F0502020204030204" pitchFamily="34" charset="0"/>
            </a:endParaRPr>
          </a:p>
          <a:p>
            <a:pPr marL="1200150" lvl="2" indent="-285750">
              <a:spcBef>
                <a:spcPts val="600"/>
              </a:spcBef>
              <a:buSzPct val="60000"/>
              <a:buFont typeface="Wingdings" panose="05000000000000000000" pitchFamily="2" charset="2"/>
              <a:buChar char="l"/>
            </a:pPr>
            <a:r>
              <a:rPr lang="zh-CN" altLang="en-US" sz="2000" b="1" dirty="0">
                <a:solidFill>
                  <a:srgbClr val="003B93"/>
                </a:solidFill>
                <a:latin typeface="Calibri" panose="020F0502020204030204" pitchFamily="34" charset="0"/>
                <a:ea typeface="华文中宋" panose="02010600040101010101" pitchFamily="2" charset="-122"/>
                <a:cs typeface="Calibri" panose="020F0502020204030204" pitchFamily="34" charset="0"/>
              </a:rPr>
              <a:t>芯片成本</a:t>
            </a:r>
            <a:r>
              <a:rPr lang="zh-CN" altLang="en-US" sz="2000" dirty="0">
                <a:latin typeface="Calibri" panose="020F0502020204030204" pitchFamily="34" charset="0"/>
                <a:ea typeface="华文中宋" panose="02010600040101010101" pitchFamily="2" charset="-122"/>
                <a:cs typeface="Calibri" panose="020F0502020204030204" pitchFamily="34" charset="0"/>
              </a:rPr>
              <a:t>：</a:t>
            </a:r>
            <a:r>
              <a:rPr lang="zh-CN" altLang="en-US" sz="2000" dirty="0">
                <a:latin typeface="华文楷体" panose="02010600040101010101" pitchFamily="2" charset="-122"/>
                <a:ea typeface="华文楷体" panose="02010600040101010101" pitchFamily="2" charset="-122"/>
                <a:cs typeface="Calibri" panose="020F0502020204030204" pitchFamily="34" charset="0"/>
              </a:rPr>
              <a:t>交换</a:t>
            </a:r>
            <a:r>
              <a:rPr lang="en-US" altLang="zh-CN" sz="2000" dirty="0">
                <a:latin typeface="华文楷体" panose="02010600040101010101" pitchFamily="2" charset="-122"/>
                <a:ea typeface="华文楷体" panose="02010600040101010101" pitchFamily="2" charset="-122"/>
                <a:cs typeface="Calibri" panose="020F0502020204030204" pitchFamily="34" charset="0"/>
              </a:rPr>
              <a:t>/</a:t>
            </a:r>
            <a:r>
              <a:rPr lang="zh-CN" altLang="en-US" sz="2000" dirty="0">
                <a:latin typeface="华文楷体" panose="02010600040101010101" pitchFamily="2" charset="-122"/>
                <a:ea typeface="华文楷体" panose="02010600040101010101" pitchFamily="2" charset="-122"/>
                <a:cs typeface="Calibri" panose="020F0502020204030204" pitchFamily="34" charset="0"/>
              </a:rPr>
              <a:t>路由芯片的面积、引脚数、结构等</a:t>
            </a:r>
            <a:endParaRPr lang="en-US" altLang="zh-CN" sz="2000" dirty="0">
              <a:latin typeface="华文楷体" panose="02010600040101010101" pitchFamily="2" charset="-122"/>
              <a:ea typeface="华文楷体" panose="02010600040101010101" pitchFamily="2" charset="-122"/>
              <a:cs typeface="Calibri" panose="020F0502020204030204" pitchFamily="34" charset="0"/>
            </a:endParaRPr>
          </a:p>
          <a:p>
            <a:pPr marL="1200150" lvl="2" indent="-285750">
              <a:spcBef>
                <a:spcPts val="600"/>
              </a:spcBef>
              <a:buSzPct val="60000"/>
              <a:buFont typeface="Wingdings" panose="05000000000000000000" pitchFamily="2" charset="2"/>
              <a:buChar char="l"/>
            </a:pPr>
            <a:r>
              <a:rPr lang="zh-CN" altLang="en-US" sz="2000" b="1" dirty="0">
                <a:solidFill>
                  <a:srgbClr val="003B93"/>
                </a:solidFill>
                <a:latin typeface="Calibri" panose="020F0502020204030204" pitchFamily="34" charset="0"/>
                <a:ea typeface="华文中宋" panose="02010600040101010101" pitchFamily="2" charset="-122"/>
                <a:cs typeface="Calibri" panose="020F0502020204030204" pitchFamily="34" charset="0"/>
              </a:rPr>
              <a:t>封装成本</a:t>
            </a:r>
            <a:r>
              <a:rPr lang="zh-CN" altLang="en-US" sz="2000" dirty="0">
                <a:latin typeface="Calibri" panose="020F0502020204030204" pitchFamily="34" charset="0"/>
                <a:ea typeface="华文中宋" panose="02010600040101010101" pitchFamily="2" charset="-122"/>
                <a:cs typeface="Calibri" panose="020F0502020204030204" pitchFamily="34" charset="0"/>
              </a:rPr>
              <a:t>：</a:t>
            </a:r>
            <a:r>
              <a:rPr lang="zh-CN" altLang="en-US" sz="2000" dirty="0">
                <a:latin typeface="华文楷体" panose="02010600040101010101" pitchFamily="2" charset="-122"/>
                <a:ea typeface="华文楷体" panose="02010600040101010101" pitchFamily="2" charset="-122"/>
                <a:cs typeface="Calibri" panose="020F0502020204030204" pitchFamily="34" charset="0"/>
              </a:rPr>
              <a:t>背板或交换机柜的体积、功耗、接口数量等</a:t>
            </a:r>
            <a:endParaRPr lang="en-US" altLang="zh-CN" sz="2000" dirty="0">
              <a:latin typeface="华文楷体" panose="02010600040101010101" pitchFamily="2" charset="-122"/>
              <a:ea typeface="华文楷体" panose="02010600040101010101" pitchFamily="2" charset="-122"/>
              <a:cs typeface="Calibri" panose="020F0502020204030204" pitchFamily="34" charset="0"/>
            </a:endParaRPr>
          </a:p>
          <a:p>
            <a:pPr marL="1200150" lvl="2" indent="-285750">
              <a:spcBef>
                <a:spcPts val="600"/>
              </a:spcBef>
              <a:buSzPct val="60000"/>
              <a:buFont typeface="Wingdings" panose="05000000000000000000" pitchFamily="2" charset="2"/>
              <a:buChar char="l"/>
            </a:pPr>
            <a:r>
              <a:rPr lang="zh-CN" altLang="en-US" sz="2000" b="1" dirty="0">
                <a:solidFill>
                  <a:srgbClr val="003B93"/>
                </a:solidFill>
                <a:latin typeface="Calibri" panose="020F0502020204030204" pitchFamily="34" charset="0"/>
                <a:ea typeface="华文中宋" panose="02010600040101010101" pitchFamily="2" charset="-122"/>
                <a:cs typeface="Calibri" panose="020F0502020204030204" pitchFamily="34" charset="0"/>
              </a:rPr>
              <a:t>链路成本</a:t>
            </a:r>
            <a:r>
              <a:rPr lang="zh-CN" altLang="en-US" sz="2000" dirty="0">
                <a:latin typeface="Calibri" panose="020F0502020204030204" pitchFamily="34" charset="0"/>
                <a:ea typeface="华文中宋" panose="02010600040101010101" pitchFamily="2" charset="-122"/>
                <a:cs typeface="Calibri" panose="020F0502020204030204" pitchFamily="34" charset="0"/>
              </a:rPr>
              <a:t>：</a:t>
            </a:r>
            <a:r>
              <a:rPr lang="zh-CN" altLang="en-US" sz="2000" dirty="0">
                <a:latin typeface="华文楷体" panose="02010600040101010101" pitchFamily="2" charset="-122"/>
                <a:ea typeface="华文楷体" panose="02010600040101010101" pitchFamily="2" charset="-122"/>
                <a:cs typeface="Calibri" panose="020F0502020204030204" pitchFamily="34" charset="0"/>
              </a:rPr>
              <a:t>电缆或光纤光的数量、长度、布线难度等</a:t>
            </a:r>
            <a:endParaRPr lang="en-US" altLang="zh-CN" sz="2000" dirty="0">
              <a:latin typeface="华文楷体" panose="02010600040101010101" pitchFamily="2" charset="-122"/>
              <a:ea typeface="华文楷体" panose="02010600040101010101" pitchFamily="2" charset="-122"/>
              <a:cs typeface="Calibri" panose="020F0502020204030204" pitchFamily="34"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直接网络拓扑结构</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—Ring</a:t>
            </a:r>
            <a:endParaRPr lang="zh-CN" altLang="en-US" sz="4000" dirty="0">
              <a:solidFill>
                <a:srgbClr val="003B93"/>
              </a:solidFill>
              <a:latin typeface="Cambria" panose="02040503050406030204"/>
              <a:cs typeface="Cambria" panose="02040503050406030204"/>
            </a:endParaRPr>
          </a:p>
        </p:txBody>
      </p:sp>
      <p:sp>
        <p:nvSpPr>
          <p:cNvPr id="10" name="矩形 9"/>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103" name="TextBox 102"/>
              <p:cNvSpPr txBox="1"/>
              <p:nvPr/>
            </p:nvSpPr>
            <p:spPr>
              <a:xfrm>
                <a:off x="258175" y="1264275"/>
                <a:ext cx="8706313" cy="2369880"/>
              </a:xfrm>
              <a:prstGeom prst="rect">
                <a:avLst/>
              </a:prstGeom>
              <a:noFill/>
            </p:spPr>
            <p:txBody>
              <a:bodyPr wrap="square" rtlCol="0">
                <a:spAutoFit/>
              </a:bodyPr>
              <a:lstStyle/>
              <a:p>
                <a:pPr marL="285750" indent="-285750">
                  <a:buSzPct val="60000"/>
                  <a:buFont typeface="Wingdings" pitchFamily="2" charset="2"/>
                  <a:buChar char="l"/>
                </a:pPr>
                <a:r>
                  <a:rPr lang="en-US" altLang="zh-CN" sz="2400" b="1" dirty="0">
                    <a:latin typeface="Times New Roman" pitchFamily="18" charset="0"/>
                    <a:ea typeface="华文中宋" pitchFamily="2" charset="-122"/>
                    <a:cs typeface="Times New Roman" pitchFamily="18" charset="0"/>
                  </a:rPr>
                  <a:t>Bidirectional Ring</a:t>
                </a:r>
                <a:r>
                  <a:rPr lang="zh-CN" altLang="en-US" sz="2400" b="1" dirty="0">
                    <a:latin typeface="Times New Roman" pitchFamily="18" charset="0"/>
                    <a:ea typeface="华文中宋" pitchFamily="2" charset="-122"/>
                    <a:cs typeface="Times New Roman" pitchFamily="18" charset="0"/>
                  </a:rPr>
                  <a:t>（节点数</a:t>
                </a:r>
                <a:r>
                  <a:rPr lang="en-US" altLang="zh-CN" sz="2400" b="1" dirty="0">
                    <a:latin typeface="Times New Roman" pitchFamily="18" charset="0"/>
                    <a:ea typeface="华文中宋" pitchFamily="2" charset="-122"/>
                    <a:cs typeface="Times New Roman" pitchFamily="18" charset="0"/>
                  </a:rPr>
                  <a:t>N</a:t>
                </a:r>
                <a:r>
                  <a:rPr lang="zh-CN" altLang="en-US" sz="2400" b="1" dirty="0">
                    <a:latin typeface="Times New Roman" pitchFamily="18" charset="0"/>
                    <a:ea typeface="华文中宋" pitchFamily="2" charset="-122"/>
                    <a:cs typeface="Times New Roman" pitchFamily="18" charset="0"/>
                  </a:rPr>
                  <a:t>）</a:t>
                </a:r>
                <a:endParaRPr lang="en-US" altLang="zh-CN" sz="2400" b="1" dirty="0">
                  <a:latin typeface="Times New Roman" pitchFamily="18" charset="0"/>
                  <a:ea typeface="华文中宋" pitchFamily="2" charset="-122"/>
                  <a:cs typeface="Times New Roman" pitchFamily="18" charset="0"/>
                </a:endParaRPr>
              </a:p>
              <a:p>
                <a:pPr marL="742950" lvl="1" indent="-285750">
                  <a:spcBef>
                    <a:spcPts val="600"/>
                  </a:spcBef>
                  <a:buSzPct val="60000"/>
                  <a:buFont typeface="Wingdings" pitchFamily="2" charset="2"/>
                  <a:buChar char="l"/>
                </a:pPr>
                <a:r>
                  <a:rPr lang="zh-CN" altLang="en-US" sz="2000" b="1" dirty="0">
                    <a:solidFill>
                      <a:srgbClr val="003B93"/>
                    </a:solidFill>
                    <a:latin typeface="Calibri" pitchFamily="34" charset="0"/>
                    <a:ea typeface="华文中宋" pitchFamily="2" charset="-122"/>
                    <a:cs typeface="Calibri" pitchFamily="34" charset="0"/>
                  </a:rPr>
                  <a:t>对分带宽（</a:t>
                </a:r>
                <a:r>
                  <a:rPr lang="en-US" altLang="zh-CN" sz="2000" b="1" i="1" dirty="0">
                    <a:solidFill>
                      <a:srgbClr val="003B93"/>
                    </a:solidFill>
                    <a:latin typeface="Calibri" pitchFamily="34" charset="0"/>
                    <a:ea typeface="华文中宋" pitchFamily="2" charset="-122"/>
                    <a:cs typeface="Calibri" pitchFamily="34" charset="0"/>
                  </a:rPr>
                  <a:t>B</a:t>
                </a:r>
                <a:r>
                  <a:rPr lang="en-US" altLang="zh-CN" sz="2000" b="1" i="1" baseline="-25000" dirty="0">
                    <a:solidFill>
                      <a:srgbClr val="003B93"/>
                    </a:solidFill>
                    <a:latin typeface="Calibri" pitchFamily="34" charset="0"/>
                    <a:ea typeface="华文中宋" pitchFamily="2" charset="-122"/>
                    <a:cs typeface="Calibri" pitchFamily="34" charset="0"/>
                  </a:rPr>
                  <a:t>C</a:t>
                </a:r>
                <a:r>
                  <a:rPr lang="zh-CN" altLang="en-US" sz="2000" b="1" dirty="0">
                    <a:solidFill>
                      <a:srgbClr val="003B93"/>
                    </a:solidFill>
                    <a:latin typeface="Calibri" pitchFamily="34" charset="0"/>
                    <a:ea typeface="华文中宋" pitchFamily="2" charset="-122"/>
                    <a:cs typeface="Calibri" pitchFamily="34" charset="0"/>
                  </a:rPr>
                  <a:t>）</a:t>
                </a:r>
                <a:r>
                  <a:rPr lang="zh-CN" altLang="en-US" sz="2000" dirty="0">
                    <a:solidFill>
                      <a:prstClr val="black"/>
                    </a:solidFill>
                    <a:latin typeface="Calibri" pitchFamily="34" charset="0"/>
                    <a:ea typeface="华文中宋" pitchFamily="2" charset="-122"/>
                    <a:cs typeface="Calibri" pitchFamily="34" charset="0"/>
                  </a:rPr>
                  <a:t>：</a:t>
                </a:r>
                <a:r>
                  <a:rPr lang="en-US" altLang="zh-CN" sz="2000" dirty="0">
                    <a:solidFill>
                      <a:prstClr val="black"/>
                    </a:solidFill>
                    <a:latin typeface="Cambria Math"/>
                    <a:ea typeface="华文中宋" pitchFamily="2" charset="-122"/>
                    <a:cs typeface="Calibri" pitchFamily="34" charset="0"/>
                  </a:rPr>
                  <a:t>2 links</a:t>
                </a:r>
                <a:r>
                  <a:rPr lang="zh-CN" altLang="en-US" sz="2000" dirty="0">
                    <a:solidFill>
                      <a:prstClr val="black"/>
                    </a:solidFill>
                    <a:latin typeface="Cambria Math"/>
                    <a:ea typeface="华文中宋" pitchFamily="2" charset="-122"/>
                    <a:cs typeface="Calibri" pitchFamily="34" charset="0"/>
                  </a:rPr>
                  <a:t>，</a:t>
                </a:r>
                <a:r>
                  <a:rPr lang="en-US" altLang="zh-CN" sz="2000" dirty="0">
                    <a:solidFill>
                      <a:prstClr val="black"/>
                    </a:solidFill>
                    <a:latin typeface="Cambria Math"/>
                    <a:ea typeface="华文中宋" pitchFamily="2" charset="-122"/>
                    <a:cs typeface="Calibri" pitchFamily="34" charset="0"/>
                  </a:rPr>
                  <a:t>4B</a:t>
                </a:r>
                <a:r>
                  <a:rPr lang="en-US" altLang="zh-CN" sz="2000" baseline="-25000" dirty="0">
                    <a:solidFill>
                      <a:prstClr val="black"/>
                    </a:solidFill>
                    <a:latin typeface="Cambria Math"/>
                    <a:ea typeface="华文中宋" pitchFamily="2" charset="-122"/>
                    <a:cs typeface="Calibri" pitchFamily="34" charset="0"/>
                  </a:rPr>
                  <a:t>link-undirection</a:t>
                </a:r>
                <a:endParaRPr lang="en-US" altLang="zh-CN" sz="2000" dirty="0">
                  <a:solidFill>
                    <a:prstClr val="black"/>
                  </a:solidFill>
                  <a:latin typeface="Cambria Math"/>
                  <a:ea typeface="华文中宋" pitchFamily="2" charset="-122"/>
                  <a:cs typeface="Calibri" pitchFamily="34" charset="0"/>
                </a:endParaRPr>
              </a:p>
              <a:p>
                <a:pPr marL="742950" lvl="1" indent="-285750">
                  <a:spcBef>
                    <a:spcPts val="600"/>
                  </a:spcBef>
                  <a:buSzPct val="60000"/>
                  <a:buFont typeface="Wingdings" pitchFamily="2" charset="2"/>
                  <a:buChar char="l"/>
                </a:pPr>
                <a:r>
                  <a:rPr lang="zh-CN" altLang="en-US" sz="2000" b="1" dirty="0">
                    <a:solidFill>
                      <a:srgbClr val="003B93"/>
                    </a:solidFill>
                    <a:latin typeface="Calibri" pitchFamily="34" charset="0"/>
                    <a:ea typeface="华文中宋" pitchFamily="2" charset="-122"/>
                    <a:cs typeface="Calibri" pitchFamily="34" charset="0"/>
                  </a:rPr>
                  <a:t>网络直径</a:t>
                </a:r>
                <a:r>
                  <a:rPr lang="zh-CN" altLang="en-US" sz="2000" dirty="0">
                    <a:solidFill>
                      <a:prstClr val="black"/>
                    </a:solidFill>
                    <a:latin typeface="Calibri" pitchFamily="34" charset="0"/>
                    <a:ea typeface="华文中宋" pitchFamily="2" charset="-122"/>
                    <a:cs typeface="Calibri" pitchFamily="34" charset="0"/>
                  </a:rPr>
                  <a:t>：</a:t>
                </a:r>
                <a14:m>
                  <m:oMath xmlns:m="http://schemas.openxmlformats.org/officeDocument/2006/math">
                    <m:d>
                      <m:dPr>
                        <m:begChr m:val="⌊"/>
                        <m:endChr m:val="⌋"/>
                        <m:ctrlPr>
                          <a:rPr lang="zh-CN" altLang="en-US" sz="2000" i="1" smtClean="0">
                            <a:solidFill>
                              <a:prstClr val="black"/>
                            </a:solidFill>
                            <a:latin typeface="Cambria Math" panose="02040503050406030204" pitchFamily="18" charset="0"/>
                            <a:ea typeface="华文中宋" pitchFamily="2" charset="-122"/>
                            <a:cs typeface="Calibri" pitchFamily="34" charset="0"/>
                          </a:rPr>
                        </m:ctrlPr>
                      </m:dPr>
                      <m:e>
                        <m:r>
                          <a:rPr lang="en-US" altLang="zh-CN" sz="2000" b="0" i="1" smtClean="0">
                            <a:solidFill>
                              <a:prstClr val="black"/>
                            </a:solidFill>
                            <a:latin typeface="Cambria Math"/>
                            <a:ea typeface="华文中宋" pitchFamily="2" charset="-122"/>
                            <a:cs typeface="Calibri" pitchFamily="34" charset="0"/>
                          </a:rPr>
                          <m:t>𝑁</m:t>
                        </m:r>
                        <m:r>
                          <a:rPr lang="en-US" altLang="zh-CN" sz="2000" b="0" i="1" smtClean="0">
                            <a:solidFill>
                              <a:prstClr val="black"/>
                            </a:solidFill>
                            <a:latin typeface="Cambria Math"/>
                            <a:ea typeface="华文中宋" pitchFamily="2" charset="-122"/>
                            <a:cs typeface="Calibri" pitchFamily="34" charset="0"/>
                          </a:rPr>
                          <m:t>/2</m:t>
                        </m:r>
                      </m:e>
                    </m:d>
                  </m:oMath>
                </a14:m>
                <a:endParaRPr lang="en-US" altLang="zh-CN" sz="2000" dirty="0">
                  <a:solidFill>
                    <a:prstClr val="black"/>
                  </a:solidFill>
                  <a:latin typeface="华文楷体" pitchFamily="2" charset="-122"/>
                  <a:ea typeface="华文楷体" pitchFamily="2" charset="-122"/>
                  <a:cs typeface="Calibri" pitchFamily="34" charset="0"/>
                </a:endParaRPr>
              </a:p>
              <a:p>
                <a:pPr marL="742950" lvl="1" indent="-285750">
                  <a:spcBef>
                    <a:spcPts val="600"/>
                  </a:spcBef>
                  <a:buSzPct val="60000"/>
                  <a:buFont typeface="Wingdings" pitchFamily="2" charset="2"/>
                  <a:buChar char="l"/>
                </a:pPr>
                <a:r>
                  <a:rPr lang="zh-CN" altLang="en-US" sz="2000" b="1" dirty="0">
                    <a:solidFill>
                      <a:srgbClr val="003B93"/>
                    </a:solidFill>
                    <a:latin typeface="Calibri" pitchFamily="34" charset="0"/>
                    <a:ea typeface="华文中宋" pitchFamily="2" charset="-122"/>
                    <a:cs typeface="Calibri" pitchFamily="34" charset="0"/>
                  </a:rPr>
                  <a:t>平均跳步（</a:t>
                </a:r>
                <a:r>
                  <a:rPr lang="en-US" altLang="zh-CN" sz="2000" b="1" i="1" dirty="0">
                    <a:solidFill>
                      <a:srgbClr val="003B93"/>
                    </a:solidFill>
                    <a:latin typeface="Calibri" pitchFamily="34" charset="0"/>
                    <a:ea typeface="华文中宋" pitchFamily="2" charset="-122"/>
                    <a:cs typeface="Calibri" pitchFamily="34" charset="0"/>
                  </a:rPr>
                  <a:t>H</a:t>
                </a:r>
                <a:r>
                  <a:rPr lang="en-US" altLang="zh-CN" sz="2000" b="1" i="1" baseline="-25000" dirty="0">
                    <a:solidFill>
                      <a:srgbClr val="003B93"/>
                    </a:solidFill>
                    <a:latin typeface="Calibri" pitchFamily="34" charset="0"/>
                    <a:ea typeface="华文中宋" pitchFamily="2" charset="-122"/>
                    <a:cs typeface="Calibri" pitchFamily="34" charset="0"/>
                  </a:rPr>
                  <a:t>avg</a:t>
                </a:r>
                <a:r>
                  <a:rPr lang="zh-CN" altLang="en-US" sz="2000" b="1" dirty="0">
                    <a:solidFill>
                      <a:srgbClr val="003B93"/>
                    </a:solidFill>
                    <a:latin typeface="Calibri" pitchFamily="34" charset="0"/>
                    <a:ea typeface="华文中宋" pitchFamily="2" charset="-122"/>
                    <a:cs typeface="Calibri" pitchFamily="34" charset="0"/>
                  </a:rPr>
                  <a:t>） </a:t>
                </a:r>
                <a:r>
                  <a:rPr lang="zh-CN" altLang="en-US" sz="2000" dirty="0">
                    <a:solidFill>
                      <a:prstClr val="black"/>
                    </a:solidFill>
                    <a:latin typeface="Calibri" pitchFamily="34" charset="0"/>
                    <a:ea typeface="华文中宋" pitchFamily="2" charset="-122"/>
                    <a:cs typeface="Calibri" pitchFamily="34" charset="0"/>
                  </a:rPr>
                  <a:t>：</a:t>
                </a:r>
                <a14:m>
                  <m:oMath xmlns:m="http://schemas.openxmlformats.org/officeDocument/2006/math">
                    <m:d>
                      <m:dPr>
                        <m:begChr m:val="⌊"/>
                        <m:endChr m:val="⌋"/>
                        <m:ctrlPr>
                          <a:rPr lang="zh-CN" altLang="en-US" sz="2000" i="1">
                            <a:solidFill>
                              <a:prstClr val="black"/>
                            </a:solidFill>
                            <a:latin typeface="Cambria Math" panose="02040503050406030204" pitchFamily="18" charset="0"/>
                            <a:ea typeface="华文中宋" pitchFamily="2" charset="-122"/>
                            <a:cs typeface="Calibri" pitchFamily="34" charset="0"/>
                          </a:rPr>
                        </m:ctrlPr>
                      </m:dPr>
                      <m:e>
                        <m:r>
                          <a:rPr lang="en-US" altLang="zh-CN" sz="2000" i="1">
                            <a:solidFill>
                              <a:prstClr val="black"/>
                            </a:solidFill>
                            <a:latin typeface="Cambria Math"/>
                            <a:ea typeface="华文中宋" pitchFamily="2" charset="-122"/>
                            <a:cs typeface="Calibri" pitchFamily="34" charset="0"/>
                          </a:rPr>
                          <m:t>𝑁</m:t>
                        </m:r>
                        <m:r>
                          <a:rPr lang="en-US" altLang="zh-CN" sz="2000" i="1">
                            <a:solidFill>
                              <a:prstClr val="black"/>
                            </a:solidFill>
                            <a:latin typeface="Cambria Math"/>
                            <a:ea typeface="华文中宋" pitchFamily="2" charset="-122"/>
                            <a:cs typeface="Calibri" pitchFamily="34" charset="0"/>
                          </a:rPr>
                          <m:t>/4</m:t>
                        </m:r>
                      </m:e>
                    </m:d>
                  </m:oMath>
                </a14:m>
                <a:endParaRPr lang="en-US" altLang="zh-CN" sz="2000" dirty="0">
                  <a:solidFill>
                    <a:prstClr val="black"/>
                  </a:solidFill>
                  <a:latin typeface="Calibri" pitchFamily="34" charset="0"/>
                  <a:ea typeface="华文中宋" pitchFamily="2" charset="-122"/>
                  <a:cs typeface="Calibri" pitchFamily="34" charset="0"/>
                </a:endParaRPr>
              </a:p>
              <a:p>
                <a:pPr marL="742950" lvl="1" indent="-285750">
                  <a:spcBef>
                    <a:spcPts val="600"/>
                  </a:spcBef>
                  <a:buSzPct val="60000"/>
                  <a:buFont typeface="Wingdings" pitchFamily="2" charset="2"/>
                  <a:buChar char="l"/>
                </a:pPr>
                <a:r>
                  <a:rPr lang="zh-CN" altLang="en-US" sz="2000" b="1" dirty="0">
                    <a:solidFill>
                      <a:srgbClr val="C00000"/>
                    </a:solidFill>
                    <a:latin typeface="Calibri" pitchFamily="34" charset="0"/>
                    <a:ea typeface="华文中宋" pitchFamily="2" charset="-122"/>
                    <a:cs typeface="Calibri" pitchFamily="34" charset="0"/>
                  </a:rPr>
                  <a:t>构建成本</a:t>
                </a:r>
                <a:r>
                  <a:rPr lang="zh-CN" altLang="en-US" sz="2000" dirty="0">
                    <a:solidFill>
                      <a:prstClr val="black"/>
                    </a:solidFill>
                    <a:latin typeface="Calibri" pitchFamily="34" charset="0"/>
                    <a:ea typeface="华文中宋" pitchFamily="2" charset="-122"/>
                    <a:cs typeface="Calibri" pitchFamily="34" charset="0"/>
                  </a:rPr>
                  <a:t>：</a:t>
                </a:r>
                <a:r>
                  <a:rPr lang="en-US" altLang="zh-CN" sz="2000" dirty="0">
                    <a:solidFill>
                      <a:prstClr val="black"/>
                    </a:solidFill>
                    <a:latin typeface="Cambria Math"/>
                    <a:ea typeface="华文中宋" pitchFamily="2" charset="-122"/>
                    <a:cs typeface="Calibri" pitchFamily="34" charset="0"/>
                  </a:rPr>
                  <a:t>3</a:t>
                </a:r>
                <a:r>
                  <a:rPr lang="zh-CN" altLang="en-US" sz="2000" dirty="0">
                    <a:solidFill>
                      <a:prstClr val="black"/>
                    </a:solidFill>
                    <a:latin typeface="Cambria Math"/>
                    <a:ea typeface="华文中宋" pitchFamily="2" charset="-122"/>
                    <a:cs typeface="Calibri" pitchFamily="34" charset="0"/>
                  </a:rPr>
                  <a:t>端口</a:t>
                </a:r>
                <a:r>
                  <a:rPr lang="en-US" altLang="zh-CN" sz="2000" dirty="0">
                    <a:solidFill>
                      <a:prstClr val="black"/>
                    </a:solidFill>
                    <a:latin typeface="Cambria Math"/>
                    <a:ea typeface="华文中宋" pitchFamily="2" charset="-122"/>
                    <a:cs typeface="Calibri" pitchFamily="34" charset="0"/>
                  </a:rPr>
                  <a:t>Switch/Router</a:t>
                </a:r>
                <a:r>
                  <a:rPr lang="zh-CN" altLang="en-US" sz="2000" dirty="0">
                    <a:solidFill>
                      <a:prstClr val="black"/>
                    </a:solidFill>
                    <a:latin typeface="Cambria Math"/>
                    <a:ea typeface="华文中宋" pitchFamily="2" charset="-122"/>
                    <a:cs typeface="Calibri" pitchFamily="34" charset="0"/>
                  </a:rPr>
                  <a:t>，</a:t>
                </a:r>
                <a:r>
                  <a:rPr lang="en-US" altLang="zh-CN" sz="2000" dirty="0">
                    <a:solidFill>
                      <a:prstClr val="black"/>
                    </a:solidFill>
                    <a:latin typeface="Cambria Math"/>
                    <a:ea typeface="华文中宋" pitchFamily="2" charset="-122"/>
                    <a:cs typeface="Calibri" pitchFamily="34" charset="0"/>
                  </a:rPr>
                  <a:t>N</a:t>
                </a:r>
                <a:r>
                  <a:rPr lang="zh-CN" altLang="en-US" sz="2000" dirty="0">
                    <a:solidFill>
                      <a:prstClr val="black"/>
                    </a:solidFill>
                    <a:latin typeface="Cambria Math"/>
                    <a:ea typeface="华文中宋" pitchFamily="2" charset="-122"/>
                    <a:cs typeface="Calibri" pitchFamily="34" charset="0"/>
                  </a:rPr>
                  <a:t>条连接线，通过折叠缩短最长连线</a:t>
                </a:r>
                <a:endParaRPr lang="en-US" altLang="zh-CN" sz="2000" dirty="0">
                  <a:solidFill>
                    <a:prstClr val="black"/>
                  </a:solidFill>
                  <a:latin typeface="Cambria Math"/>
                  <a:ea typeface="华文中宋" pitchFamily="2" charset="-122"/>
                  <a:cs typeface="Calibri" pitchFamily="34" charset="0"/>
                </a:endParaRPr>
              </a:p>
              <a:p>
                <a:pPr marL="285750" indent="-285750">
                  <a:buSzPct val="60000"/>
                  <a:buFont typeface="Wingdings" pitchFamily="2" charset="2"/>
                  <a:buChar char="l"/>
                </a:pPr>
                <a:endParaRPr lang="en-US" altLang="zh-CN" sz="2400" b="1" dirty="0">
                  <a:latin typeface="Times New Roman" pitchFamily="18" charset="0"/>
                  <a:ea typeface="华文中宋" pitchFamily="2" charset="-122"/>
                  <a:cs typeface="Times New Roman" pitchFamily="18" charset="0"/>
                </a:endParaRPr>
              </a:p>
            </p:txBody>
          </p:sp>
        </mc:Choice>
        <mc:Fallback>
          <p:sp>
            <p:nvSpPr>
              <p:cNvPr id="103" name="TextBox 102"/>
              <p:cNvSpPr txBox="1">
                <a:spLocks noRot="1" noChangeAspect="1" noMove="1" noResize="1" noEditPoints="1" noAdjustHandles="1" noChangeArrowheads="1" noChangeShapeType="1" noTextEdit="1"/>
              </p:cNvSpPr>
              <p:nvPr/>
            </p:nvSpPr>
            <p:spPr>
              <a:xfrm>
                <a:off x="258175" y="1264275"/>
                <a:ext cx="8706313" cy="2369880"/>
              </a:xfrm>
              <a:prstGeom prst="rect">
                <a:avLst/>
              </a:prstGeom>
              <a:blipFill rotWithShape="1">
                <a:blip r:embed="rId2"/>
                <a:stretch>
                  <a:fillRect l="-70" t="-2057" r="-490"/>
                </a:stretch>
              </a:blipFill>
            </p:spPr>
            <p:txBody>
              <a:bodyPr/>
              <a:lstStyle/>
              <a:p>
                <a:r>
                  <a:rPr lang="zh-CN" altLang="en-US">
                    <a:noFill/>
                  </a:rPr>
                  <a:t> </a:t>
                </a:r>
                <a:endParaRPr lang="zh-CN" altLang="en-US">
                  <a:noFill/>
                </a:endParaRPr>
              </a:p>
            </p:txBody>
          </p:sp>
        </mc:Fallback>
      </mc:AlternateContent>
      <p:grpSp>
        <p:nvGrpSpPr>
          <p:cNvPr id="3" name="组合 2"/>
          <p:cNvGrpSpPr>
            <a:grpSpLocks noChangeAspect="1"/>
          </p:cNvGrpSpPr>
          <p:nvPr/>
        </p:nvGrpSpPr>
        <p:grpSpPr>
          <a:xfrm>
            <a:off x="1695388" y="3356992"/>
            <a:ext cx="5180868" cy="3126251"/>
            <a:chOff x="1479364" y="2907282"/>
            <a:chExt cx="6115236" cy="3690070"/>
          </a:xfrm>
        </p:grpSpPr>
        <p:grpSp>
          <p:nvGrpSpPr>
            <p:cNvPr id="41" name="Group 51"/>
            <p:cNvGrpSpPr/>
            <p:nvPr/>
          </p:nvGrpSpPr>
          <p:grpSpPr bwMode="auto">
            <a:xfrm>
              <a:off x="1881001" y="4447374"/>
              <a:ext cx="5316538" cy="288925"/>
              <a:chOff x="1526" y="3515"/>
              <a:chExt cx="3349" cy="182"/>
            </a:xfrm>
          </p:grpSpPr>
          <p:sp>
            <p:nvSpPr>
              <p:cNvPr id="42" name="Oval 14"/>
              <p:cNvSpPr>
                <a:spLocks noChangeArrowheads="1"/>
              </p:cNvSpPr>
              <p:nvPr/>
            </p:nvSpPr>
            <p:spPr bwMode="auto">
              <a:xfrm>
                <a:off x="1526" y="3516"/>
                <a:ext cx="182" cy="181"/>
              </a:xfrm>
              <a:prstGeom prst="ellipse">
                <a:avLst/>
              </a:prstGeom>
              <a:solidFill>
                <a:srgbClr val="CCFFFF"/>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 name="Oval 15"/>
              <p:cNvSpPr>
                <a:spLocks noChangeArrowheads="1"/>
              </p:cNvSpPr>
              <p:nvPr/>
            </p:nvSpPr>
            <p:spPr bwMode="auto">
              <a:xfrm>
                <a:off x="2433" y="3516"/>
                <a:ext cx="182" cy="181"/>
              </a:xfrm>
              <a:prstGeom prst="ellipse">
                <a:avLst/>
              </a:prstGeom>
              <a:solidFill>
                <a:srgbClr val="CCFFFF"/>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 name="Oval 16"/>
              <p:cNvSpPr>
                <a:spLocks noChangeArrowheads="1"/>
              </p:cNvSpPr>
              <p:nvPr/>
            </p:nvSpPr>
            <p:spPr bwMode="auto">
              <a:xfrm>
                <a:off x="3337" y="3516"/>
                <a:ext cx="182" cy="181"/>
              </a:xfrm>
              <a:prstGeom prst="ellipse">
                <a:avLst/>
              </a:prstGeom>
              <a:solidFill>
                <a:srgbClr val="CCFFFF"/>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 name="Oval 17"/>
              <p:cNvSpPr>
                <a:spLocks noChangeArrowheads="1"/>
              </p:cNvSpPr>
              <p:nvPr/>
            </p:nvSpPr>
            <p:spPr bwMode="auto">
              <a:xfrm>
                <a:off x="4232" y="3516"/>
                <a:ext cx="182" cy="181"/>
              </a:xfrm>
              <a:prstGeom prst="ellipse">
                <a:avLst/>
              </a:prstGeom>
              <a:solidFill>
                <a:srgbClr val="CCFFFF"/>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 name="Oval 43"/>
              <p:cNvSpPr>
                <a:spLocks noChangeArrowheads="1"/>
              </p:cNvSpPr>
              <p:nvPr/>
            </p:nvSpPr>
            <p:spPr bwMode="auto">
              <a:xfrm>
                <a:off x="1988" y="3515"/>
                <a:ext cx="182" cy="181"/>
              </a:xfrm>
              <a:prstGeom prst="ellipse">
                <a:avLst/>
              </a:prstGeom>
              <a:solidFill>
                <a:srgbClr val="CCFFFF"/>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 name="Oval 45"/>
              <p:cNvSpPr>
                <a:spLocks noChangeArrowheads="1"/>
              </p:cNvSpPr>
              <p:nvPr/>
            </p:nvSpPr>
            <p:spPr bwMode="auto">
              <a:xfrm>
                <a:off x="2886" y="3515"/>
                <a:ext cx="182" cy="181"/>
              </a:xfrm>
              <a:prstGeom prst="ellipse">
                <a:avLst/>
              </a:prstGeom>
              <a:solidFill>
                <a:srgbClr val="CCFFFF"/>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 name="Oval 47"/>
              <p:cNvSpPr>
                <a:spLocks noChangeArrowheads="1"/>
              </p:cNvSpPr>
              <p:nvPr/>
            </p:nvSpPr>
            <p:spPr bwMode="auto">
              <a:xfrm>
                <a:off x="3785" y="3515"/>
                <a:ext cx="182" cy="181"/>
              </a:xfrm>
              <a:prstGeom prst="ellipse">
                <a:avLst/>
              </a:prstGeom>
              <a:solidFill>
                <a:srgbClr val="CCFFFF"/>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 name="Oval 48"/>
              <p:cNvSpPr>
                <a:spLocks noChangeArrowheads="1"/>
              </p:cNvSpPr>
              <p:nvPr/>
            </p:nvSpPr>
            <p:spPr bwMode="auto">
              <a:xfrm>
                <a:off x="4693" y="3515"/>
                <a:ext cx="182" cy="181"/>
              </a:xfrm>
              <a:prstGeom prst="ellipse">
                <a:avLst/>
              </a:prstGeom>
              <a:solidFill>
                <a:srgbClr val="CCFFFF"/>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50" name="Group 52"/>
            <p:cNvGrpSpPr/>
            <p:nvPr/>
          </p:nvGrpSpPr>
          <p:grpSpPr bwMode="auto">
            <a:xfrm>
              <a:off x="1479364" y="3190372"/>
              <a:ext cx="6102350" cy="1225550"/>
              <a:chOff x="1281" y="2744"/>
              <a:chExt cx="3844" cy="772"/>
            </a:xfrm>
          </p:grpSpPr>
          <p:sp>
            <p:nvSpPr>
              <p:cNvPr id="51" name="Line 22"/>
              <p:cNvSpPr>
                <a:spLocks noChangeShapeType="1"/>
              </p:cNvSpPr>
              <p:nvPr/>
            </p:nvSpPr>
            <p:spPr bwMode="auto">
              <a:xfrm>
                <a:off x="1620" y="3243"/>
                <a:ext cx="0" cy="27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 name="Line 23"/>
              <p:cNvSpPr>
                <a:spLocks noChangeShapeType="1"/>
              </p:cNvSpPr>
              <p:nvPr/>
            </p:nvSpPr>
            <p:spPr bwMode="auto">
              <a:xfrm>
                <a:off x="2533" y="3243"/>
                <a:ext cx="0" cy="27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 name="Line 24"/>
              <p:cNvSpPr>
                <a:spLocks noChangeShapeType="1"/>
              </p:cNvSpPr>
              <p:nvPr/>
            </p:nvSpPr>
            <p:spPr bwMode="auto">
              <a:xfrm>
                <a:off x="3434" y="3243"/>
                <a:ext cx="0" cy="27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 name="Line 25"/>
              <p:cNvSpPr>
                <a:spLocks noChangeShapeType="1"/>
              </p:cNvSpPr>
              <p:nvPr/>
            </p:nvSpPr>
            <p:spPr bwMode="auto">
              <a:xfrm>
                <a:off x="4326" y="3243"/>
                <a:ext cx="0" cy="27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 name="Line 30"/>
              <p:cNvSpPr>
                <a:spLocks noChangeShapeType="1"/>
              </p:cNvSpPr>
              <p:nvPr/>
            </p:nvSpPr>
            <p:spPr bwMode="auto">
              <a:xfrm>
                <a:off x="1707" y="3145"/>
                <a:ext cx="720" cy="1"/>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 name="Line 31"/>
              <p:cNvSpPr>
                <a:spLocks noChangeShapeType="1"/>
              </p:cNvSpPr>
              <p:nvPr/>
            </p:nvSpPr>
            <p:spPr bwMode="auto">
              <a:xfrm>
                <a:off x="2618" y="3146"/>
                <a:ext cx="720" cy="1"/>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 name="Line 32"/>
              <p:cNvSpPr>
                <a:spLocks noChangeShapeType="1"/>
              </p:cNvSpPr>
              <p:nvPr/>
            </p:nvSpPr>
            <p:spPr bwMode="auto">
              <a:xfrm>
                <a:off x="3510" y="3145"/>
                <a:ext cx="720" cy="1"/>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 name="Arc 36"/>
              <p:cNvSpPr/>
              <p:nvPr/>
            </p:nvSpPr>
            <p:spPr bwMode="auto">
              <a:xfrm flipH="1" flipV="1">
                <a:off x="1281" y="2744"/>
                <a:ext cx="248" cy="407"/>
              </a:xfrm>
              <a:custGeom>
                <a:avLst/>
                <a:gdLst>
                  <a:gd name="G0" fmla="+- 3935 0 0"/>
                  <a:gd name="G1" fmla="+- 21600 0 0"/>
                  <a:gd name="G2" fmla="+- 21600 0 0"/>
                  <a:gd name="T0" fmla="*/ 143 w 25535"/>
                  <a:gd name="T1" fmla="*/ 335 h 43200"/>
                  <a:gd name="T2" fmla="*/ 0 w 25535"/>
                  <a:gd name="T3" fmla="*/ 42839 h 43200"/>
                  <a:gd name="T4" fmla="*/ 3935 w 25535"/>
                  <a:gd name="T5" fmla="*/ 21600 h 43200"/>
                </a:gdLst>
                <a:ahLst/>
                <a:cxnLst>
                  <a:cxn ang="0">
                    <a:pos x="T0" y="T1"/>
                  </a:cxn>
                  <a:cxn ang="0">
                    <a:pos x="T2" y="T3"/>
                  </a:cxn>
                  <a:cxn ang="0">
                    <a:pos x="T4" y="T5"/>
                  </a:cxn>
                </a:cxnLst>
                <a:rect l="0" t="0" r="r" b="b"/>
                <a:pathLst>
                  <a:path w="25535" h="43200" fill="none" extrusionOk="0">
                    <a:moveTo>
                      <a:pt x="143" y="335"/>
                    </a:moveTo>
                    <a:cubicBezTo>
                      <a:pt x="1394" y="112"/>
                      <a:pt x="2663" y="-1"/>
                      <a:pt x="3935" y="0"/>
                    </a:cubicBezTo>
                    <a:cubicBezTo>
                      <a:pt x="15864" y="0"/>
                      <a:pt x="25535" y="9670"/>
                      <a:pt x="25535" y="21600"/>
                    </a:cubicBezTo>
                    <a:cubicBezTo>
                      <a:pt x="25535" y="33529"/>
                      <a:pt x="15864" y="43200"/>
                      <a:pt x="3935" y="43200"/>
                    </a:cubicBezTo>
                    <a:cubicBezTo>
                      <a:pt x="2615" y="43200"/>
                      <a:pt x="1297" y="43079"/>
                      <a:pt x="0" y="42838"/>
                    </a:cubicBezTo>
                  </a:path>
                  <a:path w="25535" h="43200" stroke="0" extrusionOk="0">
                    <a:moveTo>
                      <a:pt x="143" y="335"/>
                    </a:moveTo>
                    <a:cubicBezTo>
                      <a:pt x="1394" y="112"/>
                      <a:pt x="2663" y="-1"/>
                      <a:pt x="3935" y="0"/>
                    </a:cubicBezTo>
                    <a:cubicBezTo>
                      <a:pt x="15864" y="0"/>
                      <a:pt x="25535" y="9670"/>
                      <a:pt x="25535" y="21600"/>
                    </a:cubicBezTo>
                    <a:cubicBezTo>
                      <a:pt x="25535" y="33529"/>
                      <a:pt x="15864" y="43200"/>
                      <a:pt x="3935" y="43200"/>
                    </a:cubicBezTo>
                    <a:cubicBezTo>
                      <a:pt x="2615" y="43200"/>
                      <a:pt x="1297" y="43079"/>
                      <a:pt x="0" y="42838"/>
                    </a:cubicBezTo>
                    <a:lnTo>
                      <a:pt x="3935" y="21600"/>
                    </a:lnTo>
                    <a:close/>
                  </a:path>
                </a:pathLst>
              </a:custGeom>
              <a:noFill/>
              <a:ln w="28575">
                <a:solidFill>
                  <a:srgbClr val="000000"/>
                </a:solidFill>
                <a:rou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 name="Line 37"/>
              <p:cNvSpPr>
                <a:spLocks noChangeShapeType="1"/>
              </p:cNvSpPr>
              <p:nvPr/>
            </p:nvSpPr>
            <p:spPr bwMode="auto">
              <a:xfrm>
                <a:off x="1508" y="2744"/>
                <a:ext cx="3391"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 name="Line 38"/>
              <p:cNvSpPr>
                <a:spLocks noChangeShapeType="1"/>
              </p:cNvSpPr>
              <p:nvPr/>
            </p:nvSpPr>
            <p:spPr bwMode="auto">
              <a:xfrm>
                <a:off x="4411" y="3145"/>
                <a:ext cx="466" cy="1"/>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 name="Arc 39"/>
              <p:cNvSpPr/>
              <p:nvPr/>
            </p:nvSpPr>
            <p:spPr bwMode="auto">
              <a:xfrm flipV="1">
                <a:off x="4877" y="2744"/>
                <a:ext cx="248" cy="407"/>
              </a:xfrm>
              <a:custGeom>
                <a:avLst/>
                <a:gdLst>
                  <a:gd name="G0" fmla="+- 3935 0 0"/>
                  <a:gd name="G1" fmla="+- 21600 0 0"/>
                  <a:gd name="G2" fmla="+- 21600 0 0"/>
                  <a:gd name="T0" fmla="*/ 143 w 25535"/>
                  <a:gd name="T1" fmla="*/ 335 h 43200"/>
                  <a:gd name="T2" fmla="*/ 0 w 25535"/>
                  <a:gd name="T3" fmla="*/ 42839 h 43200"/>
                  <a:gd name="T4" fmla="*/ 3935 w 25535"/>
                  <a:gd name="T5" fmla="*/ 21600 h 43200"/>
                </a:gdLst>
                <a:ahLst/>
                <a:cxnLst>
                  <a:cxn ang="0">
                    <a:pos x="T0" y="T1"/>
                  </a:cxn>
                  <a:cxn ang="0">
                    <a:pos x="T2" y="T3"/>
                  </a:cxn>
                  <a:cxn ang="0">
                    <a:pos x="T4" y="T5"/>
                  </a:cxn>
                </a:cxnLst>
                <a:rect l="0" t="0" r="r" b="b"/>
                <a:pathLst>
                  <a:path w="25535" h="43200" fill="none" extrusionOk="0">
                    <a:moveTo>
                      <a:pt x="143" y="335"/>
                    </a:moveTo>
                    <a:cubicBezTo>
                      <a:pt x="1394" y="112"/>
                      <a:pt x="2663" y="-1"/>
                      <a:pt x="3935" y="0"/>
                    </a:cubicBezTo>
                    <a:cubicBezTo>
                      <a:pt x="15864" y="0"/>
                      <a:pt x="25535" y="9670"/>
                      <a:pt x="25535" y="21600"/>
                    </a:cubicBezTo>
                    <a:cubicBezTo>
                      <a:pt x="25535" y="33529"/>
                      <a:pt x="15864" y="43200"/>
                      <a:pt x="3935" y="43200"/>
                    </a:cubicBezTo>
                    <a:cubicBezTo>
                      <a:pt x="2615" y="43200"/>
                      <a:pt x="1297" y="43079"/>
                      <a:pt x="0" y="42838"/>
                    </a:cubicBezTo>
                  </a:path>
                  <a:path w="25535" h="43200" stroke="0" extrusionOk="0">
                    <a:moveTo>
                      <a:pt x="143" y="335"/>
                    </a:moveTo>
                    <a:cubicBezTo>
                      <a:pt x="1394" y="112"/>
                      <a:pt x="2663" y="-1"/>
                      <a:pt x="3935" y="0"/>
                    </a:cubicBezTo>
                    <a:cubicBezTo>
                      <a:pt x="15864" y="0"/>
                      <a:pt x="25535" y="9670"/>
                      <a:pt x="25535" y="21600"/>
                    </a:cubicBezTo>
                    <a:cubicBezTo>
                      <a:pt x="25535" y="33529"/>
                      <a:pt x="15864" y="43200"/>
                      <a:pt x="3935" y="43200"/>
                    </a:cubicBezTo>
                    <a:cubicBezTo>
                      <a:pt x="2615" y="43200"/>
                      <a:pt x="1297" y="43079"/>
                      <a:pt x="0" y="42838"/>
                    </a:cubicBezTo>
                    <a:lnTo>
                      <a:pt x="3935" y="21600"/>
                    </a:lnTo>
                    <a:close/>
                  </a:path>
                </a:pathLst>
              </a:custGeom>
              <a:noFill/>
              <a:ln w="28575">
                <a:solidFill>
                  <a:srgbClr val="000000"/>
                </a:solidFill>
                <a:rou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 name="Rectangle 5"/>
              <p:cNvSpPr>
                <a:spLocks noChangeArrowheads="1"/>
              </p:cNvSpPr>
              <p:nvPr/>
            </p:nvSpPr>
            <p:spPr bwMode="auto">
              <a:xfrm>
                <a:off x="1509" y="3016"/>
                <a:ext cx="226" cy="226"/>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 name="Rectangle 6"/>
              <p:cNvSpPr>
                <a:spLocks noChangeArrowheads="1"/>
              </p:cNvSpPr>
              <p:nvPr/>
            </p:nvSpPr>
            <p:spPr bwMode="auto">
              <a:xfrm>
                <a:off x="1962" y="3016"/>
                <a:ext cx="226" cy="226"/>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 name="Rectangle 8"/>
              <p:cNvSpPr>
                <a:spLocks noChangeArrowheads="1"/>
              </p:cNvSpPr>
              <p:nvPr/>
            </p:nvSpPr>
            <p:spPr bwMode="auto">
              <a:xfrm>
                <a:off x="2416" y="3016"/>
                <a:ext cx="226" cy="226"/>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5" name="Rectangle 9"/>
              <p:cNvSpPr>
                <a:spLocks noChangeArrowheads="1"/>
              </p:cNvSpPr>
              <p:nvPr/>
            </p:nvSpPr>
            <p:spPr bwMode="auto">
              <a:xfrm>
                <a:off x="2869" y="3016"/>
                <a:ext cx="226" cy="226"/>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6" name="Rectangle 10"/>
              <p:cNvSpPr>
                <a:spLocks noChangeArrowheads="1"/>
              </p:cNvSpPr>
              <p:nvPr/>
            </p:nvSpPr>
            <p:spPr bwMode="auto">
              <a:xfrm>
                <a:off x="3318" y="3016"/>
                <a:ext cx="226" cy="226"/>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7" name="Rectangle 11"/>
              <p:cNvSpPr>
                <a:spLocks noChangeArrowheads="1"/>
              </p:cNvSpPr>
              <p:nvPr/>
            </p:nvSpPr>
            <p:spPr bwMode="auto">
              <a:xfrm>
                <a:off x="3771" y="3016"/>
                <a:ext cx="226" cy="226"/>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8" name="Rectangle 12"/>
              <p:cNvSpPr>
                <a:spLocks noChangeArrowheads="1"/>
              </p:cNvSpPr>
              <p:nvPr/>
            </p:nvSpPr>
            <p:spPr bwMode="auto">
              <a:xfrm>
                <a:off x="4225" y="3016"/>
                <a:ext cx="226" cy="226"/>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9" name="Rectangle 13"/>
              <p:cNvSpPr>
                <a:spLocks noChangeArrowheads="1"/>
              </p:cNvSpPr>
              <p:nvPr/>
            </p:nvSpPr>
            <p:spPr bwMode="auto">
              <a:xfrm>
                <a:off x="4678" y="3016"/>
                <a:ext cx="226" cy="226"/>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 name="Line 44"/>
              <p:cNvSpPr>
                <a:spLocks noChangeShapeType="1"/>
              </p:cNvSpPr>
              <p:nvPr/>
            </p:nvSpPr>
            <p:spPr bwMode="auto">
              <a:xfrm>
                <a:off x="2088" y="3242"/>
                <a:ext cx="0" cy="27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 name="Line 46"/>
              <p:cNvSpPr>
                <a:spLocks noChangeShapeType="1"/>
              </p:cNvSpPr>
              <p:nvPr/>
            </p:nvSpPr>
            <p:spPr bwMode="auto">
              <a:xfrm>
                <a:off x="2986" y="3242"/>
                <a:ext cx="0" cy="27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2" name="Line 49"/>
              <p:cNvSpPr>
                <a:spLocks noChangeShapeType="1"/>
              </p:cNvSpPr>
              <p:nvPr/>
            </p:nvSpPr>
            <p:spPr bwMode="auto">
              <a:xfrm>
                <a:off x="4787" y="3243"/>
                <a:ext cx="0" cy="27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3" name="Line 50"/>
              <p:cNvSpPr>
                <a:spLocks noChangeShapeType="1"/>
              </p:cNvSpPr>
              <p:nvPr/>
            </p:nvSpPr>
            <p:spPr bwMode="auto">
              <a:xfrm>
                <a:off x="3877" y="3243"/>
                <a:ext cx="0" cy="27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76" name="Oval 72"/>
            <p:cNvSpPr>
              <a:spLocks noChangeArrowheads="1"/>
            </p:cNvSpPr>
            <p:nvPr/>
          </p:nvSpPr>
          <p:spPr bwMode="auto">
            <a:xfrm>
              <a:off x="4425577" y="2972885"/>
              <a:ext cx="288925" cy="1008062"/>
            </a:xfrm>
            <a:prstGeom prst="ellipse">
              <a:avLst/>
            </a:prstGeom>
            <a:noFill/>
            <a:ln w="38100" algn="ctr">
              <a:solidFill>
                <a:srgbClr val="3333CC"/>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7" name="Line 83"/>
            <p:cNvSpPr>
              <a:spLocks noChangeShapeType="1"/>
            </p:cNvSpPr>
            <p:nvPr/>
          </p:nvSpPr>
          <p:spPr bwMode="auto">
            <a:xfrm>
              <a:off x="4570040" y="2907282"/>
              <a:ext cx="0" cy="1152525"/>
            </a:xfrm>
            <a:prstGeom prst="line">
              <a:avLst/>
            </a:prstGeom>
            <a:noFill/>
            <a:ln w="57150">
              <a:solidFill>
                <a:srgbClr val="00FF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8" name="Line 58"/>
            <p:cNvSpPr>
              <a:spLocks noChangeShapeType="1"/>
            </p:cNvSpPr>
            <p:nvPr/>
          </p:nvSpPr>
          <p:spPr bwMode="auto">
            <a:xfrm>
              <a:off x="1804008" y="3513776"/>
              <a:ext cx="1115220" cy="0"/>
            </a:xfrm>
            <a:prstGeom prst="line">
              <a:avLst/>
            </a:prstGeom>
            <a:noFill/>
            <a:ln w="190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a:p>
          </p:txBody>
        </p:sp>
        <p:sp>
          <p:nvSpPr>
            <p:cNvPr id="79" name="Line 59"/>
            <p:cNvSpPr>
              <a:spLocks noChangeShapeType="1"/>
            </p:cNvSpPr>
            <p:nvPr/>
          </p:nvSpPr>
          <p:spPr bwMode="auto">
            <a:xfrm>
              <a:off x="1804008" y="3453980"/>
              <a:ext cx="1879368" cy="0"/>
            </a:xfrm>
            <a:prstGeom prst="line">
              <a:avLst/>
            </a:prstGeom>
            <a:noFill/>
            <a:ln w="190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a:p>
          </p:txBody>
        </p:sp>
        <p:sp>
          <p:nvSpPr>
            <p:cNvPr id="80" name="Line 60"/>
            <p:cNvSpPr>
              <a:spLocks noChangeShapeType="1"/>
            </p:cNvSpPr>
            <p:nvPr/>
          </p:nvSpPr>
          <p:spPr bwMode="auto">
            <a:xfrm>
              <a:off x="1804007" y="3394184"/>
              <a:ext cx="2555082" cy="0"/>
            </a:xfrm>
            <a:prstGeom prst="line">
              <a:avLst/>
            </a:prstGeom>
            <a:noFill/>
            <a:ln w="190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a:p>
          </p:txBody>
        </p:sp>
        <p:sp>
          <p:nvSpPr>
            <p:cNvPr id="81" name="Line 61"/>
            <p:cNvSpPr>
              <a:spLocks noChangeShapeType="1"/>
            </p:cNvSpPr>
            <p:nvPr/>
          </p:nvSpPr>
          <p:spPr bwMode="auto">
            <a:xfrm>
              <a:off x="1804007" y="3334388"/>
              <a:ext cx="3267869" cy="0"/>
            </a:xfrm>
            <a:prstGeom prst="line">
              <a:avLst/>
            </a:prstGeom>
            <a:noFill/>
            <a:ln w="190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a:p>
          </p:txBody>
        </p:sp>
        <p:grpSp>
          <p:nvGrpSpPr>
            <p:cNvPr id="164" name="Group 76"/>
            <p:cNvGrpSpPr/>
            <p:nvPr/>
          </p:nvGrpSpPr>
          <p:grpSpPr bwMode="auto">
            <a:xfrm>
              <a:off x="1492250" y="4901902"/>
              <a:ext cx="6102350" cy="1695450"/>
              <a:chOff x="940" y="3488"/>
              <a:chExt cx="3844" cy="1068"/>
            </a:xfrm>
          </p:grpSpPr>
          <p:sp>
            <p:nvSpPr>
              <p:cNvPr id="166" name="Line 40"/>
              <p:cNvSpPr>
                <a:spLocks noChangeShapeType="1"/>
              </p:cNvSpPr>
              <p:nvPr/>
            </p:nvSpPr>
            <p:spPr bwMode="auto">
              <a:xfrm>
                <a:off x="1279" y="4102"/>
                <a:ext cx="0" cy="27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7" name="Line 41"/>
              <p:cNvSpPr>
                <a:spLocks noChangeShapeType="1"/>
              </p:cNvSpPr>
              <p:nvPr/>
            </p:nvSpPr>
            <p:spPr bwMode="auto">
              <a:xfrm>
                <a:off x="2192" y="4102"/>
                <a:ext cx="0" cy="27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8" name="Line 42"/>
              <p:cNvSpPr>
                <a:spLocks noChangeShapeType="1"/>
              </p:cNvSpPr>
              <p:nvPr/>
            </p:nvSpPr>
            <p:spPr bwMode="auto">
              <a:xfrm>
                <a:off x="3093" y="4102"/>
                <a:ext cx="0" cy="27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9" name="Line 43"/>
              <p:cNvSpPr>
                <a:spLocks noChangeShapeType="1"/>
              </p:cNvSpPr>
              <p:nvPr/>
            </p:nvSpPr>
            <p:spPr bwMode="auto">
              <a:xfrm>
                <a:off x="3985" y="4102"/>
                <a:ext cx="0" cy="27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0" name="Line 44"/>
              <p:cNvSpPr>
                <a:spLocks noChangeShapeType="1"/>
              </p:cNvSpPr>
              <p:nvPr/>
            </p:nvSpPr>
            <p:spPr bwMode="auto">
              <a:xfrm>
                <a:off x="1366" y="4004"/>
                <a:ext cx="720" cy="1"/>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1" name="Line 45"/>
              <p:cNvSpPr>
                <a:spLocks noChangeShapeType="1"/>
              </p:cNvSpPr>
              <p:nvPr/>
            </p:nvSpPr>
            <p:spPr bwMode="auto">
              <a:xfrm>
                <a:off x="2277" y="4005"/>
                <a:ext cx="720" cy="1"/>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2" name="Line 46"/>
              <p:cNvSpPr>
                <a:spLocks noChangeShapeType="1"/>
              </p:cNvSpPr>
              <p:nvPr/>
            </p:nvSpPr>
            <p:spPr bwMode="auto">
              <a:xfrm>
                <a:off x="3169" y="4004"/>
                <a:ext cx="720" cy="1"/>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3" name="Arc 47"/>
              <p:cNvSpPr/>
              <p:nvPr/>
            </p:nvSpPr>
            <p:spPr bwMode="auto">
              <a:xfrm flipH="1" flipV="1">
                <a:off x="940" y="3603"/>
                <a:ext cx="248" cy="407"/>
              </a:xfrm>
              <a:custGeom>
                <a:avLst/>
                <a:gdLst>
                  <a:gd name="G0" fmla="+- 3935 0 0"/>
                  <a:gd name="G1" fmla="+- 21600 0 0"/>
                  <a:gd name="G2" fmla="+- 21600 0 0"/>
                  <a:gd name="T0" fmla="*/ 143 w 25535"/>
                  <a:gd name="T1" fmla="*/ 335 h 43200"/>
                  <a:gd name="T2" fmla="*/ 0 w 25535"/>
                  <a:gd name="T3" fmla="*/ 42839 h 43200"/>
                  <a:gd name="T4" fmla="*/ 3935 w 25535"/>
                  <a:gd name="T5" fmla="*/ 21600 h 43200"/>
                </a:gdLst>
                <a:ahLst/>
                <a:cxnLst>
                  <a:cxn ang="0">
                    <a:pos x="T0" y="T1"/>
                  </a:cxn>
                  <a:cxn ang="0">
                    <a:pos x="T2" y="T3"/>
                  </a:cxn>
                  <a:cxn ang="0">
                    <a:pos x="T4" y="T5"/>
                  </a:cxn>
                </a:cxnLst>
                <a:rect l="0" t="0" r="r" b="b"/>
                <a:pathLst>
                  <a:path w="25535" h="43200" fill="none" extrusionOk="0">
                    <a:moveTo>
                      <a:pt x="143" y="335"/>
                    </a:moveTo>
                    <a:cubicBezTo>
                      <a:pt x="1394" y="112"/>
                      <a:pt x="2663" y="-1"/>
                      <a:pt x="3935" y="0"/>
                    </a:cubicBezTo>
                    <a:cubicBezTo>
                      <a:pt x="15864" y="0"/>
                      <a:pt x="25535" y="9670"/>
                      <a:pt x="25535" y="21600"/>
                    </a:cubicBezTo>
                    <a:cubicBezTo>
                      <a:pt x="25535" y="33529"/>
                      <a:pt x="15864" y="43200"/>
                      <a:pt x="3935" y="43200"/>
                    </a:cubicBezTo>
                    <a:cubicBezTo>
                      <a:pt x="2615" y="43200"/>
                      <a:pt x="1297" y="43079"/>
                      <a:pt x="0" y="42838"/>
                    </a:cubicBezTo>
                  </a:path>
                  <a:path w="25535" h="43200" stroke="0" extrusionOk="0">
                    <a:moveTo>
                      <a:pt x="143" y="335"/>
                    </a:moveTo>
                    <a:cubicBezTo>
                      <a:pt x="1394" y="112"/>
                      <a:pt x="2663" y="-1"/>
                      <a:pt x="3935" y="0"/>
                    </a:cubicBezTo>
                    <a:cubicBezTo>
                      <a:pt x="15864" y="0"/>
                      <a:pt x="25535" y="9670"/>
                      <a:pt x="25535" y="21600"/>
                    </a:cubicBezTo>
                    <a:cubicBezTo>
                      <a:pt x="25535" y="33529"/>
                      <a:pt x="15864" y="43200"/>
                      <a:pt x="3935" y="43200"/>
                    </a:cubicBezTo>
                    <a:cubicBezTo>
                      <a:pt x="2615" y="43200"/>
                      <a:pt x="1297" y="43079"/>
                      <a:pt x="0" y="42838"/>
                    </a:cubicBezTo>
                    <a:lnTo>
                      <a:pt x="3935" y="21600"/>
                    </a:lnTo>
                    <a:close/>
                  </a:path>
                </a:pathLst>
              </a:custGeom>
              <a:noFill/>
              <a:ln w="28575">
                <a:solidFill>
                  <a:srgbClr val="000000"/>
                </a:solidFill>
                <a:rou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4" name="Line 48"/>
              <p:cNvSpPr>
                <a:spLocks noChangeShapeType="1"/>
              </p:cNvSpPr>
              <p:nvPr/>
            </p:nvSpPr>
            <p:spPr bwMode="auto">
              <a:xfrm>
                <a:off x="1167" y="3603"/>
                <a:ext cx="3391"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5" name="Line 49"/>
              <p:cNvSpPr>
                <a:spLocks noChangeShapeType="1"/>
              </p:cNvSpPr>
              <p:nvPr/>
            </p:nvSpPr>
            <p:spPr bwMode="auto">
              <a:xfrm>
                <a:off x="4070" y="4004"/>
                <a:ext cx="466" cy="1"/>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6" name="Arc 50"/>
              <p:cNvSpPr/>
              <p:nvPr/>
            </p:nvSpPr>
            <p:spPr bwMode="auto">
              <a:xfrm flipV="1">
                <a:off x="4536" y="3603"/>
                <a:ext cx="248" cy="407"/>
              </a:xfrm>
              <a:custGeom>
                <a:avLst/>
                <a:gdLst>
                  <a:gd name="G0" fmla="+- 3935 0 0"/>
                  <a:gd name="G1" fmla="+- 21600 0 0"/>
                  <a:gd name="G2" fmla="+- 21600 0 0"/>
                  <a:gd name="T0" fmla="*/ 143 w 25535"/>
                  <a:gd name="T1" fmla="*/ 335 h 43200"/>
                  <a:gd name="T2" fmla="*/ 0 w 25535"/>
                  <a:gd name="T3" fmla="*/ 42839 h 43200"/>
                  <a:gd name="T4" fmla="*/ 3935 w 25535"/>
                  <a:gd name="T5" fmla="*/ 21600 h 43200"/>
                </a:gdLst>
                <a:ahLst/>
                <a:cxnLst>
                  <a:cxn ang="0">
                    <a:pos x="T0" y="T1"/>
                  </a:cxn>
                  <a:cxn ang="0">
                    <a:pos x="T2" y="T3"/>
                  </a:cxn>
                  <a:cxn ang="0">
                    <a:pos x="T4" y="T5"/>
                  </a:cxn>
                </a:cxnLst>
                <a:rect l="0" t="0" r="r" b="b"/>
                <a:pathLst>
                  <a:path w="25535" h="43200" fill="none" extrusionOk="0">
                    <a:moveTo>
                      <a:pt x="143" y="335"/>
                    </a:moveTo>
                    <a:cubicBezTo>
                      <a:pt x="1394" y="112"/>
                      <a:pt x="2663" y="-1"/>
                      <a:pt x="3935" y="0"/>
                    </a:cubicBezTo>
                    <a:cubicBezTo>
                      <a:pt x="15864" y="0"/>
                      <a:pt x="25535" y="9670"/>
                      <a:pt x="25535" y="21600"/>
                    </a:cubicBezTo>
                    <a:cubicBezTo>
                      <a:pt x="25535" y="33529"/>
                      <a:pt x="15864" y="43200"/>
                      <a:pt x="3935" y="43200"/>
                    </a:cubicBezTo>
                    <a:cubicBezTo>
                      <a:pt x="2615" y="43200"/>
                      <a:pt x="1297" y="43079"/>
                      <a:pt x="0" y="42838"/>
                    </a:cubicBezTo>
                  </a:path>
                  <a:path w="25535" h="43200" stroke="0" extrusionOk="0">
                    <a:moveTo>
                      <a:pt x="143" y="335"/>
                    </a:moveTo>
                    <a:cubicBezTo>
                      <a:pt x="1394" y="112"/>
                      <a:pt x="2663" y="-1"/>
                      <a:pt x="3935" y="0"/>
                    </a:cubicBezTo>
                    <a:cubicBezTo>
                      <a:pt x="15864" y="0"/>
                      <a:pt x="25535" y="9670"/>
                      <a:pt x="25535" y="21600"/>
                    </a:cubicBezTo>
                    <a:cubicBezTo>
                      <a:pt x="25535" y="33529"/>
                      <a:pt x="15864" y="43200"/>
                      <a:pt x="3935" y="43200"/>
                    </a:cubicBezTo>
                    <a:cubicBezTo>
                      <a:pt x="2615" y="43200"/>
                      <a:pt x="1297" y="43079"/>
                      <a:pt x="0" y="42838"/>
                    </a:cubicBezTo>
                    <a:lnTo>
                      <a:pt x="3935" y="21600"/>
                    </a:lnTo>
                    <a:close/>
                  </a:path>
                </a:pathLst>
              </a:custGeom>
              <a:noFill/>
              <a:ln w="28575">
                <a:solidFill>
                  <a:srgbClr val="000000"/>
                </a:solidFill>
                <a:rou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7" name="Rectangle 51"/>
              <p:cNvSpPr>
                <a:spLocks noChangeArrowheads="1"/>
              </p:cNvSpPr>
              <p:nvPr/>
            </p:nvSpPr>
            <p:spPr bwMode="auto">
              <a:xfrm>
                <a:off x="1168" y="3875"/>
                <a:ext cx="226" cy="226"/>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8" name="Rectangle 52"/>
              <p:cNvSpPr>
                <a:spLocks noChangeArrowheads="1"/>
              </p:cNvSpPr>
              <p:nvPr/>
            </p:nvSpPr>
            <p:spPr bwMode="auto">
              <a:xfrm>
                <a:off x="2075" y="3875"/>
                <a:ext cx="226" cy="226"/>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9" name="Rectangle 53"/>
              <p:cNvSpPr>
                <a:spLocks noChangeArrowheads="1"/>
              </p:cNvSpPr>
              <p:nvPr/>
            </p:nvSpPr>
            <p:spPr bwMode="auto">
              <a:xfrm>
                <a:off x="2977" y="3875"/>
                <a:ext cx="226" cy="226"/>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0" name="Rectangle 54"/>
              <p:cNvSpPr>
                <a:spLocks noChangeArrowheads="1"/>
              </p:cNvSpPr>
              <p:nvPr/>
            </p:nvSpPr>
            <p:spPr bwMode="auto">
              <a:xfrm>
                <a:off x="3884" y="3875"/>
                <a:ext cx="226" cy="226"/>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1" name="Line 55"/>
              <p:cNvSpPr>
                <a:spLocks noChangeShapeType="1"/>
              </p:cNvSpPr>
              <p:nvPr/>
            </p:nvSpPr>
            <p:spPr bwMode="auto">
              <a:xfrm>
                <a:off x="1745" y="4104"/>
                <a:ext cx="0" cy="27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2" name="Line 56"/>
              <p:cNvSpPr>
                <a:spLocks noChangeShapeType="1"/>
              </p:cNvSpPr>
              <p:nvPr/>
            </p:nvSpPr>
            <p:spPr bwMode="auto">
              <a:xfrm>
                <a:off x="2638" y="4105"/>
                <a:ext cx="0" cy="27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3" name="Line 57"/>
              <p:cNvSpPr>
                <a:spLocks noChangeShapeType="1"/>
              </p:cNvSpPr>
              <p:nvPr/>
            </p:nvSpPr>
            <p:spPr bwMode="auto">
              <a:xfrm>
                <a:off x="3545" y="4105"/>
                <a:ext cx="0" cy="27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4" name="Line 58"/>
              <p:cNvSpPr>
                <a:spLocks noChangeShapeType="1"/>
              </p:cNvSpPr>
              <p:nvPr/>
            </p:nvSpPr>
            <p:spPr bwMode="auto">
              <a:xfrm>
                <a:off x="4452" y="4105"/>
                <a:ext cx="0" cy="27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185" name="Group 59"/>
              <p:cNvGrpSpPr/>
              <p:nvPr/>
            </p:nvGrpSpPr>
            <p:grpSpPr bwMode="auto">
              <a:xfrm>
                <a:off x="1192" y="4374"/>
                <a:ext cx="3349" cy="182"/>
                <a:chOff x="1526" y="3515"/>
                <a:chExt cx="3349" cy="182"/>
              </a:xfrm>
            </p:grpSpPr>
            <p:sp>
              <p:nvSpPr>
                <p:cNvPr id="194" name="Oval 60"/>
                <p:cNvSpPr>
                  <a:spLocks noChangeArrowheads="1"/>
                </p:cNvSpPr>
                <p:nvPr/>
              </p:nvSpPr>
              <p:spPr bwMode="auto">
                <a:xfrm>
                  <a:off x="1526" y="3516"/>
                  <a:ext cx="182" cy="181"/>
                </a:xfrm>
                <a:prstGeom prst="ellipse">
                  <a:avLst/>
                </a:prstGeom>
                <a:solidFill>
                  <a:srgbClr val="CCFFFF"/>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5" name="Oval 61"/>
                <p:cNvSpPr>
                  <a:spLocks noChangeArrowheads="1"/>
                </p:cNvSpPr>
                <p:nvPr/>
              </p:nvSpPr>
              <p:spPr bwMode="auto">
                <a:xfrm>
                  <a:off x="2433" y="3516"/>
                  <a:ext cx="182" cy="181"/>
                </a:xfrm>
                <a:prstGeom prst="ellipse">
                  <a:avLst/>
                </a:prstGeom>
                <a:solidFill>
                  <a:srgbClr val="CCFFFF"/>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6" name="Oval 62"/>
                <p:cNvSpPr>
                  <a:spLocks noChangeArrowheads="1"/>
                </p:cNvSpPr>
                <p:nvPr/>
              </p:nvSpPr>
              <p:spPr bwMode="auto">
                <a:xfrm>
                  <a:off x="3337" y="3516"/>
                  <a:ext cx="182" cy="181"/>
                </a:xfrm>
                <a:prstGeom prst="ellipse">
                  <a:avLst/>
                </a:prstGeom>
                <a:solidFill>
                  <a:srgbClr val="CCFFFF"/>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7" name="Oval 63"/>
                <p:cNvSpPr>
                  <a:spLocks noChangeArrowheads="1"/>
                </p:cNvSpPr>
                <p:nvPr/>
              </p:nvSpPr>
              <p:spPr bwMode="auto">
                <a:xfrm>
                  <a:off x="4232" y="3516"/>
                  <a:ext cx="182" cy="181"/>
                </a:xfrm>
                <a:prstGeom prst="ellipse">
                  <a:avLst/>
                </a:prstGeom>
                <a:solidFill>
                  <a:srgbClr val="CCFFFF"/>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8" name="Oval 64"/>
                <p:cNvSpPr>
                  <a:spLocks noChangeArrowheads="1"/>
                </p:cNvSpPr>
                <p:nvPr/>
              </p:nvSpPr>
              <p:spPr bwMode="auto">
                <a:xfrm>
                  <a:off x="1988" y="3515"/>
                  <a:ext cx="182" cy="181"/>
                </a:xfrm>
                <a:prstGeom prst="ellipse">
                  <a:avLst/>
                </a:prstGeom>
                <a:solidFill>
                  <a:srgbClr val="CCFFFF"/>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9" name="Oval 65"/>
                <p:cNvSpPr>
                  <a:spLocks noChangeArrowheads="1"/>
                </p:cNvSpPr>
                <p:nvPr/>
              </p:nvSpPr>
              <p:spPr bwMode="auto">
                <a:xfrm>
                  <a:off x="2886" y="3515"/>
                  <a:ext cx="182" cy="181"/>
                </a:xfrm>
                <a:prstGeom prst="ellipse">
                  <a:avLst/>
                </a:prstGeom>
                <a:solidFill>
                  <a:srgbClr val="CCFFFF"/>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0" name="Oval 66"/>
                <p:cNvSpPr>
                  <a:spLocks noChangeArrowheads="1"/>
                </p:cNvSpPr>
                <p:nvPr/>
              </p:nvSpPr>
              <p:spPr bwMode="auto">
                <a:xfrm>
                  <a:off x="3785" y="3515"/>
                  <a:ext cx="182" cy="181"/>
                </a:xfrm>
                <a:prstGeom prst="ellipse">
                  <a:avLst/>
                </a:prstGeom>
                <a:solidFill>
                  <a:srgbClr val="CCFFFF"/>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1" name="Oval 67"/>
                <p:cNvSpPr>
                  <a:spLocks noChangeArrowheads="1"/>
                </p:cNvSpPr>
                <p:nvPr/>
              </p:nvSpPr>
              <p:spPr bwMode="auto">
                <a:xfrm>
                  <a:off x="4693" y="3515"/>
                  <a:ext cx="182" cy="181"/>
                </a:xfrm>
                <a:prstGeom prst="ellipse">
                  <a:avLst/>
                </a:prstGeom>
                <a:solidFill>
                  <a:srgbClr val="CCFFFF"/>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86" name="Line 68"/>
              <p:cNvSpPr>
                <a:spLocks noChangeShapeType="1"/>
              </p:cNvSpPr>
              <p:nvPr/>
            </p:nvSpPr>
            <p:spPr bwMode="auto">
              <a:xfrm>
                <a:off x="1745" y="3696"/>
                <a:ext cx="0" cy="409"/>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7" name="Line 69"/>
              <p:cNvSpPr>
                <a:spLocks noChangeShapeType="1"/>
              </p:cNvSpPr>
              <p:nvPr/>
            </p:nvSpPr>
            <p:spPr bwMode="auto">
              <a:xfrm>
                <a:off x="2634" y="3696"/>
                <a:ext cx="0" cy="409"/>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8" name="Line 70"/>
              <p:cNvSpPr>
                <a:spLocks noChangeShapeType="1"/>
              </p:cNvSpPr>
              <p:nvPr/>
            </p:nvSpPr>
            <p:spPr bwMode="auto">
              <a:xfrm>
                <a:off x="3545" y="3696"/>
                <a:ext cx="0" cy="409"/>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9" name="Line 71"/>
              <p:cNvSpPr>
                <a:spLocks noChangeShapeType="1"/>
              </p:cNvSpPr>
              <p:nvPr/>
            </p:nvSpPr>
            <p:spPr bwMode="auto">
              <a:xfrm>
                <a:off x="4452" y="3696"/>
                <a:ext cx="0" cy="409"/>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0" name="Rectangle 72"/>
              <p:cNvSpPr>
                <a:spLocks noChangeArrowheads="1"/>
              </p:cNvSpPr>
              <p:nvPr/>
            </p:nvSpPr>
            <p:spPr bwMode="auto">
              <a:xfrm>
                <a:off x="1621" y="3488"/>
                <a:ext cx="226" cy="226"/>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1" name="Rectangle 73"/>
              <p:cNvSpPr>
                <a:spLocks noChangeArrowheads="1"/>
              </p:cNvSpPr>
              <p:nvPr/>
            </p:nvSpPr>
            <p:spPr bwMode="auto">
              <a:xfrm>
                <a:off x="3427" y="3488"/>
                <a:ext cx="226" cy="226"/>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2" name="Rectangle 74"/>
              <p:cNvSpPr>
                <a:spLocks noChangeArrowheads="1"/>
              </p:cNvSpPr>
              <p:nvPr/>
            </p:nvSpPr>
            <p:spPr bwMode="auto">
              <a:xfrm>
                <a:off x="4341" y="3489"/>
                <a:ext cx="226" cy="226"/>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3" name="Rectangle 75"/>
              <p:cNvSpPr>
                <a:spLocks noChangeArrowheads="1"/>
              </p:cNvSpPr>
              <p:nvPr/>
            </p:nvSpPr>
            <p:spPr bwMode="auto">
              <a:xfrm>
                <a:off x="2519" y="3488"/>
                <a:ext cx="226" cy="226"/>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sp>
        <p:nvSpPr>
          <p:cNvPr id="204" name="Text Box 301"/>
          <p:cNvSpPr txBox="1">
            <a:spLocks noChangeArrowheads="1"/>
          </p:cNvSpPr>
          <p:nvPr/>
        </p:nvSpPr>
        <p:spPr bwMode="auto">
          <a:xfrm>
            <a:off x="6904312" y="5588547"/>
            <a:ext cx="782884" cy="309958"/>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defTabSz="914400">
              <a:lnSpc>
                <a:spcPct val="100000"/>
              </a:lnSpc>
              <a:buClrTx/>
              <a:buSzTx/>
              <a:buFontTx/>
              <a:buNone/>
            </a:pPr>
            <a:r>
              <a:rPr lang="en-US" altLang="zh-CN" sz="1400" b="1" dirty="0">
                <a:solidFill>
                  <a:schemeClr val="tx1"/>
                </a:solidFill>
                <a:latin typeface="Tahoma" panose="020B0604030504040204" pitchFamily="34" charset="0"/>
              </a:rPr>
              <a:t>Folded</a:t>
            </a:r>
            <a:endParaRPr lang="en-US" sz="1400" b="1" dirty="0">
              <a:solidFill>
                <a:schemeClr val="tx1"/>
              </a:solidFill>
              <a:latin typeface="Tahoma" panose="020B0604030504040204" pitchFamily="34"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a:noFill/>
        </p:spPr>
        <p:txBody>
          <a:bodyPr vert="horz" wrap="square" lIns="0" tIns="0" rIns="0" bIns="0" rtlCol="0">
            <a:spAutoFit/>
          </a:bodyPr>
          <a:lstStyle/>
          <a:p>
            <a:pPr>
              <a:lnSpc>
                <a:spcPts val="4700"/>
              </a:lnSpc>
              <a:spcBef>
                <a:spcPct val="0"/>
              </a:spcBef>
              <a:spcAft>
                <a:spcPct val="0"/>
              </a:spcAft>
            </a:pP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Intel</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处理器中的</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Ring</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互连</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Shape 1045"/>
          <p:cNvSpPr/>
          <p:nvPr/>
        </p:nvSpPr>
        <p:spPr>
          <a:xfrm>
            <a:off x="717550" y="5886450"/>
            <a:ext cx="4781550" cy="736600"/>
          </a:xfrm>
          <a:prstGeom prst="rect">
            <a:avLst/>
          </a:prstGeom>
          <a:solidFill>
            <a:srgbClr val="EBEBEB"/>
          </a:solidFill>
          <a:ln w="25400">
            <a:solidFill>
              <a:srgbClr val="929292"/>
            </a:solidFill>
            <a:custDash>
              <a:ds d="200000" sp="200000"/>
            </a:custDash>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22" name="Shape 1046"/>
          <p:cNvSpPr/>
          <p:nvPr/>
        </p:nvSpPr>
        <p:spPr>
          <a:xfrm>
            <a:off x="717550" y="1308100"/>
            <a:ext cx="4781550" cy="736600"/>
          </a:xfrm>
          <a:prstGeom prst="rect">
            <a:avLst/>
          </a:prstGeom>
          <a:solidFill>
            <a:srgbClr val="EBEBEB"/>
          </a:solidFill>
          <a:ln w="25400">
            <a:solidFill>
              <a:srgbClr val="929292"/>
            </a:solidFill>
            <a:custDash>
              <a:ds d="200000" sp="200000"/>
            </a:custDash>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grpSp>
        <p:nvGrpSpPr>
          <p:cNvPr id="23" name="Group 1051"/>
          <p:cNvGrpSpPr/>
          <p:nvPr/>
        </p:nvGrpSpPr>
        <p:grpSpPr>
          <a:xfrm>
            <a:off x="717550" y="2114550"/>
            <a:ext cx="2959100" cy="3670300"/>
            <a:chOff x="0" y="0"/>
            <a:chExt cx="5918198" cy="7340600"/>
          </a:xfrm>
        </p:grpSpPr>
        <p:sp>
          <p:nvSpPr>
            <p:cNvPr id="24" name="Shape 1047"/>
            <p:cNvSpPr/>
            <p:nvPr/>
          </p:nvSpPr>
          <p:spPr>
            <a:xfrm>
              <a:off x="0" y="1879600"/>
              <a:ext cx="5918199" cy="1701800"/>
            </a:xfrm>
            <a:prstGeom prst="rect">
              <a:avLst/>
            </a:prstGeom>
            <a:solidFill>
              <a:srgbClr val="D6D6D6"/>
            </a:solidFill>
            <a:ln w="25400" cap="flat">
              <a:solidFill>
                <a:srgbClr val="000000"/>
              </a:solidFill>
              <a:prstDash val="solid"/>
              <a:miter lim="400000"/>
            </a:ln>
            <a:effectLst/>
          </p:spPr>
          <p:txBody>
            <a:bodyPr wrap="square" lIns="25400" tIns="25400" rIns="25400" bIns="2540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25" name="Shape 1048"/>
            <p:cNvSpPr/>
            <p:nvPr/>
          </p:nvSpPr>
          <p:spPr>
            <a:xfrm>
              <a:off x="0" y="3759200"/>
              <a:ext cx="5918199" cy="1701800"/>
            </a:xfrm>
            <a:prstGeom prst="rect">
              <a:avLst/>
            </a:prstGeom>
            <a:solidFill>
              <a:srgbClr val="D6D6D6"/>
            </a:solidFill>
            <a:ln w="25400" cap="flat">
              <a:solidFill>
                <a:srgbClr val="000000"/>
              </a:solidFill>
              <a:prstDash val="solid"/>
              <a:miter lim="400000"/>
            </a:ln>
            <a:effectLst/>
          </p:spPr>
          <p:txBody>
            <a:bodyPr wrap="square" lIns="25400" tIns="25400" rIns="25400" bIns="2540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26" name="Shape 1049"/>
            <p:cNvSpPr/>
            <p:nvPr/>
          </p:nvSpPr>
          <p:spPr>
            <a:xfrm>
              <a:off x="0" y="5638800"/>
              <a:ext cx="5918199" cy="1701800"/>
            </a:xfrm>
            <a:prstGeom prst="rect">
              <a:avLst/>
            </a:prstGeom>
            <a:solidFill>
              <a:srgbClr val="D6D6D6"/>
            </a:solidFill>
            <a:ln w="25400" cap="flat">
              <a:solidFill>
                <a:srgbClr val="000000"/>
              </a:solidFill>
              <a:prstDash val="solid"/>
              <a:miter lim="400000"/>
            </a:ln>
            <a:effectLst/>
          </p:spPr>
          <p:txBody>
            <a:bodyPr wrap="square" lIns="25400" tIns="25400" rIns="25400" bIns="2540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27" name="Shape 1050"/>
            <p:cNvSpPr/>
            <p:nvPr/>
          </p:nvSpPr>
          <p:spPr>
            <a:xfrm>
              <a:off x="0" y="0"/>
              <a:ext cx="5918199" cy="1701800"/>
            </a:xfrm>
            <a:prstGeom prst="rect">
              <a:avLst/>
            </a:prstGeom>
            <a:solidFill>
              <a:srgbClr val="D6D6D6"/>
            </a:solidFill>
            <a:ln w="25400" cap="flat">
              <a:solidFill>
                <a:srgbClr val="000000"/>
              </a:solidFill>
              <a:prstDash val="solid"/>
              <a:miter lim="400000"/>
            </a:ln>
            <a:effectLst/>
          </p:spPr>
          <p:txBody>
            <a:bodyPr wrap="square" lIns="25400" tIns="25400" rIns="25400" bIns="2540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2000"/>
            </a:p>
          </p:txBody>
        </p:sp>
      </p:grpSp>
      <p:sp>
        <p:nvSpPr>
          <p:cNvPr id="28" name="Shape 1052"/>
          <p:cNvSpPr/>
          <p:nvPr/>
        </p:nvSpPr>
        <p:spPr>
          <a:xfrm>
            <a:off x="2203450" y="3340100"/>
            <a:ext cx="1397000" cy="234950"/>
          </a:xfrm>
          <a:prstGeom prst="rect">
            <a:avLst/>
          </a:prstGeom>
          <a:solidFill>
            <a:srgbClr val="FFAA00"/>
          </a:solidFill>
          <a:ln w="25400">
            <a:solidFill>
              <a:srgbClr val="A96800"/>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29" name="Shape 1053"/>
          <p:cNvSpPr/>
          <p:nvPr/>
        </p:nvSpPr>
        <p:spPr>
          <a:xfrm>
            <a:off x="2152650" y="4324350"/>
            <a:ext cx="1397000" cy="234950"/>
          </a:xfrm>
          <a:prstGeom prst="rect">
            <a:avLst/>
          </a:prstGeom>
          <a:solidFill>
            <a:srgbClr val="FFAA00"/>
          </a:solidFill>
          <a:ln w="25400">
            <a:solidFill>
              <a:srgbClr val="A96800"/>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30" name="Shape 1054"/>
          <p:cNvSpPr/>
          <p:nvPr/>
        </p:nvSpPr>
        <p:spPr>
          <a:xfrm>
            <a:off x="2171700" y="5232400"/>
            <a:ext cx="1397000" cy="234950"/>
          </a:xfrm>
          <a:prstGeom prst="rect">
            <a:avLst/>
          </a:prstGeom>
          <a:solidFill>
            <a:srgbClr val="FFAA00"/>
          </a:solidFill>
          <a:ln w="25400">
            <a:solidFill>
              <a:srgbClr val="A96800"/>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31" name="Shape 1055"/>
          <p:cNvSpPr/>
          <p:nvPr/>
        </p:nvSpPr>
        <p:spPr>
          <a:xfrm>
            <a:off x="2209800" y="2432050"/>
            <a:ext cx="1397000" cy="234950"/>
          </a:xfrm>
          <a:prstGeom prst="rect">
            <a:avLst/>
          </a:prstGeom>
          <a:solidFill>
            <a:srgbClr val="FFAA00"/>
          </a:solidFill>
          <a:ln w="25400">
            <a:solidFill>
              <a:srgbClr val="A96800"/>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32" name="Shape 1058"/>
          <p:cNvSpPr/>
          <p:nvPr/>
        </p:nvSpPr>
        <p:spPr>
          <a:xfrm>
            <a:off x="2571750" y="1790700"/>
            <a:ext cx="660400" cy="4451350"/>
          </a:xfrm>
          <a:prstGeom prst="roundRect">
            <a:avLst>
              <a:gd name="adj" fmla="val 18686"/>
            </a:avLst>
          </a:prstGeom>
          <a:ln w="76200">
            <a:solidFill>
              <a:srgbClr val="606060"/>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33" name="Shape 1059"/>
          <p:cNvSpPr/>
          <p:nvPr/>
        </p:nvSpPr>
        <p:spPr>
          <a:xfrm>
            <a:off x="2482850" y="1689100"/>
            <a:ext cx="838200" cy="4648200"/>
          </a:xfrm>
          <a:prstGeom prst="roundRect">
            <a:avLst>
              <a:gd name="adj" fmla="val 16237"/>
            </a:avLst>
          </a:prstGeom>
          <a:ln w="76200">
            <a:solidFill>
              <a:srgbClr val="606060"/>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34" name="Shape 1060"/>
          <p:cNvSpPr/>
          <p:nvPr/>
        </p:nvSpPr>
        <p:spPr>
          <a:xfrm>
            <a:off x="2362200" y="1568450"/>
            <a:ext cx="1073150" cy="4902200"/>
          </a:xfrm>
          <a:prstGeom prst="roundRect">
            <a:avLst>
              <a:gd name="adj" fmla="val 19212"/>
            </a:avLst>
          </a:prstGeom>
          <a:ln w="152400">
            <a:solidFill>
              <a:srgbClr val="606060"/>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35" name="Shape 1061"/>
          <p:cNvSpPr/>
          <p:nvPr/>
        </p:nvSpPr>
        <p:spPr>
          <a:xfrm>
            <a:off x="2667000" y="1885950"/>
            <a:ext cx="469900" cy="4235450"/>
          </a:xfrm>
          <a:prstGeom prst="roundRect">
            <a:avLst>
              <a:gd name="adj" fmla="val 15262"/>
            </a:avLst>
          </a:prstGeom>
          <a:ln w="76200">
            <a:solidFill>
              <a:srgbClr val="606060"/>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36" name="Shape 1062"/>
          <p:cNvSpPr/>
          <p:nvPr/>
        </p:nvSpPr>
        <p:spPr>
          <a:xfrm>
            <a:off x="2774950" y="1422400"/>
            <a:ext cx="247650" cy="622300"/>
          </a:xfrm>
          <a:prstGeom prst="rect">
            <a:avLst/>
          </a:prstGeom>
          <a:solidFill>
            <a:srgbClr val="FFAA00"/>
          </a:solidFill>
          <a:ln w="25400">
            <a:solidFill>
              <a:srgbClr val="A96800"/>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37" name="Shape 1063"/>
          <p:cNvSpPr/>
          <p:nvPr/>
        </p:nvSpPr>
        <p:spPr>
          <a:xfrm>
            <a:off x="2774950" y="5969000"/>
            <a:ext cx="247650" cy="622300"/>
          </a:xfrm>
          <a:prstGeom prst="rect">
            <a:avLst/>
          </a:prstGeom>
          <a:solidFill>
            <a:srgbClr val="FFAA00"/>
          </a:solidFill>
          <a:ln w="25400">
            <a:solidFill>
              <a:srgbClr val="A96800"/>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38" name="Shape 1064"/>
          <p:cNvSpPr/>
          <p:nvPr/>
        </p:nvSpPr>
        <p:spPr>
          <a:xfrm>
            <a:off x="704850" y="2317750"/>
            <a:ext cx="1250950" cy="508000"/>
          </a:xfrm>
          <a:prstGeom prst="rect">
            <a:avLst/>
          </a:prstGeom>
          <a:ln w="12700">
            <a:miter lim="400000"/>
          </a:ln>
        </p:spPr>
        <p:txBody>
          <a:bodyPr lIns="25400" tIns="25400" rIns="25400" bIns="25400"/>
          <a:lstStyle/>
          <a:p>
            <a:pPr>
              <a:buFont typeface="Lucida Grande"/>
              <a:defRPr sz="3200" b="1">
                <a:latin typeface="+mn-lt"/>
                <a:ea typeface="+mn-ea"/>
                <a:cs typeface="+mn-cs"/>
                <a:sym typeface="Myriad Pro Condensed"/>
              </a:defRPr>
            </a:pPr>
            <a:r>
              <a:rPr sz="1600"/>
              <a:t>L3 cache slice</a:t>
            </a:r>
            <a:endParaRPr sz="1600"/>
          </a:p>
          <a:p>
            <a:pPr>
              <a:buFont typeface="Lucida Grande"/>
              <a:defRPr sz="3200" b="1">
                <a:latin typeface="+mn-lt"/>
                <a:ea typeface="+mn-ea"/>
                <a:cs typeface="+mn-cs"/>
                <a:sym typeface="Myriad Pro Condensed"/>
              </a:defRPr>
            </a:pPr>
            <a:r>
              <a:rPr sz="1600"/>
              <a:t>(2 MB)</a:t>
            </a:r>
            <a:endParaRPr sz="1600"/>
          </a:p>
        </p:txBody>
      </p:sp>
      <p:sp>
        <p:nvSpPr>
          <p:cNvPr id="39" name="Shape 1065"/>
          <p:cNvSpPr/>
          <p:nvPr/>
        </p:nvSpPr>
        <p:spPr>
          <a:xfrm>
            <a:off x="704850" y="3289300"/>
            <a:ext cx="1250950" cy="508000"/>
          </a:xfrm>
          <a:prstGeom prst="rect">
            <a:avLst/>
          </a:prstGeom>
          <a:ln w="12700">
            <a:miter lim="400000"/>
          </a:ln>
        </p:spPr>
        <p:txBody>
          <a:bodyPr lIns="25400" tIns="25400" rIns="25400" bIns="25400"/>
          <a:lstStyle/>
          <a:p>
            <a:pPr>
              <a:buFont typeface="Lucida Grande"/>
              <a:defRPr sz="3200" b="1">
                <a:latin typeface="+mn-lt"/>
                <a:ea typeface="+mn-ea"/>
                <a:cs typeface="+mn-cs"/>
                <a:sym typeface="Myriad Pro Condensed"/>
              </a:defRPr>
            </a:pPr>
            <a:r>
              <a:rPr sz="1600"/>
              <a:t>L3 cache slice</a:t>
            </a:r>
            <a:endParaRPr sz="1600"/>
          </a:p>
          <a:p>
            <a:pPr>
              <a:buFont typeface="Lucida Grande"/>
              <a:defRPr sz="3200" b="1">
                <a:latin typeface="+mn-lt"/>
                <a:ea typeface="+mn-ea"/>
                <a:cs typeface="+mn-cs"/>
                <a:sym typeface="Myriad Pro Condensed"/>
              </a:defRPr>
            </a:pPr>
            <a:r>
              <a:rPr sz="1600"/>
              <a:t>(2 MB)</a:t>
            </a:r>
            <a:endParaRPr sz="1600"/>
          </a:p>
        </p:txBody>
      </p:sp>
      <p:sp>
        <p:nvSpPr>
          <p:cNvPr id="40" name="Shape 1066"/>
          <p:cNvSpPr/>
          <p:nvPr/>
        </p:nvSpPr>
        <p:spPr>
          <a:xfrm>
            <a:off x="704850" y="4191000"/>
            <a:ext cx="1250950" cy="508000"/>
          </a:xfrm>
          <a:prstGeom prst="rect">
            <a:avLst/>
          </a:prstGeom>
          <a:ln w="12700">
            <a:miter lim="400000"/>
          </a:ln>
        </p:spPr>
        <p:txBody>
          <a:bodyPr lIns="25400" tIns="25400" rIns="25400" bIns="25400"/>
          <a:lstStyle/>
          <a:p>
            <a:pPr>
              <a:buFont typeface="Lucida Grande"/>
              <a:defRPr sz="3200" b="1">
                <a:latin typeface="+mn-lt"/>
                <a:ea typeface="+mn-ea"/>
                <a:cs typeface="+mn-cs"/>
                <a:sym typeface="Myriad Pro Condensed"/>
              </a:defRPr>
            </a:pPr>
            <a:r>
              <a:rPr sz="1600"/>
              <a:t>L3 cache slice</a:t>
            </a:r>
            <a:endParaRPr sz="1600"/>
          </a:p>
          <a:p>
            <a:pPr>
              <a:buFont typeface="Lucida Grande"/>
              <a:defRPr sz="3200" b="1">
                <a:latin typeface="+mn-lt"/>
                <a:ea typeface="+mn-ea"/>
                <a:cs typeface="+mn-cs"/>
                <a:sym typeface="Myriad Pro Condensed"/>
              </a:defRPr>
            </a:pPr>
            <a:r>
              <a:rPr sz="1600"/>
              <a:t>(2 MB)</a:t>
            </a:r>
            <a:endParaRPr sz="1600"/>
          </a:p>
        </p:txBody>
      </p:sp>
      <p:sp>
        <p:nvSpPr>
          <p:cNvPr id="41" name="Shape 1067"/>
          <p:cNvSpPr/>
          <p:nvPr/>
        </p:nvSpPr>
        <p:spPr>
          <a:xfrm>
            <a:off x="704850" y="5099050"/>
            <a:ext cx="1250950" cy="508000"/>
          </a:xfrm>
          <a:prstGeom prst="rect">
            <a:avLst/>
          </a:prstGeom>
          <a:ln w="12700">
            <a:miter lim="400000"/>
          </a:ln>
        </p:spPr>
        <p:txBody>
          <a:bodyPr lIns="25400" tIns="25400" rIns="25400" bIns="25400"/>
          <a:lstStyle/>
          <a:p>
            <a:pPr>
              <a:buFont typeface="Lucida Grande"/>
              <a:defRPr sz="3200" b="1">
                <a:latin typeface="+mn-lt"/>
                <a:ea typeface="+mn-ea"/>
                <a:cs typeface="+mn-cs"/>
                <a:sym typeface="Myriad Pro Condensed"/>
              </a:defRPr>
            </a:pPr>
            <a:r>
              <a:rPr sz="1600"/>
              <a:t>L3 cache slice</a:t>
            </a:r>
            <a:endParaRPr sz="1600"/>
          </a:p>
          <a:p>
            <a:pPr>
              <a:buFont typeface="Lucida Grande"/>
              <a:defRPr sz="3200" b="1">
                <a:latin typeface="+mn-lt"/>
                <a:ea typeface="+mn-ea"/>
                <a:cs typeface="+mn-cs"/>
                <a:sym typeface="Myriad Pro Condensed"/>
              </a:defRPr>
            </a:pPr>
            <a:r>
              <a:rPr sz="1600"/>
              <a:t>(2 MB)</a:t>
            </a:r>
            <a:endParaRPr sz="1600"/>
          </a:p>
        </p:txBody>
      </p:sp>
      <p:sp>
        <p:nvSpPr>
          <p:cNvPr id="42" name="Shape 1068"/>
          <p:cNvSpPr/>
          <p:nvPr/>
        </p:nvSpPr>
        <p:spPr>
          <a:xfrm>
            <a:off x="3467100" y="1352550"/>
            <a:ext cx="1136650" cy="247650"/>
          </a:xfrm>
          <a:prstGeom prst="rect">
            <a:avLst/>
          </a:prstGeom>
          <a:ln w="12700">
            <a:miter lim="400000"/>
          </a:ln>
        </p:spPr>
        <p:txBody>
          <a:bodyPr lIns="25400" tIns="25400" rIns="25400" bIns="25400"/>
          <a:lstStyle>
            <a:lvl1pPr algn="l">
              <a:buFont typeface="Lucida Grande"/>
              <a:defRPr sz="3200" b="1">
                <a:latin typeface="+mn-lt"/>
                <a:ea typeface="+mn-ea"/>
                <a:cs typeface="+mn-cs"/>
                <a:sym typeface="Myriad Pro Condensed"/>
              </a:defRPr>
            </a:lvl1pPr>
          </a:lstStyle>
          <a:p>
            <a:r>
              <a:rPr sz="1600"/>
              <a:t>System Agent</a:t>
            </a:r>
            <a:endParaRPr sz="1600"/>
          </a:p>
        </p:txBody>
      </p:sp>
      <p:sp>
        <p:nvSpPr>
          <p:cNvPr id="43" name="Shape 1069"/>
          <p:cNvSpPr/>
          <p:nvPr/>
        </p:nvSpPr>
        <p:spPr>
          <a:xfrm>
            <a:off x="3517900" y="6337300"/>
            <a:ext cx="1136650" cy="247650"/>
          </a:xfrm>
          <a:prstGeom prst="rect">
            <a:avLst/>
          </a:prstGeom>
          <a:ln w="12700">
            <a:miter lim="400000"/>
          </a:ln>
        </p:spPr>
        <p:txBody>
          <a:bodyPr lIns="25400" tIns="25400" rIns="25400" bIns="25400"/>
          <a:lstStyle>
            <a:lvl1pPr algn="l">
              <a:buFont typeface="Lucida Grande"/>
              <a:defRPr sz="3200" b="1">
                <a:latin typeface="+mn-lt"/>
                <a:ea typeface="+mn-ea"/>
                <a:cs typeface="+mn-cs"/>
                <a:sym typeface="Myriad Pro Condensed"/>
              </a:defRPr>
            </a:lvl1pPr>
          </a:lstStyle>
          <a:p>
            <a:r>
              <a:rPr sz="1600"/>
              <a:t>Graphics</a:t>
            </a:r>
            <a:endParaRPr sz="1600"/>
          </a:p>
        </p:txBody>
      </p:sp>
      <p:sp>
        <p:nvSpPr>
          <p:cNvPr id="44" name="Shape 1071"/>
          <p:cNvSpPr/>
          <p:nvPr/>
        </p:nvSpPr>
        <p:spPr>
          <a:xfrm>
            <a:off x="3759200" y="2127250"/>
            <a:ext cx="1733550" cy="850900"/>
          </a:xfrm>
          <a:prstGeom prst="rect">
            <a:avLst/>
          </a:prstGeom>
          <a:solidFill>
            <a:srgbClr val="EBEBEB"/>
          </a:solidFill>
          <a:ln w="25400">
            <a:solidFill>
              <a:srgbClr val="000000"/>
            </a:solidFill>
            <a:custDash>
              <a:ds d="200000" sp="200000"/>
            </a:custDash>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45" name="Shape 1072"/>
          <p:cNvSpPr/>
          <p:nvPr/>
        </p:nvSpPr>
        <p:spPr>
          <a:xfrm>
            <a:off x="3759200" y="3060700"/>
            <a:ext cx="1733550" cy="850900"/>
          </a:xfrm>
          <a:prstGeom prst="rect">
            <a:avLst/>
          </a:prstGeom>
          <a:solidFill>
            <a:srgbClr val="EBEBEB"/>
          </a:solidFill>
          <a:ln w="25400">
            <a:solidFill>
              <a:srgbClr val="000000"/>
            </a:solidFill>
            <a:custDash>
              <a:ds d="200000" sp="200000"/>
            </a:custDash>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46" name="Shape 1073"/>
          <p:cNvSpPr/>
          <p:nvPr/>
        </p:nvSpPr>
        <p:spPr>
          <a:xfrm>
            <a:off x="3752850" y="3994150"/>
            <a:ext cx="1733550" cy="850900"/>
          </a:xfrm>
          <a:prstGeom prst="rect">
            <a:avLst/>
          </a:prstGeom>
          <a:solidFill>
            <a:srgbClr val="EBEBEB"/>
          </a:solidFill>
          <a:ln w="25400">
            <a:solidFill>
              <a:srgbClr val="000000"/>
            </a:solidFill>
            <a:custDash>
              <a:ds d="200000" sp="200000"/>
            </a:custDash>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47" name="Shape 1074"/>
          <p:cNvSpPr/>
          <p:nvPr/>
        </p:nvSpPr>
        <p:spPr>
          <a:xfrm>
            <a:off x="3752850" y="4933950"/>
            <a:ext cx="1733550" cy="850900"/>
          </a:xfrm>
          <a:prstGeom prst="rect">
            <a:avLst/>
          </a:prstGeom>
          <a:solidFill>
            <a:srgbClr val="EBEBEB"/>
          </a:solidFill>
          <a:ln w="25400">
            <a:solidFill>
              <a:srgbClr val="000000"/>
            </a:solidFill>
            <a:custDash>
              <a:ds d="200000" sp="200000"/>
            </a:custDash>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48" name="Shape 1075"/>
          <p:cNvSpPr/>
          <p:nvPr/>
        </p:nvSpPr>
        <p:spPr>
          <a:xfrm>
            <a:off x="4298950" y="2425700"/>
            <a:ext cx="571500" cy="247650"/>
          </a:xfrm>
          <a:prstGeom prst="rect">
            <a:avLst/>
          </a:prstGeom>
          <a:ln w="12700">
            <a:miter lim="400000"/>
          </a:ln>
        </p:spPr>
        <p:txBody>
          <a:bodyPr lIns="25400" tIns="25400" rIns="25400" bIns="25400"/>
          <a:lstStyle>
            <a:lvl1pPr>
              <a:buFont typeface="Lucida Grande"/>
              <a:defRPr sz="3200" b="1">
                <a:latin typeface="+mn-lt"/>
                <a:ea typeface="+mn-ea"/>
                <a:cs typeface="+mn-cs"/>
                <a:sym typeface="Myriad Pro Condensed"/>
              </a:defRPr>
            </a:lvl1pPr>
          </a:lstStyle>
          <a:p>
            <a:r>
              <a:rPr sz="1600"/>
              <a:t>Core</a:t>
            </a:r>
            <a:endParaRPr sz="1600"/>
          </a:p>
        </p:txBody>
      </p:sp>
      <p:sp>
        <p:nvSpPr>
          <p:cNvPr id="49" name="Shape 1076"/>
          <p:cNvSpPr/>
          <p:nvPr/>
        </p:nvSpPr>
        <p:spPr>
          <a:xfrm>
            <a:off x="4298950" y="3352800"/>
            <a:ext cx="571500" cy="247650"/>
          </a:xfrm>
          <a:prstGeom prst="rect">
            <a:avLst/>
          </a:prstGeom>
          <a:ln w="12700">
            <a:miter lim="400000"/>
          </a:ln>
        </p:spPr>
        <p:txBody>
          <a:bodyPr lIns="25400" tIns="25400" rIns="25400" bIns="25400"/>
          <a:lstStyle>
            <a:lvl1pPr>
              <a:buFont typeface="Lucida Grande"/>
              <a:defRPr sz="3200" b="1">
                <a:latin typeface="+mn-lt"/>
                <a:ea typeface="+mn-ea"/>
                <a:cs typeface="+mn-cs"/>
                <a:sym typeface="Myriad Pro Condensed"/>
              </a:defRPr>
            </a:lvl1pPr>
          </a:lstStyle>
          <a:p>
            <a:r>
              <a:rPr sz="1600"/>
              <a:t>Core</a:t>
            </a:r>
            <a:endParaRPr sz="1600"/>
          </a:p>
        </p:txBody>
      </p:sp>
      <p:sp>
        <p:nvSpPr>
          <p:cNvPr id="50" name="Shape 1077"/>
          <p:cNvSpPr/>
          <p:nvPr/>
        </p:nvSpPr>
        <p:spPr>
          <a:xfrm>
            <a:off x="4298950" y="4279900"/>
            <a:ext cx="571500" cy="247650"/>
          </a:xfrm>
          <a:prstGeom prst="rect">
            <a:avLst/>
          </a:prstGeom>
          <a:ln w="12700">
            <a:miter lim="400000"/>
          </a:ln>
        </p:spPr>
        <p:txBody>
          <a:bodyPr lIns="25400" tIns="25400" rIns="25400" bIns="25400"/>
          <a:lstStyle>
            <a:lvl1pPr>
              <a:buFont typeface="Lucida Grande"/>
              <a:defRPr sz="3200" b="1">
                <a:latin typeface="+mn-lt"/>
                <a:ea typeface="+mn-ea"/>
                <a:cs typeface="+mn-cs"/>
                <a:sym typeface="Myriad Pro Condensed"/>
              </a:defRPr>
            </a:lvl1pPr>
          </a:lstStyle>
          <a:p>
            <a:r>
              <a:rPr sz="1600"/>
              <a:t>Core</a:t>
            </a:r>
            <a:endParaRPr sz="1600"/>
          </a:p>
        </p:txBody>
      </p:sp>
      <p:sp>
        <p:nvSpPr>
          <p:cNvPr id="51" name="Shape 1078"/>
          <p:cNvSpPr/>
          <p:nvPr/>
        </p:nvSpPr>
        <p:spPr>
          <a:xfrm>
            <a:off x="4298950" y="5226050"/>
            <a:ext cx="571500" cy="247650"/>
          </a:xfrm>
          <a:prstGeom prst="rect">
            <a:avLst/>
          </a:prstGeom>
          <a:ln w="12700">
            <a:miter lim="400000"/>
          </a:ln>
        </p:spPr>
        <p:txBody>
          <a:bodyPr lIns="25400" tIns="25400" rIns="25400" bIns="25400"/>
          <a:lstStyle>
            <a:lvl1pPr>
              <a:buFont typeface="Lucida Grande"/>
              <a:defRPr sz="3200" b="1">
                <a:latin typeface="+mn-lt"/>
                <a:ea typeface="+mn-ea"/>
                <a:cs typeface="+mn-cs"/>
                <a:sym typeface="Myriad Pro Condensed"/>
              </a:defRPr>
            </a:lvl1pPr>
          </a:lstStyle>
          <a:p>
            <a:r>
              <a:rPr sz="1600"/>
              <a:t>Core</a:t>
            </a:r>
            <a:endParaRPr sz="1600"/>
          </a:p>
        </p:txBody>
      </p:sp>
      <p:sp>
        <p:nvSpPr>
          <p:cNvPr id="52" name="Shape 1070"/>
          <p:cNvSpPr/>
          <p:nvPr/>
        </p:nvSpPr>
        <p:spPr>
          <a:xfrm>
            <a:off x="5635172" y="1326243"/>
            <a:ext cx="3462565" cy="5319405"/>
          </a:xfrm>
          <a:prstGeom prst="rect">
            <a:avLst/>
          </a:prstGeom>
          <a:ln w="12700">
            <a:miter lim="400000"/>
          </a:ln>
        </p:spPr>
        <p:txBody>
          <a:bodyPr lIns="25400" tIns="25400" rIns="25400" bIns="25400">
            <a:spAutoFit/>
          </a:bodyPr>
          <a:lstStyle/>
          <a:p>
            <a:pPr marL="400050" indent="-400050">
              <a:buSzPct val="120000"/>
              <a:buFont typeface="Lucida Grande"/>
              <a:buChar char="▪"/>
              <a:defRPr sz="4200" b="1">
                <a:latin typeface="+mn-lt"/>
                <a:ea typeface="+mn-ea"/>
                <a:cs typeface="+mn-cs"/>
                <a:sym typeface="Myriad Pro Condensed"/>
              </a:defRPr>
            </a:pPr>
            <a:r>
              <a:rPr sz="2100" dirty="0"/>
              <a:t>Four rings</a:t>
            </a:r>
            <a:endParaRPr sz="2100" dirty="0"/>
          </a:p>
          <a:p>
            <a:pPr marL="717550" lvl="1" indent="-317500">
              <a:buSzPct val="120000"/>
              <a:buFont typeface="Lucida Grande"/>
              <a:buChar char="-"/>
              <a:defRPr sz="3600" b="1">
                <a:latin typeface="+mn-lt"/>
                <a:ea typeface="+mn-ea"/>
                <a:cs typeface="+mn-cs"/>
                <a:sym typeface="Myriad Pro Condensed"/>
              </a:defRPr>
            </a:pPr>
            <a:r>
              <a:rPr sz="2000" dirty="0"/>
              <a:t>request</a:t>
            </a:r>
            <a:endParaRPr sz="2000" dirty="0"/>
          </a:p>
          <a:p>
            <a:pPr marL="717550" lvl="1" indent="-317500">
              <a:buSzPct val="120000"/>
              <a:buFont typeface="Lucida Grande"/>
              <a:buChar char="-"/>
              <a:defRPr sz="3600" b="1">
                <a:latin typeface="+mn-lt"/>
                <a:ea typeface="+mn-ea"/>
                <a:cs typeface="+mn-cs"/>
                <a:sym typeface="Myriad Pro Condensed"/>
              </a:defRPr>
            </a:pPr>
            <a:r>
              <a:rPr sz="2000" dirty="0"/>
              <a:t>snoop</a:t>
            </a:r>
            <a:endParaRPr sz="2000" dirty="0"/>
          </a:p>
          <a:p>
            <a:pPr marL="717550" lvl="1" indent="-317500">
              <a:buSzPct val="120000"/>
              <a:buFont typeface="Lucida Grande"/>
              <a:buChar char="-"/>
              <a:defRPr sz="3600" b="1">
                <a:latin typeface="+mn-lt"/>
                <a:ea typeface="+mn-ea"/>
                <a:cs typeface="+mn-cs"/>
                <a:sym typeface="Myriad Pro Condensed"/>
              </a:defRPr>
            </a:pPr>
            <a:r>
              <a:rPr lang="en-US" sz="2000" dirty="0" err="1"/>
              <a:t>A</a:t>
            </a:r>
            <a:r>
              <a:rPr sz="2000" dirty="0" err="1"/>
              <a:t>ck</a:t>
            </a:r>
            <a:endParaRPr lang="en-US" sz="2000" dirty="0"/>
          </a:p>
          <a:p>
            <a:pPr marL="717550" lvl="1" indent="-317500">
              <a:buSzPct val="120000"/>
              <a:buFont typeface="Lucida Grande"/>
              <a:buChar char="-"/>
              <a:defRPr sz="3600" b="1">
                <a:latin typeface="+mn-lt"/>
                <a:ea typeface="+mn-ea"/>
                <a:cs typeface="+mn-cs"/>
                <a:sym typeface="Myriad Pro Condensed"/>
              </a:defRPr>
            </a:pPr>
            <a:r>
              <a:rPr sz="2000" dirty="0"/>
              <a:t>data (32 bytes)</a:t>
            </a:r>
            <a:endParaRPr sz="2000" dirty="0"/>
          </a:p>
          <a:p>
            <a:pPr marL="400050" indent="-400050">
              <a:spcBef>
                <a:spcPts val="2000"/>
              </a:spcBef>
              <a:buSzPct val="120000"/>
              <a:buFont typeface="Lucida Grande"/>
              <a:buChar char="▪"/>
              <a:defRPr sz="4200" b="1">
                <a:latin typeface="+mn-lt"/>
                <a:ea typeface="+mn-ea"/>
                <a:cs typeface="+mn-cs"/>
                <a:sym typeface="Myriad Pro Condensed"/>
              </a:defRPr>
            </a:pPr>
            <a:r>
              <a:rPr sz="2100" dirty="0"/>
              <a:t>Six interconnect nodes: four “slices” of L3 cache + system agent + graphics</a:t>
            </a:r>
            <a:endParaRPr lang="en-US" sz="2100" dirty="0"/>
          </a:p>
          <a:p>
            <a:pPr marL="400050" indent="-400050">
              <a:spcBef>
                <a:spcPts val="2000"/>
              </a:spcBef>
              <a:buSzPct val="120000"/>
              <a:buFont typeface="Lucida Grande"/>
              <a:buChar char="▪"/>
              <a:defRPr sz="4200" b="1">
                <a:latin typeface="+mn-lt"/>
                <a:ea typeface="+mn-ea"/>
                <a:cs typeface="+mn-cs"/>
                <a:sym typeface="Myriad Pro Condensed"/>
              </a:defRPr>
            </a:pPr>
            <a:r>
              <a:rPr sz="2100" dirty="0"/>
              <a:t>Each bank of L3 connected to ring bus twice</a:t>
            </a:r>
            <a:endParaRPr sz="2100" dirty="0"/>
          </a:p>
          <a:p>
            <a:pPr marL="400050" indent="-400050">
              <a:buSzPct val="120000"/>
              <a:buFont typeface="Lucida Grande"/>
              <a:buChar char="▪"/>
              <a:defRPr sz="4200" b="1">
                <a:latin typeface="+mn-lt"/>
                <a:ea typeface="+mn-ea"/>
                <a:cs typeface="+mn-cs"/>
                <a:sym typeface="Myriad Pro Condensed"/>
              </a:defRPr>
            </a:pPr>
            <a:r>
              <a:rPr sz="2100" dirty="0"/>
              <a:t>Theoretical peak BW from cores to L3 at 3.4 GHz is approx. 435 GB/sec</a:t>
            </a:r>
            <a:endParaRPr sz="2100" dirty="0"/>
          </a:p>
          <a:p>
            <a:pPr marL="647700" lvl="1" indent="-247650">
              <a:buSzPct val="120000"/>
              <a:buFont typeface="Lucida Grande"/>
              <a:buChar char="-"/>
              <a:defRPr sz="3600" b="1">
                <a:latin typeface="+mn-lt"/>
                <a:ea typeface="+mn-ea"/>
                <a:cs typeface="+mn-cs"/>
                <a:sym typeface="Myriad Pro Condensed"/>
              </a:defRPr>
            </a:pPr>
            <a:r>
              <a:rPr sz="2000" dirty="0"/>
              <a:t>When each core is accessing its local slice</a:t>
            </a:r>
            <a:endParaRPr sz="2000" dirty="0"/>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直接网络拓扑结构</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—Torus</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264275"/>
            <a:ext cx="8706313" cy="2000548"/>
          </a:xfrm>
          <a:prstGeom prst="rect">
            <a:avLst/>
          </a:prstGeom>
          <a:noFill/>
        </p:spPr>
        <p:txBody>
          <a:bodyPr wrap="square" rtlCol="0">
            <a:spAutoFit/>
          </a:bodyPr>
          <a:lstStyle/>
          <a:p>
            <a:pPr marL="285750" indent="-285750">
              <a:buSzPct val="60000"/>
              <a:buFont typeface="Wingdings" panose="05000000000000000000" pitchFamily="2" charset="2"/>
              <a:buChar char="l"/>
            </a:pPr>
            <a:r>
              <a:rPr lang="en-US" altLang="zh-CN" sz="2400" b="1" dirty="0">
                <a:latin typeface="Times New Roman" panose="02020603050405020304" pitchFamily="18" charset="0"/>
                <a:ea typeface="华文中宋" panose="02010600040101010101" pitchFamily="2" charset="-122"/>
                <a:cs typeface="Times New Roman" panose="02020603050405020304" pitchFamily="18" charset="0"/>
              </a:rPr>
              <a:t>n-dimensional, radix-k torus</a:t>
            </a:r>
            <a:r>
              <a:rPr lang="zh-CN" altLang="en-US" sz="2400" b="1"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k-</a:t>
            </a:r>
            <a:r>
              <a:rPr lang="en-US" altLang="zh-CN" sz="2400" b="1" dirty="0" err="1">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ary</a:t>
            </a:r>
            <a:r>
              <a:rPr lang="en-US" altLang="zh-CN" sz="24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 n-cube</a:t>
            </a:r>
            <a:r>
              <a:rPr lang="zh-CN" altLang="en-US" sz="2400" b="1" dirty="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2400" b="1" dirty="0">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zh-CN" altLang="en-US" sz="2000" b="1" dirty="0">
                <a:solidFill>
                  <a:srgbClr val="003B93"/>
                </a:solidFill>
                <a:latin typeface="Calibri" panose="020F0502020204030204" pitchFamily="34" charset="0"/>
                <a:ea typeface="华文中宋" panose="02010600040101010101" pitchFamily="2" charset="-122"/>
                <a:cs typeface="Calibri" panose="020F0502020204030204" pitchFamily="34" charset="0"/>
              </a:rPr>
              <a:t>基本思想</a:t>
            </a:r>
            <a:r>
              <a:rPr lang="zh-CN" altLang="en-US" sz="2000" dirty="0">
                <a:solidFill>
                  <a:prstClr val="black"/>
                </a:solidFill>
                <a:latin typeface="Calibri" panose="020F0502020204030204" pitchFamily="34" charset="0"/>
                <a:ea typeface="华文中宋" panose="02010600040101010101" pitchFamily="2" charset="-122"/>
                <a:cs typeface="Calibri" panose="020F0502020204030204" pitchFamily="34" charset="0"/>
              </a:rPr>
              <a:t>：</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构建成本接近</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Ring</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，尽可能提升网络带宽延迟性能</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b="1" dirty="0">
                <a:solidFill>
                  <a:srgbClr val="003B93"/>
                </a:solidFill>
                <a:latin typeface="Calibri" panose="020F0502020204030204" pitchFamily="34" charset="0"/>
                <a:ea typeface="华文中宋" panose="02010600040101010101" pitchFamily="2" charset="-122"/>
                <a:cs typeface="Calibri" panose="020F0502020204030204" pitchFamily="34" charset="0"/>
              </a:rPr>
              <a:t>结构定义</a:t>
            </a:r>
            <a:r>
              <a:rPr lang="zh-CN" altLang="en-US" sz="2000" dirty="0">
                <a:solidFill>
                  <a:prstClr val="black"/>
                </a:solidFill>
                <a:latin typeface="Calibri" panose="020F0502020204030204" pitchFamily="34" charset="0"/>
                <a:ea typeface="华文中宋" panose="02010600040101010101" pitchFamily="2" charset="-122"/>
                <a:cs typeface="Calibri" panose="020F0502020204030204" pitchFamily="34" charset="0"/>
              </a:rPr>
              <a:t>：互连规模</a:t>
            </a:r>
            <a:r>
              <a:rPr lang="en-US" altLang="zh-CN" sz="2000" dirty="0">
                <a:solidFill>
                  <a:prstClr val="black"/>
                </a:solidFill>
                <a:latin typeface="Calibri" panose="020F0502020204030204" pitchFamily="34" charset="0"/>
                <a:ea typeface="华文中宋" panose="02010600040101010101" pitchFamily="2" charset="-122"/>
                <a:cs typeface="Calibri" panose="020F0502020204030204" pitchFamily="34" charset="0"/>
              </a:rPr>
              <a:t> </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N = </a:t>
            </a:r>
            <a:r>
              <a:rPr lang="en-US" altLang="zh-CN" sz="2000" dirty="0" err="1">
                <a:solidFill>
                  <a:prstClr val="black"/>
                </a:solidFill>
                <a:latin typeface="Cambria Math" panose="02040503050406030204"/>
                <a:ea typeface="华文中宋" panose="02010600040101010101" pitchFamily="2" charset="-122"/>
                <a:cs typeface="Calibri" panose="020F0502020204030204" pitchFamily="34" charset="0"/>
              </a:rPr>
              <a:t>k</a:t>
            </a:r>
            <a:r>
              <a:rPr lang="en-US" altLang="zh-CN" sz="2000" baseline="30000" dirty="0" err="1">
                <a:solidFill>
                  <a:prstClr val="black"/>
                </a:solidFill>
                <a:latin typeface="Cambria Math" panose="02040503050406030204"/>
                <a:ea typeface="华文中宋" panose="02010600040101010101" pitchFamily="2" charset="-122"/>
                <a:cs typeface="Calibri" panose="020F0502020204030204" pitchFamily="34" charset="0"/>
              </a:rPr>
              <a:t>n</a:t>
            </a:r>
            <a:endParaRPr lang="en-US" altLang="zh-CN" sz="2000" dirty="0">
              <a:solidFill>
                <a:prstClr val="black"/>
              </a:solidFill>
              <a:latin typeface="Calibri" panose="020F0502020204030204" pitchFamily="34" charset="0"/>
              <a:ea typeface="华文中宋" panose="02010600040101010101" pitchFamily="2" charset="-122"/>
              <a:cs typeface="Calibri" panose="020F0502020204030204" pitchFamily="34" charset="0"/>
            </a:endParaRPr>
          </a:p>
          <a:p>
            <a:pPr marL="1200150" lvl="2" indent="-285750">
              <a:spcBef>
                <a:spcPts val="600"/>
              </a:spcBef>
              <a:buSzPct val="60000"/>
              <a:buFont typeface="Wingdings" panose="05000000000000000000" pitchFamily="2" charset="2"/>
              <a:buChar char="l"/>
            </a:pP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k</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：每个维度上的节点个数</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1200150" lvl="2" indent="-285750">
              <a:spcBef>
                <a:spcPts val="600"/>
              </a:spcBef>
              <a:buSzPct val="60000"/>
              <a:buFont typeface="Wingdings" panose="05000000000000000000" pitchFamily="2" charset="2"/>
              <a:buChar char="l"/>
            </a:pP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n</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：维度的数量</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p:txBody>
      </p:sp>
      <p:grpSp>
        <p:nvGrpSpPr>
          <p:cNvPr id="2" name="组合 1"/>
          <p:cNvGrpSpPr>
            <a:grpSpLocks noChangeAspect="1"/>
          </p:cNvGrpSpPr>
          <p:nvPr/>
        </p:nvGrpSpPr>
        <p:grpSpPr>
          <a:xfrm>
            <a:off x="1065609" y="4175186"/>
            <a:ext cx="2354263" cy="2446950"/>
            <a:chOff x="1365746" y="3417095"/>
            <a:chExt cx="3024188" cy="3143250"/>
          </a:xfrm>
        </p:grpSpPr>
        <p:grpSp>
          <p:nvGrpSpPr>
            <p:cNvPr id="162" name="Group 529"/>
            <p:cNvGrpSpPr/>
            <p:nvPr/>
          </p:nvGrpSpPr>
          <p:grpSpPr bwMode="auto">
            <a:xfrm>
              <a:off x="1700709" y="3577432"/>
              <a:ext cx="2408238" cy="2670175"/>
              <a:chOff x="3794" y="1076"/>
              <a:chExt cx="1517" cy="1682"/>
            </a:xfrm>
          </p:grpSpPr>
          <p:sp>
            <p:nvSpPr>
              <p:cNvPr id="163" name="Line 124"/>
              <p:cNvSpPr>
                <a:spLocks noChangeShapeType="1"/>
              </p:cNvSpPr>
              <p:nvPr/>
            </p:nvSpPr>
            <p:spPr bwMode="auto">
              <a:xfrm rot="5400000">
                <a:off x="4552" y="553"/>
                <a:ext cx="1" cy="151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65" name="Line 102"/>
              <p:cNvSpPr>
                <a:spLocks noChangeShapeType="1"/>
              </p:cNvSpPr>
              <p:nvPr/>
            </p:nvSpPr>
            <p:spPr bwMode="auto">
              <a:xfrm rot="5400000">
                <a:off x="4534" y="1042"/>
                <a:ext cx="1" cy="14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202" name="Line 103"/>
              <p:cNvSpPr>
                <a:spLocks noChangeShapeType="1"/>
              </p:cNvSpPr>
              <p:nvPr/>
            </p:nvSpPr>
            <p:spPr bwMode="auto">
              <a:xfrm rot="5400000">
                <a:off x="4534" y="1513"/>
                <a:ext cx="1" cy="14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203" name="Line 97"/>
              <p:cNvSpPr>
                <a:spLocks noChangeShapeType="1"/>
              </p:cNvSpPr>
              <p:nvPr/>
            </p:nvSpPr>
            <p:spPr bwMode="auto">
              <a:xfrm>
                <a:off x="3794" y="1076"/>
                <a:ext cx="1" cy="161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204" name="Line 109"/>
              <p:cNvSpPr>
                <a:spLocks noChangeShapeType="1"/>
              </p:cNvSpPr>
              <p:nvPr/>
            </p:nvSpPr>
            <p:spPr bwMode="auto">
              <a:xfrm>
                <a:off x="4288" y="1076"/>
                <a:ext cx="1" cy="164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205" name="Line 114"/>
              <p:cNvSpPr>
                <a:spLocks noChangeShapeType="1"/>
              </p:cNvSpPr>
              <p:nvPr/>
            </p:nvSpPr>
            <p:spPr bwMode="auto">
              <a:xfrm>
                <a:off x="4782" y="1076"/>
                <a:ext cx="1" cy="16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206" name="Line 119"/>
              <p:cNvSpPr>
                <a:spLocks noChangeShapeType="1"/>
              </p:cNvSpPr>
              <p:nvPr/>
            </p:nvSpPr>
            <p:spPr bwMode="auto">
              <a:xfrm flipH="1">
                <a:off x="5276" y="1109"/>
                <a:ext cx="1" cy="161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grpSp>
        <p:grpSp>
          <p:nvGrpSpPr>
            <p:cNvPr id="207" name="Group 531"/>
            <p:cNvGrpSpPr/>
            <p:nvPr/>
          </p:nvGrpSpPr>
          <p:grpSpPr bwMode="auto">
            <a:xfrm>
              <a:off x="1365746" y="3417095"/>
              <a:ext cx="2911475" cy="2990850"/>
              <a:chOff x="3583" y="975"/>
              <a:chExt cx="1834" cy="1884"/>
            </a:xfrm>
          </p:grpSpPr>
          <p:sp>
            <p:nvSpPr>
              <p:cNvPr id="208" name="Line 101"/>
              <p:cNvSpPr>
                <a:spLocks noChangeShapeType="1"/>
              </p:cNvSpPr>
              <p:nvPr/>
            </p:nvSpPr>
            <p:spPr bwMode="auto">
              <a:xfrm rot="5400000">
                <a:off x="4323" y="782"/>
                <a:ext cx="1" cy="105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209" name="Line 125"/>
              <p:cNvSpPr>
                <a:spLocks noChangeShapeType="1"/>
              </p:cNvSpPr>
              <p:nvPr/>
            </p:nvSpPr>
            <p:spPr bwMode="auto">
              <a:xfrm rot="5400000">
                <a:off x="4534" y="369"/>
                <a:ext cx="1" cy="14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210" name="Arc 127"/>
              <p:cNvSpPr/>
              <p:nvPr/>
            </p:nvSpPr>
            <p:spPr bwMode="auto">
              <a:xfrm flipH="1">
                <a:off x="3654" y="1109"/>
                <a:ext cx="140" cy="201"/>
              </a:xfrm>
              <a:custGeom>
                <a:avLst/>
                <a:gdLst>
                  <a:gd name="G0" fmla="+- 191 0 0"/>
                  <a:gd name="G1" fmla="+- 21600 0 0"/>
                  <a:gd name="G2" fmla="+- 21600 0 0"/>
                  <a:gd name="T0" fmla="*/ 191 w 21791"/>
                  <a:gd name="T1" fmla="*/ 0 h 43200"/>
                  <a:gd name="T2" fmla="*/ 0 w 21791"/>
                  <a:gd name="T3" fmla="*/ 43199 h 43200"/>
                  <a:gd name="T4" fmla="*/ 191 w 21791"/>
                  <a:gd name="T5" fmla="*/ 21600 h 43200"/>
                </a:gdLst>
                <a:ahLst/>
                <a:cxnLst>
                  <a:cxn ang="0">
                    <a:pos x="T0" y="T1"/>
                  </a:cxn>
                  <a:cxn ang="0">
                    <a:pos x="T2" y="T3"/>
                  </a:cxn>
                  <a:cxn ang="0">
                    <a:pos x="T4" y="T5"/>
                  </a:cxn>
                </a:cxnLst>
                <a:rect l="0" t="0" r="r" b="b"/>
                <a:pathLst>
                  <a:path w="21791" h="43200" fill="none" extrusionOk="0">
                    <a:moveTo>
                      <a:pt x="190" y="0"/>
                    </a:moveTo>
                    <a:cubicBezTo>
                      <a:pt x="12120" y="0"/>
                      <a:pt x="21791" y="9670"/>
                      <a:pt x="21791" y="21600"/>
                    </a:cubicBezTo>
                    <a:cubicBezTo>
                      <a:pt x="21791" y="33529"/>
                      <a:pt x="12120" y="43200"/>
                      <a:pt x="191" y="43200"/>
                    </a:cubicBezTo>
                    <a:cubicBezTo>
                      <a:pt x="127" y="43200"/>
                      <a:pt x="63" y="43199"/>
                      <a:pt x="-1" y="43199"/>
                    </a:cubicBezTo>
                  </a:path>
                  <a:path w="21791" h="43200" stroke="0" extrusionOk="0">
                    <a:moveTo>
                      <a:pt x="190" y="0"/>
                    </a:moveTo>
                    <a:cubicBezTo>
                      <a:pt x="12120" y="0"/>
                      <a:pt x="21791" y="9670"/>
                      <a:pt x="21791" y="21600"/>
                    </a:cubicBezTo>
                    <a:cubicBezTo>
                      <a:pt x="21791" y="33529"/>
                      <a:pt x="12120" y="43200"/>
                      <a:pt x="191" y="43200"/>
                    </a:cubicBezTo>
                    <a:cubicBezTo>
                      <a:pt x="127" y="43200"/>
                      <a:pt x="63" y="43199"/>
                      <a:pt x="-1" y="43199"/>
                    </a:cubicBezTo>
                    <a:lnTo>
                      <a:pt x="191" y="21600"/>
                    </a:lnTo>
                    <a:close/>
                  </a:path>
                </a:pathLst>
              </a:custGeom>
              <a:noFill/>
              <a:ln w="9525">
                <a:solidFill>
                  <a:schemeClr val="tx1"/>
                </a:solidFill>
                <a:rou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11" name="Arc 128"/>
              <p:cNvSpPr/>
              <p:nvPr/>
            </p:nvSpPr>
            <p:spPr bwMode="auto">
              <a:xfrm>
                <a:off x="5277" y="1109"/>
                <a:ext cx="140" cy="201"/>
              </a:xfrm>
              <a:custGeom>
                <a:avLst/>
                <a:gdLst>
                  <a:gd name="G0" fmla="+- 191 0 0"/>
                  <a:gd name="G1" fmla="+- 21600 0 0"/>
                  <a:gd name="G2" fmla="+- 21600 0 0"/>
                  <a:gd name="T0" fmla="*/ 191 w 21791"/>
                  <a:gd name="T1" fmla="*/ 0 h 43200"/>
                  <a:gd name="T2" fmla="*/ 0 w 21791"/>
                  <a:gd name="T3" fmla="*/ 43199 h 43200"/>
                  <a:gd name="T4" fmla="*/ 191 w 21791"/>
                  <a:gd name="T5" fmla="*/ 21600 h 43200"/>
                </a:gdLst>
                <a:ahLst/>
                <a:cxnLst>
                  <a:cxn ang="0">
                    <a:pos x="T0" y="T1"/>
                  </a:cxn>
                  <a:cxn ang="0">
                    <a:pos x="T2" y="T3"/>
                  </a:cxn>
                  <a:cxn ang="0">
                    <a:pos x="T4" y="T5"/>
                  </a:cxn>
                </a:cxnLst>
                <a:rect l="0" t="0" r="r" b="b"/>
                <a:pathLst>
                  <a:path w="21791" h="43200" fill="none" extrusionOk="0">
                    <a:moveTo>
                      <a:pt x="190" y="0"/>
                    </a:moveTo>
                    <a:cubicBezTo>
                      <a:pt x="12120" y="0"/>
                      <a:pt x="21791" y="9670"/>
                      <a:pt x="21791" y="21600"/>
                    </a:cubicBezTo>
                    <a:cubicBezTo>
                      <a:pt x="21791" y="33529"/>
                      <a:pt x="12120" y="43200"/>
                      <a:pt x="191" y="43200"/>
                    </a:cubicBezTo>
                    <a:cubicBezTo>
                      <a:pt x="127" y="43200"/>
                      <a:pt x="63" y="43199"/>
                      <a:pt x="-1" y="43199"/>
                    </a:cubicBezTo>
                  </a:path>
                  <a:path w="21791" h="43200" stroke="0" extrusionOk="0">
                    <a:moveTo>
                      <a:pt x="190" y="0"/>
                    </a:moveTo>
                    <a:cubicBezTo>
                      <a:pt x="12120" y="0"/>
                      <a:pt x="21791" y="9670"/>
                      <a:pt x="21791" y="21600"/>
                    </a:cubicBezTo>
                    <a:cubicBezTo>
                      <a:pt x="21791" y="33529"/>
                      <a:pt x="12120" y="43200"/>
                      <a:pt x="191" y="43200"/>
                    </a:cubicBezTo>
                    <a:cubicBezTo>
                      <a:pt x="127" y="43200"/>
                      <a:pt x="63" y="43199"/>
                      <a:pt x="-1" y="43199"/>
                    </a:cubicBezTo>
                    <a:lnTo>
                      <a:pt x="191" y="21600"/>
                    </a:lnTo>
                    <a:close/>
                  </a:path>
                </a:pathLst>
              </a:custGeom>
              <a:noFill/>
              <a:ln w="9525">
                <a:solidFill>
                  <a:schemeClr val="tx1"/>
                </a:solidFill>
                <a:rou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12" name="Line 129"/>
              <p:cNvSpPr>
                <a:spLocks noChangeShapeType="1"/>
              </p:cNvSpPr>
              <p:nvPr/>
            </p:nvSpPr>
            <p:spPr bwMode="auto">
              <a:xfrm rot="5400000">
                <a:off x="4534" y="840"/>
                <a:ext cx="1" cy="14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213" name="Arc 130"/>
              <p:cNvSpPr/>
              <p:nvPr/>
            </p:nvSpPr>
            <p:spPr bwMode="auto">
              <a:xfrm flipH="1">
                <a:off x="3654" y="1581"/>
                <a:ext cx="140" cy="201"/>
              </a:xfrm>
              <a:custGeom>
                <a:avLst/>
                <a:gdLst>
                  <a:gd name="G0" fmla="+- 191 0 0"/>
                  <a:gd name="G1" fmla="+- 21600 0 0"/>
                  <a:gd name="G2" fmla="+- 21600 0 0"/>
                  <a:gd name="T0" fmla="*/ 191 w 21791"/>
                  <a:gd name="T1" fmla="*/ 0 h 43200"/>
                  <a:gd name="T2" fmla="*/ 0 w 21791"/>
                  <a:gd name="T3" fmla="*/ 43199 h 43200"/>
                  <a:gd name="T4" fmla="*/ 191 w 21791"/>
                  <a:gd name="T5" fmla="*/ 21600 h 43200"/>
                </a:gdLst>
                <a:ahLst/>
                <a:cxnLst>
                  <a:cxn ang="0">
                    <a:pos x="T0" y="T1"/>
                  </a:cxn>
                  <a:cxn ang="0">
                    <a:pos x="T2" y="T3"/>
                  </a:cxn>
                  <a:cxn ang="0">
                    <a:pos x="T4" y="T5"/>
                  </a:cxn>
                </a:cxnLst>
                <a:rect l="0" t="0" r="r" b="b"/>
                <a:pathLst>
                  <a:path w="21791" h="43200" fill="none" extrusionOk="0">
                    <a:moveTo>
                      <a:pt x="190" y="0"/>
                    </a:moveTo>
                    <a:cubicBezTo>
                      <a:pt x="12120" y="0"/>
                      <a:pt x="21791" y="9670"/>
                      <a:pt x="21791" y="21600"/>
                    </a:cubicBezTo>
                    <a:cubicBezTo>
                      <a:pt x="21791" y="33529"/>
                      <a:pt x="12120" y="43200"/>
                      <a:pt x="191" y="43200"/>
                    </a:cubicBezTo>
                    <a:cubicBezTo>
                      <a:pt x="127" y="43200"/>
                      <a:pt x="63" y="43199"/>
                      <a:pt x="-1" y="43199"/>
                    </a:cubicBezTo>
                  </a:path>
                  <a:path w="21791" h="43200" stroke="0" extrusionOk="0">
                    <a:moveTo>
                      <a:pt x="190" y="0"/>
                    </a:moveTo>
                    <a:cubicBezTo>
                      <a:pt x="12120" y="0"/>
                      <a:pt x="21791" y="9670"/>
                      <a:pt x="21791" y="21600"/>
                    </a:cubicBezTo>
                    <a:cubicBezTo>
                      <a:pt x="21791" y="33529"/>
                      <a:pt x="12120" y="43200"/>
                      <a:pt x="191" y="43200"/>
                    </a:cubicBezTo>
                    <a:cubicBezTo>
                      <a:pt x="127" y="43200"/>
                      <a:pt x="63" y="43199"/>
                      <a:pt x="-1" y="43199"/>
                    </a:cubicBezTo>
                    <a:lnTo>
                      <a:pt x="191" y="21600"/>
                    </a:lnTo>
                    <a:close/>
                  </a:path>
                </a:pathLst>
              </a:custGeom>
              <a:noFill/>
              <a:ln w="9525">
                <a:solidFill>
                  <a:schemeClr val="tx1"/>
                </a:solidFill>
                <a:rou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14" name="Arc 131"/>
              <p:cNvSpPr/>
              <p:nvPr/>
            </p:nvSpPr>
            <p:spPr bwMode="auto">
              <a:xfrm>
                <a:off x="5277" y="1581"/>
                <a:ext cx="140" cy="201"/>
              </a:xfrm>
              <a:custGeom>
                <a:avLst/>
                <a:gdLst>
                  <a:gd name="G0" fmla="+- 191 0 0"/>
                  <a:gd name="G1" fmla="+- 21600 0 0"/>
                  <a:gd name="G2" fmla="+- 21600 0 0"/>
                  <a:gd name="T0" fmla="*/ 191 w 21791"/>
                  <a:gd name="T1" fmla="*/ 0 h 43200"/>
                  <a:gd name="T2" fmla="*/ 0 w 21791"/>
                  <a:gd name="T3" fmla="*/ 43199 h 43200"/>
                  <a:gd name="T4" fmla="*/ 191 w 21791"/>
                  <a:gd name="T5" fmla="*/ 21600 h 43200"/>
                </a:gdLst>
                <a:ahLst/>
                <a:cxnLst>
                  <a:cxn ang="0">
                    <a:pos x="T0" y="T1"/>
                  </a:cxn>
                  <a:cxn ang="0">
                    <a:pos x="T2" y="T3"/>
                  </a:cxn>
                  <a:cxn ang="0">
                    <a:pos x="T4" y="T5"/>
                  </a:cxn>
                </a:cxnLst>
                <a:rect l="0" t="0" r="r" b="b"/>
                <a:pathLst>
                  <a:path w="21791" h="43200" fill="none" extrusionOk="0">
                    <a:moveTo>
                      <a:pt x="190" y="0"/>
                    </a:moveTo>
                    <a:cubicBezTo>
                      <a:pt x="12120" y="0"/>
                      <a:pt x="21791" y="9670"/>
                      <a:pt x="21791" y="21600"/>
                    </a:cubicBezTo>
                    <a:cubicBezTo>
                      <a:pt x="21791" y="33529"/>
                      <a:pt x="12120" y="43200"/>
                      <a:pt x="191" y="43200"/>
                    </a:cubicBezTo>
                    <a:cubicBezTo>
                      <a:pt x="127" y="43200"/>
                      <a:pt x="63" y="43199"/>
                      <a:pt x="-1" y="43199"/>
                    </a:cubicBezTo>
                  </a:path>
                  <a:path w="21791" h="43200" stroke="0" extrusionOk="0">
                    <a:moveTo>
                      <a:pt x="190" y="0"/>
                    </a:moveTo>
                    <a:cubicBezTo>
                      <a:pt x="12120" y="0"/>
                      <a:pt x="21791" y="9670"/>
                      <a:pt x="21791" y="21600"/>
                    </a:cubicBezTo>
                    <a:cubicBezTo>
                      <a:pt x="21791" y="33529"/>
                      <a:pt x="12120" y="43200"/>
                      <a:pt x="191" y="43200"/>
                    </a:cubicBezTo>
                    <a:cubicBezTo>
                      <a:pt x="127" y="43200"/>
                      <a:pt x="63" y="43199"/>
                      <a:pt x="-1" y="43199"/>
                    </a:cubicBezTo>
                    <a:lnTo>
                      <a:pt x="191" y="21600"/>
                    </a:lnTo>
                    <a:close/>
                  </a:path>
                </a:pathLst>
              </a:custGeom>
              <a:noFill/>
              <a:ln w="9525">
                <a:solidFill>
                  <a:schemeClr val="tx1"/>
                </a:solidFill>
                <a:rou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15" name="Line 132"/>
              <p:cNvSpPr>
                <a:spLocks noChangeShapeType="1"/>
              </p:cNvSpPr>
              <p:nvPr/>
            </p:nvSpPr>
            <p:spPr bwMode="auto">
              <a:xfrm rot="5400000">
                <a:off x="4534" y="1311"/>
                <a:ext cx="1" cy="14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216" name="Arc 133"/>
              <p:cNvSpPr/>
              <p:nvPr/>
            </p:nvSpPr>
            <p:spPr bwMode="auto">
              <a:xfrm flipH="1">
                <a:off x="3654" y="2052"/>
                <a:ext cx="140" cy="201"/>
              </a:xfrm>
              <a:custGeom>
                <a:avLst/>
                <a:gdLst>
                  <a:gd name="G0" fmla="+- 191 0 0"/>
                  <a:gd name="G1" fmla="+- 21600 0 0"/>
                  <a:gd name="G2" fmla="+- 21600 0 0"/>
                  <a:gd name="T0" fmla="*/ 191 w 21791"/>
                  <a:gd name="T1" fmla="*/ 0 h 43200"/>
                  <a:gd name="T2" fmla="*/ 0 w 21791"/>
                  <a:gd name="T3" fmla="*/ 43199 h 43200"/>
                  <a:gd name="T4" fmla="*/ 191 w 21791"/>
                  <a:gd name="T5" fmla="*/ 21600 h 43200"/>
                </a:gdLst>
                <a:ahLst/>
                <a:cxnLst>
                  <a:cxn ang="0">
                    <a:pos x="T0" y="T1"/>
                  </a:cxn>
                  <a:cxn ang="0">
                    <a:pos x="T2" y="T3"/>
                  </a:cxn>
                  <a:cxn ang="0">
                    <a:pos x="T4" y="T5"/>
                  </a:cxn>
                </a:cxnLst>
                <a:rect l="0" t="0" r="r" b="b"/>
                <a:pathLst>
                  <a:path w="21791" h="43200" fill="none" extrusionOk="0">
                    <a:moveTo>
                      <a:pt x="190" y="0"/>
                    </a:moveTo>
                    <a:cubicBezTo>
                      <a:pt x="12120" y="0"/>
                      <a:pt x="21791" y="9670"/>
                      <a:pt x="21791" y="21600"/>
                    </a:cubicBezTo>
                    <a:cubicBezTo>
                      <a:pt x="21791" y="33529"/>
                      <a:pt x="12120" y="43200"/>
                      <a:pt x="191" y="43200"/>
                    </a:cubicBezTo>
                    <a:cubicBezTo>
                      <a:pt x="127" y="43200"/>
                      <a:pt x="63" y="43199"/>
                      <a:pt x="-1" y="43199"/>
                    </a:cubicBezTo>
                  </a:path>
                  <a:path w="21791" h="43200" stroke="0" extrusionOk="0">
                    <a:moveTo>
                      <a:pt x="190" y="0"/>
                    </a:moveTo>
                    <a:cubicBezTo>
                      <a:pt x="12120" y="0"/>
                      <a:pt x="21791" y="9670"/>
                      <a:pt x="21791" y="21600"/>
                    </a:cubicBezTo>
                    <a:cubicBezTo>
                      <a:pt x="21791" y="33529"/>
                      <a:pt x="12120" y="43200"/>
                      <a:pt x="191" y="43200"/>
                    </a:cubicBezTo>
                    <a:cubicBezTo>
                      <a:pt x="127" y="43200"/>
                      <a:pt x="63" y="43199"/>
                      <a:pt x="-1" y="43199"/>
                    </a:cubicBezTo>
                    <a:lnTo>
                      <a:pt x="191" y="21600"/>
                    </a:lnTo>
                    <a:close/>
                  </a:path>
                </a:pathLst>
              </a:custGeom>
              <a:noFill/>
              <a:ln w="9525">
                <a:solidFill>
                  <a:schemeClr val="tx1"/>
                </a:solidFill>
                <a:rou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17" name="Arc 134"/>
              <p:cNvSpPr/>
              <p:nvPr/>
            </p:nvSpPr>
            <p:spPr bwMode="auto">
              <a:xfrm>
                <a:off x="5277" y="2052"/>
                <a:ext cx="140" cy="201"/>
              </a:xfrm>
              <a:custGeom>
                <a:avLst/>
                <a:gdLst>
                  <a:gd name="G0" fmla="+- 191 0 0"/>
                  <a:gd name="G1" fmla="+- 21600 0 0"/>
                  <a:gd name="G2" fmla="+- 21600 0 0"/>
                  <a:gd name="T0" fmla="*/ 191 w 21791"/>
                  <a:gd name="T1" fmla="*/ 0 h 43200"/>
                  <a:gd name="T2" fmla="*/ 0 w 21791"/>
                  <a:gd name="T3" fmla="*/ 43199 h 43200"/>
                  <a:gd name="T4" fmla="*/ 191 w 21791"/>
                  <a:gd name="T5" fmla="*/ 21600 h 43200"/>
                </a:gdLst>
                <a:ahLst/>
                <a:cxnLst>
                  <a:cxn ang="0">
                    <a:pos x="T0" y="T1"/>
                  </a:cxn>
                  <a:cxn ang="0">
                    <a:pos x="T2" y="T3"/>
                  </a:cxn>
                  <a:cxn ang="0">
                    <a:pos x="T4" y="T5"/>
                  </a:cxn>
                </a:cxnLst>
                <a:rect l="0" t="0" r="r" b="b"/>
                <a:pathLst>
                  <a:path w="21791" h="43200" fill="none" extrusionOk="0">
                    <a:moveTo>
                      <a:pt x="190" y="0"/>
                    </a:moveTo>
                    <a:cubicBezTo>
                      <a:pt x="12120" y="0"/>
                      <a:pt x="21791" y="9670"/>
                      <a:pt x="21791" y="21600"/>
                    </a:cubicBezTo>
                    <a:cubicBezTo>
                      <a:pt x="21791" y="33529"/>
                      <a:pt x="12120" y="43200"/>
                      <a:pt x="191" y="43200"/>
                    </a:cubicBezTo>
                    <a:cubicBezTo>
                      <a:pt x="127" y="43200"/>
                      <a:pt x="63" y="43199"/>
                      <a:pt x="-1" y="43199"/>
                    </a:cubicBezTo>
                  </a:path>
                  <a:path w="21791" h="43200" stroke="0" extrusionOk="0">
                    <a:moveTo>
                      <a:pt x="190" y="0"/>
                    </a:moveTo>
                    <a:cubicBezTo>
                      <a:pt x="12120" y="0"/>
                      <a:pt x="21791" y="9670"/>
                      <a:pt x="21791" y="21600"/>
                    </a:cubicBezTo>
                    <a:cubicBezTo>
                      <a:pt x="21791" y="33529"/>
                      <a:pt x="12120" y="43200"/>
                      <a:pt x="191" y="43200"/>
                    </a:cubicBezTo>
                    <a:cubicBezTo>
                      <a:pt x="127" y="43200"/>
                      <a:pt x="63" y="43199"/>
                      <a:pt x="-1" y="43199"/>
                    </a:cubicBezTo>
                    <a:lnTo>
                      <a:pt x="191" y="21600"/>
                    </a:lnTo>
                    <a:close/>
                  </a:path>
                </a:pathLst>
              </a:custGeom>
              <a:noFill/>
              <a:ln w="9525">
                <a:solidFill>
                  <a:schemeClr val="tx1"/>
                </a:solidFill>
                <a:rou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18" name="Line 104"/>
              <p:cNvSpPr>
                <a:spLocks noChangeShapeType="1"/>
              </p:cNvSpPr>
              <p:nvPr/>
            </p:nvSpPr>
            <p:spPr bwMode="auto">
              <a:xfrm rot="5400000">
                <a:off x="4534" y="1984"/>
                <a:ext cx="1" cy="14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219" name="Line 135"/>
              <p:cNvSpPr>
                <a:spLocks noChangeShapeType="1"/>
              </p:cNvSpPr>
              <p:nvPr/>
            </p:nvSpPr>
            <p:spPr bwMode="auto">
              <a:xfrm rot="5400000">
                <a:off x="4534" y="1782"/>
                <a:ext cx="1" cy="14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220" name="Arc 136"/>
              <p:cNvSpPr/>
              <p:nvPr/>
            </p:nvSpPr>
            <p:spPr bwMode="auto">
              <a:xfrm flipH="1">
                <a:off x="3654" y="2523"/>
                <a:ext cx="140" cy="201"/>
              </a:xfrm>
              <a:custGeom>
                <a:avLst/>
                <a:gdLst>
                  <a:gd name="G0" fmla="+- 191 0 0"/>
                  <a:gd name="G1" fmla="+- 21600 0 0"/>
                  <a:gd name="G2" fmla="+- 21600 0 0"/>
                  <a:gd name="T0" fmla="*/ 191 w 21791"/>
                  <a:gd name="T1" fmla="*/ 0 h 43200"/>
                  <a:gd name="T2" fmla="*/ 0 w 21791"/>
                  <a:gd name="T3" fmla="*/ 43199 h 43200"/>
                  <a:gd name="T4" fmla="*/ 191 w 21791"/>
                  <a:gd name="T5" fmla="*/ 21600 h 43200"/>
                </a:gdLst>
                <a:ahLst/>
                <a:cxnLst>
                  <a:cxn ang="0">
                    <a:pos x="T0" y="T1"/>
                  </a:cxn>
                  <a:cxn ang="0">
                    <a:pos x="T2" y="T3"/>
                  </a:cxn>
                  <a:cxn ang="0">
                    <a:pos x="T4" y="T5"/>
                  </a:cxn>
                </a:cxnLst>
                <a:rect l="0" t="0" r="r" b="b"/>
                <a:pathLst>
                  <a:path w="21791" h="43200" fill="none" extrusionOk="0">
                    <a:moveTo>
                      <a:pt x="190" y="0"/>
                    </a:moveTo>
                    <a:cubicBezTo>
                      <a:pt x="12120" y="0"/>
                      <a:pt x="21791" y="9670"/>
                      <a:pt x="21791" y="21600"/>
                    </a:cubicBezTo>
                    <a:cubicBezTo>
                      <a:pt x="21791" y="33529"/>
                      <a:pt x="12120" y="43200"/>
                      <a:pt x="191" y="43200"/>
                    </a:cubicBezTo>
                    <a:cubicBezTo>
                      <a:pt x="127" y="43200"/>
                      <a:pt x="63" y="43199"/>
                      <a:pt x="-1" y="43199"/>
                    </a:cubicBezTo>
                  </a:path>
                  <a:path w="21791" h="43200" stroke="0" extrusionOk="0">
                    <a:moveTo>
                      <a:pt x="190" y="0"/>
                    </a:moveTo>
                    <a:cubicBezTo>
                      <a:pt x="12120" y="0"/>
                      <a:pt x="21791" y="9670"/>
                      <a:pt x="21791" y="21600"/>
                    </a:cubicBezTo>
                    <a:cubicBezTo>
                      <a:pt x="21791" y="33529"/>
                      <a:pt x="12120" y="43200"/>
                      <a:pt x="191" y="43200"/>
                    </a:cubicBezTo>
                    <a:cubicBezTo>
                      <a:pt x="127" y="43200"/>
                      <a:pt x="63" y="43199"/>
                      <a:pt x="-1" y="43199"/>
                    </a:cubicBezTo>
                    <a:lnTo>
                      <a:pt x="191" y="21600"/>
                    </a:lnTo>
                    <a:close/>
                  </a:path>
                </a:pathLst>
              </a:custGeom>
              <a:noFill/>
              <a:ln w="9525">
                <a:solidFill>
                  <a:schemeClr val="tx1"/>
                </a:solidFill>
                <a:rou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21" name="Arc 137"/>
              <p:cNvSpPr/>
              <p:nvPr/>
            </p:nvSpPr>
            <p:spPr bwMode="auto">
              <a:xfrm>
                <a:off x="5277" y="2523"/>
                <a:ext cx="140" cy="201"/>
              </a:xfrm>
              <a:custGeom>
                <a:avLst/>
                <a:gdLst>
                  <a:gd name="G0" fmla="+- 191 0 0"/>
                  <a:gd name="G1" fmla="+- 21600 0 0"/>
                  <a:gd name="G2" fmla="+- 21600 0 0"/>
                  <a:gd name="T0" fmla="*/ 191 w 21791"/>
                  <a:gd name="T1" fmla="*/ 0 h 43200"/>
                  <a:gd name="T2" fmla="*/ 0 w 21791"/>
                  <a:gd name="T3" fmla="*/ 43199 h 43200"/>
                  <a:gd name="T4" fmla="*/ 191 w 21791"/>
                  <a:gd name="T5" fmla="*/ 21600 h 43200"/>
                </a:gdLst>
                <a:ahLst/>
                <a:cxnLst>
                  <a:cxn ang="0">
                    <a:pos x="T0" y="T1"/>
                  </a:cxn>
                  <a:cxn ang="0">
                    <a:pos x="T2" y="T3"/>
                  </a:cxn>
                  <a:cxn ang="0">
                    <a:pos x="T4" y="T5"/>
                  </a:cxn>
                </a:cxnLst>
                <a:rect l="0" t="0" r="r" b="b"/>
                <a:pathLst>
                  <a:path w="21791" h="43200" fill="none" extrusionOk="0">
                    <a:moveTo>
                      <a:pt x="190" y="0"/>
                    </a:moveTo>
                    <a:cubicBezTo>
                      <a:pt x="12120" y="0"/>
                      <a:pt x="21791" y="9670"/>
                      <a:pt x="21791" y="21600"/>
                    </a:cubicBezTo>
                    <a:cubicBezTo>
                      <a:pt x="21791" y="33529"/>
                      <a:pt x="12120" y="43200"/>
                      <a:pt x="191" y="43200"/>
                    </a:cubicBezTo>
                    <a:cubicBezTo>
                      <a:pt x="127" y="43200"/>
                      <a:pt x="63" y="43199"/>
                      <a:pt x="-1" y="43199"/>
                    </a:cubicBezTo>
                  </a:path>
                  <a:path w="21791" h="43200" stroke="0" extrusionOk="0">
                    <a:moveTo>
                      <a:pt x="190" y="0"/>
                    </a:moveTo>
                    <a:cubicBezTo>
                      <a:pt x="12120" y="0"/>
                      <a:pt x="21791" y="9670"/>
                      <a:pt x="21791" y="21600"/>
                    </a:cubicBezTo>
                    <a:cubicBezTo>
                      <a:pt x="21791" y="33529"/>
                      <a:pt x="12120" y="43200"/>
                      <a:pt x="191" y="43200"/>
                    </a:cubicBezTo>
                    <a:cubicBezTo>
                      <a:pt x="127" y="43200"/>
                      <a:pt x="63" y="43199"/>
                      <a:pt x="-1" y="43199"/>
                    </a:cubicBezTo>
                    <a:lnTo>
                      <a:pt x="191" y="21600"/>
                    </a:lnTo>
                    <a:close/>
                  </a:path>
                </a:pathLst>
              </a:custGeom>
              <a:noFill/>
              <a:ln w="9525">
                <a:solidFill>
                  <a:schemeClr val="tx1"/>
                </a:solidFill>
                <a:rou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22" name="Arc 138"/>
              <p:cNvSpPr/>
              <p:nvPr/>
            </p:nvSpPr>
            <p:spPr bwMode="auto">
              <a:xfrm rot="5400000" flipH="1">
                <a:off x="3622" y="936"/>
                <a:ext cx="134" cy="211"/>
              </a:xfrm>
              <a:custGeom>
                <a:avLst/>
                <a:gdLst>
                  <a:gd name="G0" fmla="+- 191 0 0"/>
                  <a:gd name="G1" fmla="+- 21600 0 0"/>
                  <a:gd name="G2" fmla="+- 21600 0 0"/>
                  <a:gd name="T0" fmla="*/ 191 w 21791"/>
                  <a:gd name="T1" fmla="*/ 0 h 43200"/>
                  <a:gd name="T2" fmla="*/ 0 w 21791"/>
                  <a:gd name="T3" fmla="*/ 43199 h 43200"/>
                  <a:gd name="T4" fmla="*/ 191 w 21791"/>
                  <a:gd name="T5" fmla="*/ 21600 h 43200"/>
                </a:gdLst>
                <a:ahLst/>
                <a:cxnLst>
                  <a:cxn ang="0">
                    <a:pos x="T0" y="T1"/>
                  </a:cxn>
                  <a:cxn ang="0">
                    <a:pos x="T2" y="T3"/>
                  </a:cxn>
                  <a:cxn ang="0">
                    <a:pos x="T4" y="T5"/>
                  </a:cxn>
                </a:cxnLst>
                <a:rect l="0" t="0" r="r" b="b"/>
                <a:pathLst>
                  <a:path w="21791" h="43200" fill="none" extrusionOk="0">
                    <a:moveTo>
                      <a:pt x="190" y="0"/>
                    </a:moveTo>
                    <a:cubicBezTo>
                      <a:pt x="12120" y="0"/>
                      <a:pt x="21791" y="9670"/>
                      <a:pt x="21791" y="21600"/>
                    </a:cubicBezTo>
                    <a:cubicBezTo>
                      <a:pt x="21791" y="33529"/>
                      <a:pt x="12120" y="43200"/>
                      <a:pt x="191" y="43200"/>
                    </a:cubicBezTo>
                    <a:cubicBezTo>
                      <a:pt x="127" y="43200"/>
                      <a:pt x="63" y="43199"/>
                      <a:pt x="-1" y="43199"/>
                    </a:cubicBezTo>
                  </a:path>
                  <a:path w="21791" h="43200" stroke="0" extrusionOk="0">
                    <a:moveTo>
                      <a:pt x="190" y="0"/>
                    </a:moveTo>
                    <a:cubicBezTo>
                      <a:pt x="12120" y="0"/>
                      <a:pt x="21791" y="9670"/>
                      <a:pt x="21791" y="21600"/>
                    </a:cubicBezTo>
                    <a:cubicBezTo>
                      <a:pt x="21791" y="33529"/>
                      <a:pt x="12120" y="43200"/>
                      <a:pt x="191" y="43200"/>
                    </a:cubicBezTo>
                    <a:cubicBezTo>
                      <a:pt x="127" y="43200"/>
                      <a:pt x="63" y="43199"/>
                      <a:pt x="-1" y="43199"/>
                    </a:cubicBezTo>
                    <a:lnTo>
                      <a:pt x="191" y="21600"/>
                    </a:lnTo>
                    <a:close/>
                  </a:path>
                </a:pathLst>
              </a:custGeom>
              <a:noFill/>
              <a:ln w="9525">
                <a:solidFill>
                  <a:schemeClr val="tx1"/>
                </a:solidFill>
                <a:rou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23" name="Line 139"/>
              <p:cNvSpPr>
                <a:spLocks noChangeShapeType="1"/>
              </p:cNvSpPr>
              <p:nvPr/>
            </p:nvSpPr>
            <p:spPr bwMode="auto">
              <a:xfrm>
                <a:off x="3583" y="1109"/>
                <a:ext cx="1" cy="161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224" name="Arc 140"/>
              <p:cNvSpPr/>
              <p:nvPr/>
            </p:nvSpPr>
            <p:spPr bwMode="auto">
              <a:xfrm rot="-5400000" flipH="1" flipV="1">
                <a:off x="3621" y="2686"/>
                <a:ext cx="135" cy="211"/>
              </a:xfrm>
              <a:custGeom>
                <a:avLst/>
                <a:gdLst>
                  <a:gd name="G0" fmla="+- 191 0 0"/>
                  <a:gd name="G1" fmla="+- 21600 0 0"/>
                  <a:gd name="G2" fmla="+- 21600 0 0"/>
                  <a:gd name="T0" fmla="*/ 191 w 21791"/>
                  <a:gd name="T1" fmla="*/ 0 h 43200"/>
                  <a:gd name="T2" fmla="*/ 0 w 21791"/>
                  <a:gd name="T3" fmla="*/ 43199 h 43200"/>
                  <a:gd name="T4" fmla="*/ 191 w 21791"/>
                  <a:gd name="T5" fmla="*/ 21600 h 43200"/>
                </a:gdLst>
                <a:ahLst/>
                <a:cxnLst>
                  <a:cxn ang="0">
                    <a:pos x="T0" y="T1"/>
                  </a:cxn>
                  <a:cxn ang="0">
                    <a:pos x="T2" y="T3"/>
                  </a:cxn>
                  <a:cxn ang="0">
                    <a:pos x="T4" y="T5"/>
                  </a:cxn>
                </a:cxnLst>
                <a:rect l="0" t="0" r="r" b="b"/>
                <a:pathLst>
                  <a:path w="21791" h="43200" fill="none" extrusionOk="0">
                    <a:moveTo>
                      <a:pt x="190" y="0"/>
                    </a:moveTo>
                    <a:cubicBezTo>
                      <a:pt x="12120" y="0"/>
                      <a:pt x="21791" y="9670"/>
                      <a:pt x="21791" y="21600"/>
                    </a:cubicBezTo>
                    <a:cubicBezTo>
                      <a:pt x="21791" y="33529"/>
                      <a:pt x="12120" y="43200"/>
                      <a:pt x="191" y="43200"/>
                    </a:cubicBezTo>
                    <a:cubicBezTo>
                      <a:pt x="127" y="43200"/>
                      <a:pt x="63" y="43199"/>
                      <a:pt x="-1" y="43199"/>
                    </a:cubicBezTo>
                  </a:path>
                  <a:path w="21791" h="43200" stroke="0" extrusionOk="0">
                    <a:moveTo>
                      <a:pt x="190" y="0"/>
                    </a:moveTo>
                    <a:cubicBezTo>
                      <a:pt x="12120" y="0"/>
                      <a:pt x="21791" y="9670"/>
                      <a:pt x="21791" y="21600"/>
                    </a:cubicBezTo>
                    <a:cubicBezTo>
                      <a:pt x="21791" y="33529"/>
                      <a:pt x="12120" y="43200"/>
                      <a:pt x="191" y="43200"/>
                    </a:cubicBezTo>
                    <a:cubicBezTo>
                      <a:pt x="127" y="43200"/>
                      <a:pt x="63" y="43199"/>
                      <a:pt x="-1" y="43199"/>
                    </a:cubicBezTo>
                    <a:lnTo>
                      <a:pt x="191" y="21600"/>
                    </a:lnTo>
                    <a:close/>
                  </a:path>
                </a:pathLst>
              </a:custGeom>
              <a:noFill/>
              <a:ln w="9525">
                <a:solidFill>
                  <a:schemeClr val="tx1"/>
                </a:solidFill>
                <a:rou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25" name="Line 98"/>
              <p:cNvSpPr>
                <a:spLocks noChangeShapeType="1"/>
              </p:cNvSpPr>
              <p:nvPr/>
            </p:nvSpPr>
            <p:spPr bwMode="auto">
              <a:xfrm>
                <a:off x="4288" y="1311"/>
                <a:ext cx="1" cy="100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226" name="Arc 141"/>
              <p:cNvSpPr/>
              <p:nvPr/>
            </p:nvSpPr>
            <p:spPr bwMode="auto">
              <a:xfrm rot="5400000" flipH="1">
                <a:off x="4116" y="937"/>
                <a:ext cx="134" cy="210"/>
              </a:xfrm>
              <a:custGeom>
                <a:avLst/>
                <a:gdLst>
                  <a:gd name="G0" fmla="+- 191 0 0"/>
                  <a:gd name="G1" fmla="+- 21600 0 0"/>
                  <a:gd name="G2" fmla="+- 21600 0 0"/>
                  <a:gd name="T0" fmla="*/ 191 w 21791"/>
                  <a:gd name="T1" fmla="*/ 0 h 43200"/>
                  <a:gd name="T2" fmla="*/ 0 w 21791"/>
                  <a:gd name="T3" fmla="*/ 43199 h 43200"/>
                  <a:gd name="T4" fmla="*/ 191 w 21791"/>
                  <a:gd name="T5" fmla="*/ 21600 h 43200"/>
                </a:gdLst>
                <a:ahLst/>
                <a:cxnLst>
                  <a:cxn ang="0">
                    <a:pos x="T0" y="T1"/>
                  </a:cxn>
                  <a:cxn ang="0">
                    <a:pos x="T2" y="T3"/>
                  </a:cxn>
                  <a:cxn ang="0">
                    <a:pos x="T4" y="T5"/>
                  </a:cxn>
                </a:cxnLst>
                <a:rect l="0" t="0" r="r" b="b"/>
                <a:pathLst>
                  <a:path w="21791" h="43200" fill="none" extrusionOk="0">
                    <a:moveTo>
                      <a:pt x="190" y="0"/>
                    </a:moveTo>
                    <a:cubicBezTo>
                      <a:pt x="12120" y="0"/>
                      <a:pt x="21791" y="9670"/>
                      <a:pt x="21791" y="21600"/>
                    </a:cubicBezTo>
                    <a:cubicBezTo>
                      <a:pt x="21791" y="33529"/>
                      <a:pt x="12120" y="43200"/>
                      <a:pt x="191" y="43200"/>
                    </a:cubicBezTo>
                    <a:cubicBezTo>
                      <a:pt x="127" y="43200"/>
                      <a:pt x="63" y="43199"/>
                      <a:pt x="-1" y="43199"/>
                    </a:cubicBezTo>
                  </a:path>
                  <a:path w="21791" h="43200" stroke="0" extrusionOk="0">
                    <a:moveTo>
                      <a:pt x="190" y="0"/>
                    </a:moveTo>
                    <a:cubicBezTo>
                      <a:pt x="12120" y="0"/>
                      <a:pt x="21791" y="9670"/>
                      <a:pt x="21791" y="21600"/>
                    </a:cubicBezTo>
                    <a:cubicBezTo>
                      <a:pt x="21791" y="33529"/>
                      <a:pt x="12120" y="43200"/>
                      <a:pt x="191" y="43200"/>
                    </a:cubicBezTo>
                    <a:cubicBezTo>
                      <a:pt x="127" y="43200"/>
                      <a:pt x="63" y="43199"/>
                      <a:pt x="-1" y="43199"/>
                    </a:cubicBezTo>
                    <a:lnTo>
                      <a:pt x="191" y="21600"/>
                    </a:lnTo>
                    <a:close/>
                  </a:path>
                </a:pathLst>
              </a:custGeom>
              <a:noFill/>
              <a:ln w="9525">
                <a:solidFill>
                  <a:schemeClr val="tx1"/>
                </a:solidFill>
                <a:rou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27" name="Line 142"/>
              <p:cNvSpPr>
                <a:spLocks noChangeShapeType="1"/>
              </p:cNvSpPr>
              <p:nvPr/>
            </p:nvSpPr>
            <p:spPr bwMode="auto">
              <a:xfrm>
                <a:off x="4078" y="1109"/>
                <a:ext cx="0" cy="161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228" name="Arc 143"/>
              <p:cNvSpPr/>
              <p:nvPr/>
            </p:nvSpPr>
            <p:spPr bwMode="auto">
              <a:xfrm rot="-5400000" flipH="1" flipV="1">
                <a:off x="4115" y="2687"/>
                <a:ext cx="135" cy="210"/>
              </a:xfrm>
              <a:custGeom>
                <a:avLst/>
                <a:gdLst>
                  <a:gd name="G0" fmla="+- 191 0 0"/>
                  <a:gd name="G1" fmla="+- 21600 0 0"/>
                  <a:gd name="G2" fmla="+- 21600 0 0"/>
                  <a:gd name="T0" fmla="*/ 191 w 21791"/>
                  <a:gd name="T1" fmla="*/ 0 h 43200"/>
                  <a:gd name="T2" fmla="*/ 0 w 21791"/>
                  <a:gd name="T3" fmla="*/ 43199 h 43200"/>
                  <a:gd name="T4" fmla="*/ 191 w 21791"/>
                  <a:gd name="T5" fmla="*/ 21600 h 43200"/>
                </a:gdLst>
                <a:ahLst/>
                <a:cxnLst>
                  <a:cxn ang="0">
                    <a:pos x="T0" y="T1"/>
                  </a:cxn>
                  <a:cxn ang="0">
                    <a:pos x="T2" y="T3"/>
                  </a:cxn>
                  <a:cxn ang="0">
                    <a:pos x="T4" y="T5"/>
                  </a:cxn>
                </a:cxnLst>
                <a:rect l="0" t="0" r="r" b="b"/>
                <a:pathLst>
                  <a:path w="21791" h="43200" fill="none" extrusionOk="0">
                    <a:moveTo>
                      <a:pt x="190" y="0"/>
                    </a:moveTo>
                    <a:cubicBezTo>
                      <a:pt x="12120" y="0"/>
                      <a:pt x="21791" y="9670"/>
                      <a:pt x="21791" y="21600"/>
                    </a:cubicBezTo>
                    <a:cubicBezTo>
                      <a:pt x="21791" y="33529"/>
                      <a:pt x="12120" y="43200"/>
                      <a:pt x="191" y="43200"/>
                    </a:cubicBezTo>
                    <a:cubicBezTo>
                      <a:pt x="127" y="43200"/>
                      <a:pt x="63" y="43199"/>
                      <a:pt x="-1" y="43199"/>
                    </a:cubicBezTo>
                  </a:path>
                  <a:path w="21791" h="43200" stroke="0" extrusionOk="0">
                    <a:moveTo>
                      <a:pt x="190" y="0"/>
                    </a:moveTo>
                    <a:cubicBezTo>
                      <a:pt x="12120" y="0"/>
                      <a:pt x="21791" y="9670"/>
                      <a:pt x="21791" y="21600"/>
                    </a:cubicBezTo>
                    <a:cubicBezTo>
                      <a:pt x="21791" y="33529"/>
                      <a:pt x="12120" y="43200"/>
                      <a:pt x="191" y="43200"/>
                    </a:cubicBezTo>
                    <a:cubicBezTo>
                      <a:pt x="127" y="43200"/>
                      <a:pt x="63" y="43199"/>
                      <a:pt x="-1" y="43199"/>
                    </a:cubicBezTo>
                    <a:lnTo>
                      <a:pt x="191" y="21600"/>
                    </a:lnTo>
                    <a:close/>
                  </a:path>
                </a:pathLst>
              </a:custGeom>
              <a:noFill/>
              <a:ln w="9525">
                <a:solidFill>
                  <a:schemeClr val="tx1"/>
                </a:solidFill>
                <a:rou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29" name="Line 99"/>
              <p:cNvSpPr>
                <a:spLocks noChangeShapeType="1"/>
              </p:cNvSpPr>
              <p:nvPr/>
            </p:nvSpPr>
            <p:spPr bwMode="auto">
              <a:xfrm>
                <a:off x="4782" y="1311"/>
                <a:ext cx="1" cy="100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230" name="Arc 144"/>
              <p:cNvSpPr/>
              <p:nvPr/>
            </p:nvSpPr>
            <p:spPr bwMode="auto">
              <a:xfrm rot="5400000" flipH="1">
                <a:off x="4610" y="936"/>
                <a:ext cx="134" cy="211"/>
              </a:xfrm>
              <a:custGeom>
                <a:avLst/>
                <a:gdLst>
                  <a:gd name="G0" fmla="+- 191 0 0"/>
                  <a:gd name="G1" fmla="+- 21600 0 0"/>
                  <a:gd name="G2" fmla="+- 21600 0 0"/>
                  <a:gd name="T0" fmla="*/ 191 w 21791"/>
                  <a:gd name="T1" fmla="*/ 0 h 43200"/>
                  <a:gd name="T2" fmla="*/ 0 w 21791"/>
                  <a:gd name="T3" fmla="*/ 43199 h 43200"/>
                  <a:gd name="T4" fmla="*/ 191 w 21791"/>
                  <a:gd name="T5" fmla="*/ 21600 h 43200"/>
                </a:gdLst>
                <a:ahLst/>
                <a:cxnLst>
                  <a:cxn ang="0">
                    <a:pos x="T0" y="T1"/>
                  </a:cxn>
                  <a:cxn ang="0">
                    <a:pos x="T2" y="T3"/>
                  </a:cxn>
                  <a:cxn ang="0">
                    <a:pos x="T4" y="T5"/>
                  </a:cxn>
                </a:cxnLst>
                <a:rect l="0" t="0" r="r" b="b"/>
                <a:pathLst>
                  <a:path w="21791" h="43200" fill="none" extrusionOk="0">
                    <a:moveTo>
                      <a:pt x="190" y="0"/>
                    </a:moveTo>
                    <a:cubicBezTo>
                      <a:pt x="12120" y="0"/>
                      <a:pt x="21791" y="9670"/>
                      <a:pt x="21791" y="21600"/>
                    </a:cubicBezTo>
                    <a:cubicBezTo>
                      <a:pt x="21791" y="33529"/>
                      <a:pt x="12120" y="43200"/>
                      <a:pt x="191" y="43200"/>
                    </a:cubicBezTo>
                    <a:cubicBezTo>
                      <a:pt x="127" y="43200"/>
                      <a:pt x="63" y="43199"/>
                      <a:pt x="-1" y="43199"/>
                    </a:cubicBezTo>
                  </a:path>
                  <a:path w="21791" h="43200" stroke="0" extrusionOk="0">
                    <a:moveTo>
                      <a:pt x="190" y="0"/>
                    </a:moveTo>
                    <a:cubicBezTo>
                      <a:pt x="12120" y="0"/>
                      <a:pt x="21791" y="9670"/>
                      <a:pt x="21791" y="21600"/>
                    </a:cubicBezTo>
                    <a:cubicBezTo>
                      <a:pt x="21791" y="33529"/>
                      <a:pt x="12120" y="43200"/>
                      <a:pt x="191" y="43200"/>
                    </a:cubicBezTo>
                    <a:cubicBezTo>
                      <a:pt x="127" y="43200"/>
                      <a:pt x="63" y="43199"/>
                      <a:pt x="-1" y="43199"/>
                    </a:cubicBezTo>
                    <a:lnTo>
                      <a:pt x="191" y="21600"/>
                    </a:lnTo>
                    <a:close/>
                  </a:path>
                </a:pathLst>
              </a:custGeom>
              <a:noFill/>
              <a:ln w="9525">
                <a:solidFill>
                  <a:schemeClr val="tx1"/>
                </a:solidFill>
                <a:rou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31" name="Line 145"/>
              <p:cNvSpPr>
                <a:spLocks noChangeShapeType="1"/>
              </p:cNvSpPr>
              <p:nvPr/>
            </p:nvSpPr>
            <p:spPr bwMode="auto">
              <a:xfrm>
                <a:off x="4571" y="1109"/>
                <a:ext cx="1" cy="161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232" name="Arc 146"/>
              <p:cNvSpPr/>
              <p:nvPr/>
            </p:nvSpPr>
            <p:spPr bwMode="auto">
              <a:xfrm rot="-5400000" flipH="1" flipV="1">
                <a:off x="4609" y="2686"/>
                <a:ext cx="135" cy="211"/>
              </a:xfrm>
              <a:custGeom>
                <a:avLst/>
                <a:gdLst>
                  <a:gd name="G0" fmla="+- 191 0 0"/>
                  <a:gd name="G1" fmla="+- 21600 0 0"/>
                  <a:gd name="G2" fmla="+- 21600 0 0"/>
                  <a:gd name="T0" fmla="*/ 191 w 21791"/>
                  <a:gd name="T1" fmla="*/ 0 h 43200"/>
                  <a:gd name="T2" fmla="*/ 0 w 21791"/>
                  <a:gd name="T3" fmla="*/ 43199 h 43200"/>
                  <a:gd name="T4" fmla="*/ 191 w 21791"/>
                  <a:gd name="T5" fmla="*/ 21600 h 43200"/>
                </a:gdLst>
                <a:ahLst/>
                <a:cxnLst>
                  <a:cxn ang="0">
                    <a:pos x="T0" y="T1"/>
                  </a:cxn>
                  <a:cxn ang="0">
                    <a:pos x="T2" y="T3"/>
                  </a:cxn>
                  <a:cxn ang="0">
                    <a:pos x="T4" y="T5"/>
                  </a:cxn>
                </a:cxnLst>
                <a:rect l="0" t="0" r="r" b="b"/>
                <a:pathLst>
                  <a:path w="21791" h="43200" fill="none" extrusionOk="0">
                    <a:moveTo>
                      <a:pt x="190" y="0"/>
                    </a:moveTo>
                    <a:cubicBezTo>
                      <a:pt x="12120" y="0"/>
                      <a:pt x="21791" y="9670"/>
                      <a:pt x="21791" y="21600"/>
                    </a:cubicBezTo>
                    <a:cubicBezTo>
                      <a:pt x="21791" y="33529"/>
                      <a:pt x="12120" y="43200"/>
                      <a:pt x="191" y="43200"/>
                    </a:cubicBezTo>
                    <a:cubicBezTo>
                      <a:pt x="127" y="43200"/>
                      <a:pt x="63" y="43199"/>
                      <a:pt x="-1" y="43199"/>
                    </a:cubicBezTo>
                  </a:path>
                  <a:path w="21791" h="43200" stroke="0" extrusionOk="0">
                    <a:moveTo>
                      <a:pt x="190" y="0"/>
                    </a:moveTo>
                    <a:cubicBezTo>
                      <a:pt x="12120" y="0"/>
                      <a:pt x="21791" y="9670"/>
                      <a:pt x="21791" y="21600"/>
                    </a:cubicBezTo>
                    <a:cubicBezTo>
                      <a:pt x="21791" y="33529"/>
                      <a:pt x="12120" y="43200"/>
                      <a:pt x="191" y="43200"/>
                    </a:cubicBezTo>
                    <a:cubicBezTo>
                      <a:pt x="127" y="43200"/>
                      <a:pt x="63" y="43199"/>
                      <a:pt x="-1" y="43199"/>
                    </a:cubicBezTo>
                    <a:lnTo>
                      <a:pt x="191" y="21600"/>
                    </a:lnTo>
                    <a:close/>
                  </a:path>
                </a:pathLst>
              </a:custGeom>
              <a:noFill/>
              <a:ln w="9525">
                <a:solidFill>
                  <a:schemeClr val="tx1"/>
                </a:solidFill>
                <a:rou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33" name="Line 100"/>
              <p:cNvSpPr>
                <a:spLocks noChangeShapeType="1"/>
              </p:cNvSpPr>
              <p:nvPr/>
            </p:nvSpPr>
            <p:spPr bwMode="auto">
              <a:xfrm>
                <a:off x="5277" y="1311"/>
                <a:ext cx="0" cy="100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234" name="Arc 147"/>
              <p:cNvSpPr/>
              <p:nvPr/>
            </p:nvSpPr>
            <p:spPr bwMode="auto">
              <a:xfrm rot="5400000" flipH="1">
                <a:off x="5104" y="936"/>
                <a:ext cx="134" cy="211"/>
              </a:xfrm>
              <a:custGeom>
                <a:avLst/>
                <a:gdLst>
                  <a:gd name="G0" fmla="+- 191 0 0"/>
                  <a:gd name="G1" fmla="+- 21600 0 0"/>
                  <a:gd name="G2" fmla="+- 21600 0 0"/>
                  <a:gd name="T0" fmla="*/ 191 w 21791"/>
                  <a:gd name="T1" fmla="*/ 0 h 43200"/>
                  <a:gd name="T2" fmla="*/ 0 w 21791"/>
                  <a:gd name="T3" fmla="*/ 43199 h 43200"/>
                  <a:gd name="T4" fmla="*/ 191 w 21791"/>
                  <a:gd name="T5" fmla="*/ 21600 h 43200"/>
                </a:gdLst>
                <a:ahLst/>
                <a:cxnLst>
                  <a:cxn ang="0">
                    <a:pos x="T0" y="T1"/>
                  </a:cxn>
                  <a:cxn ang="0">
                    <a:pos x="T2" y="T3"/>
                  </a:cxn>
                  <a:cxn ang="0">
                    <a:pos x="T4" y="T5"/>
                  </a:cxn>
                </a:cxnLst>
                <a:rect l="0" t="0" r="r" b="b"/>
                <a:pathLst>
                  <a:path w="21791" h="43200" fill="none" extrusionOk="0">
                    <a:moveTo>
                      <a:pt x="190" y="0"/>
                    </a:moveTo>
                    <a:cubicBezTo>
                      <a:pt x="12120" y="0"/>
                      <a:pt x="21791" y="9670"/>
                      <a:pt x="21791" y="21600"/>
                    </a:cubicBezTo>
                    <a:cubicBezTo>
                      <a:pt x="21791" y="33529"/>
                      <a:pt x="12120" y="43200"/>
                      <a:pt x="191" y="43200"/>
                    </a:cubicBezTo>
                    <a:cubicBezTo>
                      <a:pt x="127" y="43200"/>
                      <a:pt x="63" y="43199"/>
                      <a:pt x="-1" y="43199"/>
                    </a:cubicBezTo>
                  </a:path>
                  <a:path w="21791" h="43200" stroke="0" extrusionOk="0">
                    <a:moveTo>
                      <a:pt x="190" y="0"/>
                    </a:moveTo>
                    <a:cubicBezTo>
                      <a:pt x="12120" y="0"/>
                      <a:pt x="21791" y="9670"/>
                      <a:pt x="21791" y="21600"/>
                    </a:cubicBezTo>
                    <a:cubicBezTo>
                      <a:pt x="21791" y="33529"/>
                      <a:pt x="12120" y="43200"/>
                      <a:pt x="191" y="43200"/>
                    </a:cubicBezTo>
                    <a:cubicBezTo>
                      <a:pt x="127" y="43200"/>
                      <a:pt x="63" y="43199"/>
                      <a:pt x="-1" y="43199"/>
                    </a:cubicBezTo>
                    <a:lnTo>
                      <a:pt x="191" y="21600"/>
                    </a:lnTo>
                    <a:close/>
                  </a:path>
                </a:pathLst>
              </a:custGeom>
              <a:noFill/>
              <a:ln w="9525">
                <a:solidFill>
                  <a:schemeClr val="tx1"/>
                </a:solidFill>
                <a:rou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35" name="Line 148"/>
              <p:cNvSpPr>
                <a:spLocks noChangeShapeType="1"/>
              </p:cNvSpPr>
              <p:nvPr/>
            </p:nvSpPr>
            <p:spPr bwMode="auto">
              <a:xfrm>
                <a:off x="5065" y="1109"/>
                <a:ext cx="1" cy="161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236" name="Arc 149"/>
              <p:cNvSpPr/>
              <p:nvPr/>
            </p:nvSpPr>
            <p:spPr bwMode="auto">
              <a:xfrm rot="-5400000" flipH="1" flipV="1">
                <a:off x="5103" y="2686"/>
                <a:ext cx="135" cy="211"/>
              </a:xfrm>
              <a:custGeom>
                <a:avLst/>
                <a:gdLst>
                  <a:gd name="G0" fmla="+- 191 0 0"/>
                  <a:gd name="G1" fmla="+- 21600 0 0"/>
                  <a:gd name="G2" fmla="+- 21600 0 0"/>
                  <a:gd name="T0" fmla="*/ 191 w 21791"/>
                  <a:gd name="T1" fmla="*/ 0 h 43200"/>
                  <a:gd name="T2" fmla="*/ 0 w 21791"/>
                  <a:gd name="T3" fmla="*/ 43199 h 43200"/>
                  <a:gd name="T4" fmla="*/ 191 w 21791"/>
                  <a:gd name="T5" fmla="*/ 21600 h 43200"/>
                </a:gdLst>
                <a:ahLst/>
                <a:cxnLst>
                  <a:cxn ang="0">
                    <a:pos x="T0" y="T1"/>
                  </a:cxn>
                  <a:cxn ang="0">
                    <a:pos x="T2" y="T3"/>
                  </a:cxn>
                  <a:cxn ang="0">
                    <a:pos x="T4" y="T5"/>
                  </a:cxn>
                </a:cxnLst>
                <a:rect l="0" t="0" r="r" b="b"/>
                <a:pathLst>
                  <a:path w="21791" h="43200" fill="none" extrusionOk="0">
                    <a:moveTo>
                      <a:pt x="190" y="0"/>
                    </a:moveTo>
                    <a:cubicBezTo>
                      <a:pt x="12120" y="0"/>
                      <a:pt x="21791" y="9670"/>
                      <a:pt x="21791" y="21600"/>
                    </a:cubicBezTo>
                    <a:cubicBezTo>
                      <a:pt x="21791" y="33529"/>
                      <a:pt x="12120" y="43200"/>
                      <a:pt x="191" y="43200"/>
                    </a:cubicBezTo>
                    <a:cubicBezTo>
                      <a:pt x="127" y="43200"/>
                      <a:pt x="63" y="43199"/>
                      <a:pt x="-1" y="43199"/>
                    </a:cubicBezTo>
                  </a:path>
                  <a:path w="21791" h="43200" stroke="0" extrusionOk="0">
                    <a:moveTo>
                      <a:pt x="190" y="0"/>
                    </a:moveTo>
                    <a:cubicBezTo>
                      <a:pt x="12120" y="0"/>
                      <a:pt x="21791" y="9670"/>
                      <a:pt x="21791" y="21600"/>
                    </a:cubicBezTo>
                    <a:cubicBezTo>
                      <a:pt x="21791" y="33529"/>
                      <a:pt x="12120" y="43200"/>
                      <a:pt x="191" y="43200"/>
                    </a:cubicBezTo>
                    <a:cubicBezTo>
                      <a:pt x="127" y="43200"/>
                      <a:pt x="63" y="43199"/>
                      <a:pt x="-1" y="43199"/>
                    </a:cubicBezTo>
                    <a:lnTo>
                      <a:pt x="191" y="21600"/>
                    </a:lnTo>
                    <a:close/>
                  </a:path>
                </a:pathLst>
              </a:custGeom>
              <a:noFill/>
              <a:ln w="9525">
                <a:solidFill>
                  <a:schemeClr val="tx1"/>
                </a:solidFill>
                <a:rou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grpSp>
        <p:grpSp>
          <p:nvGrpSpPr>
            <p:cNvPr id="238" name="Group 471"/>
            <p:cNvGrpSpPr/>
            <p:nvPr/>
          </p:nvGrpSpPr>
          <p:grpSpPr bwMode="auto">
            <a:xfrm>
              <a:off x="1797547" y="4037807"/>
              <a:ext cx="2592387" cy="2522538"/>
              <a:chOff x="3855" y="1366"/>
              <a:chExt cx="1633" cy="1589"/>
            </a:xfrm>
          </p:grpSpPr>
          <p:grpSp>
            <p:nvGrpSpPr>
              <p:cNvPr id="239" name="Group 431"/>
              <p:cNvGrpSpPr/>
              <p:nvPr/>
            </p:nvGrpSpPr>
            <p:grpSpPr bwMode="auto">
              <a:xfrm>
                <a:off x="3855" y="2305"/>
                <a:ext cx="1633" cy="183"/>
                <a:chOff x="3855" y="2305"/>
                <a:chExt cx="1633" cy="183"/>
              </a:xfrm>
            </p:grpSpPr>
            <p:grpSp>
              <p:nvGrpSpPr>
                <p:cNvPr id="279" name="Group 421"/>
                <p:cNvGrpSpPr/>
                <p:nvPr/>
              </p:nvGrpSpPr>
              <p:grpSpPr bwMode="auto">
                <a:xfrm>
                  <a:off x="5343" y="2305"/>
                  <a:ext cx="145" cy="175"/>
                  <a:chOff x="5343" y="2305"/>
                  <a:chExt cx="145" cy="175"/>
                </a:xfrm>
              </p:grpSpPr>
              <p:sp>
                <p:nvSpPr>
                  <p:cNvPr id="289" name="Line 416"/>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90" name="Oval 418"/>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grpSp>
            <p:grpSp>
              <p:nvGrpSpPr>
                <p:cNvPr id="280" name="Group 422"/>
                <p:cNvGrpSpPr/>
                <p:nvPr/>
              </p:nvGrpSpPr>
              <p:grpSpPr bwMode="auto">
                <a:xfrm>
                  <a:off x="4844" y="2308"/>
                  <a:ext cx="145" cy="175"/>
                  <a:chOff x="5343" y="2305"/>
                  <a:chExt cx="145" cy="175"/>
                </a:xfrm>
              </p:grpSpPr>
              <p:sp>
                <p:nvSpPr>
                  <p:cNvPr id="287" name="Line 423"/>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88" name="Oval 424"/>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grpSp>
            <p:grpSp>
              <p:nvGrpSpPr>
                <p:cNvPr id="281" name="Group 425"/>
                <p:cNvGrpSpPr/>
                <p:nvPr/>
              </p:nvGrpSpPr>
              <p:grpSpPr bwMode="auto">
                <a:xfrm>
                  <a:off x="4354" y="2310"/>
                  <a:ext cx="145" cy="175"/>
                  <a:chOff x="5343" y="2305"/>
                  <a:chExt cx="145" cy="175"/>
                </a:xfrm>
              </p:grpSpPr>
              <p:sp>
                <p:nvSpPr>
                  <p:cNvPr id="285" name="Line 426"/>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86" name="Oval 427"/>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grpSp>
            <p:grpSp>
              <p:nvGrpSpPr>
                <p:cNvPr id="282" name="Group 428"/>
                <p:cNvGrpSpPr/>
                <p:nvPr/>
              </p:nvGrpSpPr>
              <p:grpSpPr bwMode="auto">
                <a:xfrm>
                  <a:off x="3855" y="2313"/>
                  <a:ext cx="145" cy="175"/>
                  <a:chOff x="5343" y="2305"/>
                  <a:chExt cx="145" cy="175"/>
                </a:xfrm>
              </p:grpSpPr>
              <p:sp>
                <p:nvSpPr>
                  <p:cNvPr id="283" name="Line 429"/>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84" name="Oval 430"/>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grpSp>
          </p:grpSp>
          <p:grpSp>
            <p:nvGrpSpPr>
              <p:cNvPr id="240" name="Group 432"/>
              <p:cNvGrpSpPr/>
              <p:nvPr/>
            </p:nvGrpSpPr>
            <p:grpSpPr bwMode="auto">
              <a:xfrm>
                <a:off x="3855" y="2772"/>
                <a:ext cx="1633" cy="183"/>
                <a:chOff x="3855" y="2305"/>
                <a:chExt cx="1633" cy="183"/>
              </a:xfrm>
            </p:grpSpPr>
            <p:grpSp>
              <p:nvGrpSpPr>
                <p:cNvPr id="267" name="Group 433"/>
                <p:cNvGrpSpPr/>
                <p:nvPr/>
              </p:nvGrpSpPr>
              <p:grpSpPr bwMode="auto">
                <a:xfrm>
                  <a:off x="5343" y="2305"/>
                  <a:ext cx="145" cy="175"/>
                  <a:chOff x="5343" y="2305"/>
                  <a:chExt cx="145" cy="175"/>
                </a:xfrm>
              </p:grpSpPr>
              <p:sp>
                <p:nvSpPr>
                  <p:cNvPr id="277" name="Line 434"/>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78" name="Oval 435"/>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grpSp>
            <p:grpSp>
              <p:nvGrpSpPr>
                <p:cNvPr id="268" name="Group 436"/>
                <p:cNvGrpSpPr/>
                <p:nvPr/>
              </p:nvGrpSpPr>
              <p:grpSpPr bwMode="auto">
                <a:xfrm>
                  <a:off x="4844" y="2308"/>
                  <a:ext cx="145" cy="175"/>
                  <a:chOff x="5343" y="2305"/>
                  <a:chExt cx="145" cy="175"/>
                </a:xfrm>
              </p:grpSpPr>
              <p:sp>
                <p:nvSpPr>
                  <p:cNvPr id="275" name="Line 437"/>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76" name="Oval 438"/>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grpSp>
            <p:grpSp>
              <p:nvGrpSpPr>
                <p:cNvPr id="269" name="Group 439"/>
                <p:cNvGrpSpPr/>
                <p:nvPr/>
              </p:nvGrpSpPr>
              <p:grpSpPr bwMode="auto">
                <a:xfrm>
                  <a:off x="4354" y="2310"/>
                  <a:ext cx="145" cy="175"/>
                  <a:chOff x="5343" y="2305"/>
                  <a:chExt cx="145" cy="175"/>
                </a:xfrm>
              </p:grpSpPr>
              <p:sp>
                <p:nvSpPr>
                  <p:cNvPr id="273" name="Line 440"/>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74" name="Oval 441"/>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grpSp>
            <p:grpSp>
              <p:nvGrpSpPr>
                <p:cNvPr id="270" name="Group 442"/>
                <p:cNvGrpSpPr/>
                <p:nvPr/>
              </p:nvGrpSpPr>
              <p:grpSpPr bwMode="auto">
                <a:xfrm>
                  <a:off x="3855" y="2313"/>
                  <a:ext cx="145" cy="175"/>
                  <a:chOff x="5343" y="2305"/>
                  <a:chExt cx="145" cy="175"/>
                </a:xfrm>
              </p:grpSpPr>
              <p:sp>
                <p:nvSpPr>
                  <p:cNvPr id="271" name="Line 443"/>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72" name="Oval 444"/>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grpSp>
          </p:grpSp>
          <p:grpSp>
            <p:nvGrpSpPr>
              <p:cNvPr id="241" name="Group 445"/>
              <p:cNvGrpSpPr/>
              <p:nvPr/>
            </p:nvGrpSpPr>
            <p:grpSpPr bwMode="auto">
              <a:xfrm>
                <a:off x="3855" y="1835"/>
                <a:ext cx="1633" cy="183"/>
                <a:chOff x="3855" y="2305"/>
                <a:chExt cx="1633" cy="183"/>
              </a:xfrm>
            </p:grpSpPr>
            <p:grpSp>
              <p:nvGrpSpPr>
                <p:cNvPr id="255" name="Group 446"/>
                <p:cNvGrpSpPr/>
                <p:nvPr/>
              </p:nvGrpSpPr>
              <p:grpSpPr bwMode="auto">
                <a:xfrm>
                  <a:off x="5343" y="2305"/>
                  <a:ext cx="145" cy="175"/>
                  <a:chOff x="5343" y="2305"/>
                  <a:chExt cx="145" cy="175"/>
                </a:xfrm>
              </p:grpSpPr>
              <p:sp>
                <p:nvSpPr>
                  <p:cNvPr id="265" name="Line 447"/>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66" name="Oval 448"/>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grpSp>
            <p:grpSp>
              <p:nvGrpSpPr>
                <p:cNvPr id="256" name="Group 449"/>
                <p:cNvGrpSpPr/>
                <p:nvPr/>
              </p:nvGrpSpPr>
              <p:grpSpPr bwMode="auto">
                <a:xfrm>
                  <a:off x="4844" y="2308"/>
                  <a:ext cx="145" cy="175"/>
                  <a:chOff x="5343" y="2305"/>
                  <a:chExt cx="145" cy="175"/>
                </a:xfrm>
              </p:grpSpPr>
              <p:sp>
                <p:nvSpPr>
                  <p:cNvPr id="263" name="Line 450"/>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64" name="Oval 451"/>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grpSp>
            <p:grpSp>
              <p:nvGrpSpPr>
                <p:cNvPr id="257" name="Group 452"/>
                <p:cNvGrpSpPr/>
                <p:nvPr/>
              </p:nvGrpSpPr>
              <p:grpSpPr bwMode="auto">
                <a:xfrm>
                  <a:off x="4354" y="2310"/>
                  <a:ext cx="145" cy="175"/>
                  <a:chOff x="5343" y="2305"/>
                  <a:chExt cx="145" cy="175"/>
                </a:xfrm>
              </p:grpSpPr>
              <p:sp>
                <p:nvSpPr>
                  <p:cNvPr id="261" name="Line 453"/>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62" name="Oval 454"/>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grpSp>
            <p:grpSp>
              <p:nvGrpSpPr>
                <p:cNvPr id="258" name="Group 455"/>
                <p:cNvGrpSpPr/>
                <p:nvPr/>
              </p:nvGrpSpPr>
              <p:grpSpPr bwMode="auto">
                <a:xfrm>
                  <a:off x="3855" y="2313"/>
                  <a:ext cx="145" cy="175"/>
                  <a:chOff x="5343" y="2305"/>
                  <a:chExt cx="145" cy="175"/>
                </a:xfrm>
              </p:grpSpPr>
              <p:sp>
                <p:nvSpPr>
                  <p:cNvPr id="259" name="Line 456"/>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60" name="Oval 457"/>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grpSp>
          </p:grpSp>
          <p:grpSp>
            <p:nvGrpSpPr>
              <p:cNvPr id="242" name="Group 458"/>
              <p:cNvGrpSpPr/>
              <p:nvPr/>
            </p:nvGrpSpPr>
            <p:grpSpPr bwMode="auto">
              <a:xfrm>
                <a:off x="3855" y="1366"/>
                <a:ext cx="1633" cy="183"/>
                <a:chOff x="3855" y="2305"/>
                <a:chExt cx="1633" cy="183"/>
              </a:xfrm>
            </p:grpSpPr>
            <p:grpSp>
              <p:nvGrpSpPr>
                <p:cNvPr id="243" name="Group 459"/>
                <p:cNvGrpSpPr/>
                <p:nvPr/>
              </p:nvGrpSpPr>
              <p:grpSpPr bwMode="auto">
                <a:xfrm>
                  <a:off x="5343" y="2305"/>
                  <a:ext cx="145" cy="175"/>
                  <a:chOff x="5343" y="2305"/>
                  <a:chExt cx="145" cy="175"/>
                </a:xfrm>
              </p:grpSpPr>
              <p:sp>
                <p:nvSpPr>
                  <p:cNvPr id="253" name="Line 460"/>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54" name="Oval 461"/>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grpSp>
            <p:grpSp>
              <p:nvGrpSpPr>
                <p:cNvPr id="244" name="Group 462"/>
                <p:cNvGrpSpPr/>
                <p:nvPr/>
              </p:nvGrpSpPr>
              <p:grpSpPr bwMode="auto">
                <a:xfrm>
                  <a:off x="4844" y="2308"/>
                  <a:ext cx="145" cy="175"/>
                  <a:chOff x="5343" y="2305"/>
                  <a:chExt cx="145" cy="175"/>
                </a:xfrm>
              </p:grpSpPr>
              <p:sp>
                <p:nvSpPr>
                  <p:cNvPr id="251" name="Line 463"/>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52" name="Oval 464"/>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grpSp>
            <p:grpSp>
              <p:nvGrpSpPr>
                <p:cNvPr id="245" name="Group 465"/>
                <p:cNvGrpSpPr/>
                <p:nvPr/>
              </p:nvGrpSpPr>
              <p:grpSpPr bwMode="auto">
                <a:xfrm>
                  <a:off x="4354" y="2310"/>
                  <a:ext cx="145" cy="175"/>
                  <a:chOff x="5343" y="2305"/>
                  <a:chExt cx="145" cy="175"/>
                </a:xfrm>
              </p:grpSpPr>
              <p:sp>
                <p:nvSpPr>
                  <p:cNvPr id="249" name="Line 466"/>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50" name="Oval 467"/>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grpSp>
            <p:grpSp>
              <p:nvGrpSpPr>
                <p:cNvPr id="246" name="Group 468"/>
                <p:cNvGrpSpPr/>
                <p:nvPr/>
              </p:nvGrpSpPr>
              <p:grpSpPr bwMode="auto">
                <a:xfrm>
                  <a:off x="3855" y="2313"/>
                  <a:ext cx="145" cy="175"/>
                  <a:chOff x="5343" y="2305"/>
                  <a:chExt cx="145" cy="175"/>
                </a:xfrm>
              </p:grpSpPr>
              <p:sp>
                <p:nvSpPr>
                  <p:cNvPr id="247" name="Line 469"/>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48" name="Oval 470"/>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grpSp>
          </p:grpSp>
        </p:grpSp>
        <p:grpSp>
          <p:nvGrpSpPr>
            <p:cNvPr id="291" name="Group 420"/>
            <p:cNvGrpSpPr/>
            <p:nvPr/>
          </p:nvGrpSpPr>
          <p:grpSpPr bwMode="auto">
            <a:xfrm>
              <a:off x="1581647" y="3828257"/>
              <a:ext cx="2578100" cy="2455863"/>
              <a:chOff x="3719" y="1234"/>
              <a:chExt cx="1624" cy="1547"/>
            </a:xfrm>
          </p:grpSpPr>
          <p:sp>
            <p:nvSpPr>
              <p:cNvPr id="292" name="Rectangle 65"/>
              <p:cNvSpPr>
                <a:spLocks noChangeArrowheads="1"/>
              </p:cNvSpPr>
              <p:nvPr/>
            </p:nvSpPr>
            <p:spPr bwMode="auto">
              <a:xfrm>
                <a:off x="3719" y="1249"/>
                <a:ext cx="141"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93" name="Rectangle 66"/>
              <p:cNvSpPr>
                <a:spLocks noChangeArrowheads="1"/>
              </p:cNvSpPr>
              <p:nvPr/>
            </p:nvSpPr>
            <p:spPr bwMode="auto">
              <a:xfrm>
                <a:off x="4212" y="1234"/>
                <a:ext cx="142"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94" name="Rectangle 67"/>
              <p:cNvSpPr>
                <a:spLocks noChangeArrowheads="1"/>
              </p:cNvSpPr>
              <p:nvPr/>
            </p:nvSpPr>
            <p:spPr bwMode="auto">
              <a:xfrm>
                <a:off x="4706" y="1234"/>
                <a:ext cx="142"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95" name="Rectangle 68"/>
              <p:cNvSpPr>
                <a:spLocks noChangeArrowheads="1"/>
              </p:cNvSpPr>
              <p:nvPr/>
            </p:nvSpPr>
            <p:spPr bwMode="auto">
              <a:xfrm>
                <a:off x="5201" y="1234"/>
                <a:ext cx="141"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96" name="Rectangle 69"/>
              <p:cNvSpPr>
                <a:spLocks noChangeArrowheads="1"/>
              </p:cNvSpPr>
              <p:nvPr/>
            </p:nvSpPr>
            <p:spPr bwMode="auto">
              <a:xfrm>
                <a:off x="3719" y="1705"/>
                <a:ext cx="141"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97" name="Rectangle 70"/>
              <p:cNvSpPr>
                <a:spLocks noChangeArrowheads="1"/>
              </p:cNvSpPr>
              <p:nvPr/>
            </p:nvSpPr>
            <p:spPr bwMode="auto">
              <a:xfrm>
                <a:off x="4212" y="1705"/>
                <a:ext cx="142"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98" name="Rectangle 71"/>
              <p:cNvSpPr>
                <a:spLocks noChangeArrowheads="1"/>
              </p:cNvSpPr>
              <p:nvPr/>
            </p:nvSpPr>
            <p:spPr bwMode="auto">
              <a:xfrm>
                <a:off x="4706" y="1705"/>
                <a:ext cx="142"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99" name="Rectangle 72"/>
              <p:cNvSpPr>
                <a:spLocks noChangeArrowheads="1"/>
              </p:cNvSpPr>
              <p:nvPr/>
            </p:nvSpPr>
            <p:spPr bwMode="auto">
              <a:xfrm>
                <a:off x="5201" y="1705"/>
                <a:ext cx="141"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00" name="Rectangle 73"/>
              <p:cNvSpPr>
                <a:spLocks noChangeArrowheads="1"/>
              </p:cNvSpPr>
              <p:nvPr/>
            </p:nvSpPr>
            <p:spPr bwMode="auto">
              <a:xfrm>
                <a:off x="3719" y="2176"/>
                <a:ext cx="141"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01" name="Rectangle 74"/>
              <p:cNvSpPr>
                <a:spLocks noChangeArrowheads="1"/>
              </p:cNvSpPr>
              <p:nvPr/>
            </p:nvSpPr>
            <p:spPr bwMode="auto">
              <a:xfrm>
                <a:off x="4212" y="2176"/>
                <a:ext cx="142"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02" name="Rectangle 75"/>
              <p:cNvSpPr>
                <a:spLocks noChangeArrowheads="1"/>
              </p:cNvSpPr>
              <p:nvPr/>
            </p:nvSpPr>
            <p:spPr bwMode="auto">
              <a:xfrm>
                <a:off x="4706" y="2176"/>
                <a:ext cx="142"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03" name="Rectangle 76"/>
              <p:cNvSpPr>
                <a:spLocks noChangeArrowheads="1"/>
              </p:cNvSpPr>
              <p:nvPr/>
            </p:nvSpPr>
            <p:spPr bwMode="auto">
              <a:xfrm>
                <a:off x="5201" y="2176"/>
                <a:ext cx="141"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04" name="Rectangle 77"/>
              <p:cNvSpPr>
                <a:spLocks noChangeArrowheads="1"/>
              </p:cNvSpPr>
              <p:nvPr/>
            </p:nvSpPr>
            <p:spPr bwMode="auto">
              <a:xfrm>
                <a:off x="3719" y="2647"/>
                <a:ext cx="142"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05" name="Rectangle 78"/>
              <p:cNvSpPr>
                <a:spLocks noChangeArrowheads="1"/>
              </p:cNvSpPr>
              <p:nvPr/>
            </p:nvSpPr>
            <p:spPr bwMode="auto">
              <a:xfrm>
                <a:off x="4213" y="2647"/>
                <a:ext cx="142"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06" name="Rectangle 79"/>
              <p:cNvSpPr>
                <a:spLocks noChangeArrowheads="1"/>
              </p:cNvSpPr>
              <p:nvPr/>
            </p:nvSpPr>
            <p:spPr bwMode="auto">
              <a:xfrm>
                <a:off x="4707" y="2647"/>
                <a:ext cx="141"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07" name="Rectangle 80"/>
              <p:cNvSpPr>
                <a:spLocks noChangeArrowheads="1"/>
              </p:cNvSpPr>
              <p:nvPr/>
            </p:nvSpPr>
            <p:spPr bwMode="auto">
              <a:xfrm>
                <a:off x="5201" y="2647"/>
                <a:ext cx="142"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grpSp>
      </p:grpSp>
      <p:sp>
        <p:nvSpPr>
          <p:cNvPr id="323" name="Line 124"/>
          <p:cNvSpPr>
            <a:spLocks noChangeShapeType="1"/>
          </p:cNvSpPr>
          <p:nvPr/>
        </p:nvSpPr>
        <p:spPr bwMode="auto">
          <a:xfrm rot="5400000">
            <a:off x="2153117" y="2730903"/>
            <a:ext cx="1236" cy="18747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324" name="Line 101"/>
          <p:cNvSpPr>
            <a:spLocks noChangeShapeType="1"/>
          </p:cNvSpPr>
          <p:nvPr/>
        </p:nvSpPr>
        <p:spPr bwMode="auto">
          <a:xfrm rot="5400000">
            <a:off x="1870111" y="3013909"/>
            <a:ext cx="1236" cy="130874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325" name="Line 125"/>
          <p:cNvSpPr>
            <a:spLocks noChangeShapeType="1"/>
          </p:cNvSpPr>
          <p:nvPr/>
        </p:nvSpPr>
        <p:spPr bwMode="auto">
          <a:xfrm rot="5400000">
            <a:off x="2130871" y="2503510"/>
            <a:ext cx="1236" cy="183150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326" name="Arc 127"/>
          <p:cNvSpPr/>
          <p:nvPr/>
        </p:nvSpPr>
        <p:spPr bwMode="auto">
          <a:xfrm flipH="1">
            <a:off x="1043338" y="3418027"/>
            <a:ext cx="173017" cy="248402"/>
          </a:xfrm>
          <a:custGeom>
            <a:avLst/>
            <a:gdLst>
              <a:gd name="G0" fmla="+- 191 0 0"/>
              <a:gd name="G1" fmla="+- 21600 0 0"/>
              <a:gd name="G2" fmla="+- 21600 0 0"/>
              <a:gd name="T0" fmla="*/ 191 w 21791"/>
              <a:gd name="T1" fmla="*/ 0 h 43200"/>
              <a:gd name="T2" fmla="*/ 0 w 21791"/>
              <a:gd name="T3" fmla="*/ 43199 h 43200"/>
              <a:gd name="T4" fmla="*/ 191 w 21791"/>
              <a:gd name="T5" fmla="*/ 21600 h 43200"/>
            </a:gdLst>
            <a:ahLst/>
            <a:cxnLst>
              <a:cxn ang="0">
                <a:pos x="T0" y="T1"/>
              </a:cxn>
              <a:cxn ang="0">
                <a:pos x="T2" y="T3"/>
              </a:cxn>
              <a:cxn ang="0">
                <a:pos x="T4" y="T5"/>
              </a:cxn>
            </a:cxnLst>
            <a:rect l="0" t="0" r="r" b="b"/>
            <a:pathLst>
              <a:path w="21791" h="43200" fill="none" extrusionOk="0">
                <a:moveTo>
                  <a:pt x="190" y="0"/>
                </a:moveTo>
                <a:cubicBezTo>
                  <a:pt x="12120" y="0"/>
                  <a:pt x="21791" y="9670"/>
                  <a:pt x="21791" y="21600"/>
                </a:cubicBezTo>
                <a:cubicBezTo>
                  <a:pt x="21791" y="33529"/>
                  <a:pt x="12120" y="43200"/>
                  <a:pt x="191" y="43200"/>
                </a:cubicBezTo>
                <a:cubicBezTo>
                  <a:pt x="127" y="43200"/>
                  <a:pt x="63" y="43199"/>
                  <a:pt x="-1" y="43199"/>
                </a:cubicBezTo>
              </a:path>
              <a:path w="21791" h="43200" stroke="0" extrusionOk="0">
                <a:moveTo>
                  <a:pt x="190" y="0"/>
                </a:moveTo>
                <a:cubicBezTo>
                  <a:pt x="12120" y="0"/>
                  <a:pt x="21791" y="9670"/>
                  <a:pt x="21791" y="21600"/>
                </a:cubicBezTo>
                <a:cubicBezTo>
                  <a:pt x="21791" y="33529"/>
                  <a:pt x="12120" y="43200"/>
                  <a:pt x="191" y="43200"/>
                </a:cubicBezTo>
                <a:cubicBezTo>
                  <a:pt x="127" y="43200"/>
                  <a:pt x="63" y="43199"/>
                  <a:pt x="-1" y="43199"/>
                </a:cubicBezTo>
                <a:lnTo>
                  <a:pt x="191" y="21600"/>
                </a:lnTo>
                <a:close/>
              </a:path>
            </a:pathLst>
          </a:custGeom>
          <a:noFill/>
          <a:ln w="9525">
            <a:solidFill>
              <a:schemeClr val="tx1"/>
            </a:solidFill>
            <a:rou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27" name="Arc 128"/>
          <p:cNvSpPr/>
          <p:nvPr/>
        </p:nvSpPr>
        <p:spPr bwMode="auto">
          <a:xfrm>
            <a:off x="3049095" y="3418027"/>
            <a:ext cx="173017" cy="248402"/>
          </a:xfrm>
          <a:custGeom>
            <a:avLst/>
            <a:gdLst>
              <a:gd name="G0" fmla="+- 191 0 0"/>
              <a:gd name="G1" fmla="+- 21600 0 0"/>
              <a:gd name="G2" fmla="+- 21600 0 0"/>
              <a:gd name="T0" fmla="*/ 191 w 21791"/>
              <a:gd name="T1" fmla="*/ 0 h 43200"/>
              <a:gd name="T2" fmla="*/ 0 w 21791"/>
              <a:gd name="T3" fmla="*/ 43199 h 43200"/>
              <a:gd name="T4" fmla="*/ 191 w 21791"/>
              <a:gd name="T5" fmla="*/ 21600 h 43200"/>
            </a:gdLst>
            <a:ahLst/>
            <a:cxnLst>
              <a:cxn ang="0">
                <a:pos x="T0" y="T1"/>
              </a:cxn>
              <a:cxn ang="0">
                <a:pos x="T2" y="T3"/>
              </a:cxn>
              <a:cxn ang="0">
                <a:pos x="T4" y="T5"/>
              </a:cxn>
            </a:cxnLst>
            <a:rect l="0" t="0" r="r" b="b"/>
            <a:pathLst>
              <a:path w="21791" h="43200" fill="none" extrusionOk="0">
                <a:moveTo>
                  <a:pt x="190" y="0"/>
                </a:moveTo>
                <a:cubicBezTo>
                  <a:pt x="12120" y="0"/>
                  <a:pt x="21791" y="9670"/>
                  <a:pt x="21791" y="21600"/>
                </a:cubicBezTo>
                <a:cubicBezTo>
                  <a:pt x="21791" y="33529"/>
                  <a:pt x="12120" y="43200"/>
                  <a:pt x="191" y="43200"/>
                </a:cubicBezTo>
                <a:cubicBezTo>
                  <a:pt x="127" y="43200"/>
                  <a:pt x="63" y="43199"/>
                  <a:pt x="-1" y="43199"/>
                </a:cubicBezTo>
              </a:path>
              <a:path w="21791" h="43200" stroke="0" extrusionOk="0">
                <a:moveTo>
                  <a:pt x="190" y="0"/>
                </a:moveTo>
                <a:cubicBezTo>
                  <a:pt x="12120" y="0"/>
                  <a:pt x="21791" y="9670"/>
                  <a:pt x="21791" y="21600"/>
                </a:cubicBezTo>
                <a:cubicBezTo>
                  <a:pt x="21791" y="33529"/>
                  <a:pt x="12120" y="43200"/>
                  <a:pt x="191" y="43200"/>
                </a:cubicBezTo>
                <a:cubicBezTo>
                  <a:pt x="127" y="43200"/>
                  <a:pt x="63" y="43199"/>
                  <a:pt x="-1" y="43199"/>
                </a:cubicBezTo>
                <a:lnTo>
                  <a:pt x="191" y="21600"/>
                </a:lnTo>
                <a:close/>
              </a:path>
            </a:pathLst>
          </a:custGeom>
          <a:noFill/>
          <a:ln w="9525">
            <a:solidFill>
              <a:schemeClr val="tx1"/>
            </a:solidFill>
            <a:rou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28" name="Line 460"/>
          <p:cNvSpPr>
            <a:spLocks noChangeShapeType="1"/>
          </p:cNvSpPr>
          <p:nvPr/>
        </p:nvSpPr>
        <p:spPr bwMode="auto">
          <a:xfrm>
            <a:off x="3130661" y="3735635"/>
            <a:ext cx="86508" cy="8280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29" name="Oval 461"/>
          <p:cNvSpPr>
            <a:spLocks noChangeArrowheads="1"/>
          </p:cNvSpPr>
          <p:nvPr/>
        </p:nvSpPr>
        <p:spPr bwMode="auto">
          <a:xfrm>
            <a:off x="3141784" y="3783833"/>
            <a:ext cx="168073" cy="168073"/>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30" name="Line 463"/>
          <p:cNvSpPr>
            <a:spLocks noChangeShapeType="1"/>
          </p:cNvSpPr>
          <p:nvPr/>
        </p:nvSpPr>
        <p:spPr bwMode="auto">
          <a:xfrm>
            <a:off x="2513980" y="3739343"/>
            <a:ext cx="86508" cy="8280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31" name="Oval 464"/>
          <p:cNvSpPr>
            <a:spLocks noChangeArrowheads="1"/>
          </p:cNvSpPr>
          <p:nvPr/>
        </p:nvSpPr>
        <p:spPr bwMode="auto">
          <a:xfrm>
            <a:off x="2525103" y="3787541"/>
            <a:ext cx="168073" cy="168073"/>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32" name="Line 466"/>
          <p:cNvSpPr>
            <a:spLocks noChangeShapeType="1"/>
          </p:cNvSpPr>
          <p:nvPr/>
        </p:nvSpPr>
        <p:spPr bwMode="auto">
          <a:xfrm>
            <a:off x="1908422" y="3741814"/>
            <a:ext cx="86508" cy="8280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33" name="Oval 467"/>
          <p:cNvSpPr>
            <a:spLocks noChangeArrowheads="1"/>
          </p:cNvSpPr>
          <p:nvPr/>
        </p:nvSpPr>
        <p:spPr bwMode="auto">
          <a:xfrm>
            <a:off x="1919545" y="3790012"/>
            <a:ext cx="168073" cy="168073"/>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34" name="Line 469"/>
          <p:cNvSpPr>
            <a:spLocks noChangeShapeType="1"/>
          </p:cNvSpPr>
          <p:nvPr/>
        </p:nvSpPr>
        <p:spPr bwMode="auto">
          <a:xfrm>
            <a:off x="1291741" y="3745522"/>
            <a:ext cx="86508" cy="8280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35" name="Oval 470"/>
          <p:cNvSpPr>
            <a:spLocks noChangeArrowheads="1"/>
          </p:cNvSpPr>
          <p:nvPr/>
        </p:nvSpPr>
        <p:spPr bwMode="auto">
          <a:xfrm>
            <a:off x="1302864" y="3793720"/>
            <a:ext cx="168073" cy="168073"/>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36" name="Rectangle 65"/>
          <p:cNvSpPr>
            <a:spLocks noChangeArrowheads="1"/>
          </p:cNvSpPr>
          <p:nvPr/>
        </p:nvSpPr>
        <p:spPr bwMode="auto">
          <a:xfrm>
            <a:off x="1123668" y="3591043"/>
            <a:ext cx="174252" cy="165602"/>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37" name="Rectangle 66"/>
          <p:cNvSpPr>
            <a:spLocks noChangeArrowheads="1"/>
          </p:cNvSpPr>
          <p:nvPr/>
        </p:nvSpPr>
        <p:spPr bwMode="auto">
          <a:xfrm>
            <a:off x="1732934" y="3572505"/>
            <a:ext cx="175488" cy="165602"/>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38" name="Rectangle 67"/>
          <p:cNvSpPr>
            <a:spLocks noChangeArrowheads="1"/>
          </p:cNvSpPr>
          <p:nvPr/>
        </p:nvSpPr>
        <p:spPr bwMode="auto">
          <a:xfrm>
            <a:off x="2343435" y="3572505"/>
            <a:ext cx="175488" cy="165602"/>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39" name="Rectangle 68"/>
          <p:cNvSpPr>
            <a:spLocks noChangeArrowheads="1"/>
          </p:cNvSpPr>
          <p:nvPr/>
        </p:nvSpPr>
        <p:spPr bwMode="auto">
          <a:xfrm>
            <a:off x="2955173" y="3572505"/>
            <a:ext cx="174252" cy="165602"/>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40" name="Text Box 301"/>
          <p:cNvSpPr txBox="1">
            <a:spLocks noChangeArrowheads="1"/>
          </p:cNvSpPr>
          <p:nvPr/>
        </p:nvSpPr>
        <p:spPr bwMode="auto">
          <a:xfrm>
            <a:off x="3563888" y="5225144"/>
            <a:ext cx="1521868" cy="309958"/>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defTabSz="914400">
              <a:lnSpc>
                <a:spcPct val="100000"/>
              </a:lnSpc>
              <a:buClrTx/>
              <a:buSzTx/>
              <a:buFontTx/>
              <a:buNone/>
            </a:pPr>
            <a:r>
              <a:rPr lang="en-US" altLang="zh-CN" sz="1400" b="1" dirty="0">
                <a:solidFill>
                  <a:schemeClr val="tx1"/>
                </a:solidFill>
                <a:latin typeface="Tahoma" panose="020B0604030504040204" pitchFamily="34" charset="0"/>
              </a:rPr>
              <a:t>4-array 2-cube</a:t>
            </a:r>
            <a:endParaRPr lang="en-US" sz="1400" b="1" dirty="0">
              <a:solidFill>
                <a:schemeClr val="tx1"/>
              </a:solidFill>
              <a:latin typeface="Tahoma" panose="020B0604030504040204" pitchFamily="34" charset="0"/>
            </a:endParaRPr>
          </a:p>
        </p:txBody>
      </p:sp>
      <p:sp>
        <p:nvSpPr>
          <p:cNvPr id="341" name="Text Box 301"/>
          <p:cNvSpPr txBox="1">
            <a:spLocks noChangeArrowheads="1"/>
          </p:cNvSpPr>
          <p:nvPr/>
        </p:nvSpPr>
        <p:spPr bwMode="auto">
          <a:xfrm>
            <a:off x="3563888" y="3500327"/>
            <a:ext cx="1521868" cy="309958"/>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defTabSz="914400">
              <a:lnSpc>
                <a:spcPct val="100000"/>
              </a:lnSpc>
              <a:buClrTx/>
              <a:buSzTx/>
              <a:buFontTx/>
              <a:buNone/>
            </a:pPr>
            <a:r>
              <a:rPr lang="en-US" altLang="zh-CN" sz="1400" b="1" dirty="0">
                <a:solidFill>
                  <a:schemeClr val="tx1"/>
                </a:solidFill>
                <a:latin typeface="Tahoma" panose="020B0604030504040204" pitchFamily="34" charset="0"/>
              </a:rPr>
              <a:t>4-array 1-cube</a:t>
            </a:r>
            <a:endParaRPr lang="en-US" sz="1400" b="1" dirty="0">
              <a:solidFill>
                <a:schemeClr val="tx1"/>
              </a:solidFill>
              <a:latin typeface="Tahoma" panose="020B0604030504040204" pitchFamily="34" charset="0"/>
            </a:endParaRPr>
          </a:p>
        </p:txBody>
      </p:sp>
      <p:grpSp>
        <p:nvGrpSpPr>
          <p:cNvPr id="25" name="组合 24"/>
          <p:cNvGrpSpPr/>
          <p:nvPr/>
        </p:nvGrpSpPr>
        <p:grpSpPr>
          <a:xfrm>
            <a:off x="5893435" y="2780928"/>
            <a:ext cx="2301589" cy="3318553"/>
            <a:chOff x="6088127" y="3053482"/>
            <a:chExt cx="2301589" cy="3318553"/>
          </a:xfrm>
        </p:grpSpPr>
        <p:sp>
          <p:nvSpPr>
            <p:cNvPr id="6" name="矩形 5"/>
            <p:cNvSpPr/>
            <p:nvPr/>
          </p:nvSpPr>
          <p:spPr>
            <a:xfrm>
              <a:off x="6876256" y="3400262"/>
              <a:ext cx="864096" cy="412823"/>
            </a:xfrm>
            <a:prstGeom prst="rect">
              <a:avLst/>
            </a:prstGeom>
            <a:solidFill>
              <a:srgbClr val="CDFF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Rectangle 68"/>
            <p:cNvSpPr>
              <a:spLocks noChangeArrowheads="1"/>
            </p:cNvSpPr>
            <p:nvPr/>
          </p:nvSpPr>
          <p:spPr bwMode="auto">
            <a:xfrm>
              <a:off x="6804248" y="3333682"/>
              <a:ext cx="1008112" cy="525401"/>
            </a:xfrm>
            <a:prstGeom prst="rect">
              <a:avLst/>
            </a:prstGeom>
            <a:noFill/>
            <a:ln w="9525">
              <a:noFill/>
              <a:miter lim="800000"/>
            </a:ln>
            <a:effectLst/>
          </p:spPr>
          <p:txBody>
            <a:bodyPr wrap="square" lIns="90000" tIns="46800" rIns="90000" bIns="46800" anchor="ctr">
              <a:spAutoFit/>
            </a:bodyPr>
            <a:lstStyle/>
            <a:p>
              <a:pPr algn="ctr"/>
              <a:r>
                <a:rPr lang="en-US" altLang="zh-CN" sz="1400" i="1" dirty="0"/>
                <a:t>k</a:t>
              </a:r>
              <a:r>
                <a:rPr lang="en-US" altLang="zh-CN" sz="1400" dirty="0"/>
                <a:t>-</a:t>
              </a:r>
              <a:r>
                <a:rPr lang="en-US" altLang="zh-CN" sz="1400" dirty="0" err="1"/>
                <a:t>ary</a:t>
              </a:r>
              <a:endParaRPr lang="en-US" altLang="zh-CN" sz="1400" dirty="0"/>
            </a:p>
            <a:p>
              <a:pPr algn="ctr"/>
              <a:r>
                <a:rPr lang="en-US" altLang="zh-CN" sz="1400" dirty="0"/>
                <a:t>(</a:t>
              </a:r>
              <a:r>
                <a:rPr lang="en-US" altLang="zh-CN" sz="1400" i="1" dirty="0"/>
                <a:t>n-1</a:t>
              </a:r>
              <a:r>
                <a:rPr lang="en-US" altLang="zh-CN" sz="1400" dirty="0"/>
                <a:t>)-cube</a:t>
              </a:r>
              <a:endParaRPr lang="zh-CN" altLang="en-US" sz="1400" dirty="0"/>
            </a:p>
          </p:txBody>
        </p:sp>
        <p:sp>
          <p:nvSpPr>
            <p:cNvPr id="344" name="矩形 343"/>
            <p:cNvSpPr/>
            <p:nvPr/>
          </p:nvSpPr>
          <p:spPr>
            <a:xfrm>
              <a:off x="6876256" y="4221088"/>
              <a:ext cx="864096" cy="412823"/>
            </a:xfrm>
            <a:prstGeom prst="rect">
              <a:avLst/>
            </a:prstGeom>
            <a:solidFill>
              <a:srgbClr val="CDFF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矩形 344"/>
            <p:cNvSpPr/>
            <p:nvPr/>
          </p:nvSpPr>
          <p:spPr>
            <a:xfrm>
              <a:off x="6876256" y="5612432"/>
              <a:ext cx="864096" cy="412823"/>
            </a:xfrm>
            <a:prstGeom prst="rect">
              <a:avLst/>
            </a:prstGeom>
            <a:solidFill>
              <a:srgbClr val="CDFF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6" idx="2"/>
            </p:cNvCxnSpPr>
            <p:nvPr/>
          </p:nvCxnSpPr>
          <p:spPr>
            <a:xfrm>
              <a:off x="7308304" y="3813085"/>
              <a:ext cx="0" cy="408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直接连接符 346"/>
            <p:cNvCxnSpPr/>
            <p:nvPr/>
          </p:nvCxnSpPr>
          <p:spPr>
            <a:xfrm>
              <a:off x="7308304" y="4633911"/>
              <a:ext cx="0" cy="289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直接连接符 347"/>
            <p:cNvCxnSpPr>
              <a:endCxn id="345" idx="0"/>
            </p:cNvCxnSpPr>
            <p:nvPr/>
          </p:nvCxnSpPr>
          <p:spPr>
            <a:xfrm>
              <a:off x="7308304" y="5301208"/>
              <a:ext cx="0" cy="311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6088127" y="3053482"/>
              <a:ext cx="1220177" cy="346780"/>
              <a:chOff x="6088127" y="3053482"/>
              <a:chExt cx="1220177" cy="346780"/>
            </a:xfrm>
          </p:grpSpPr>
          <p:cxnSp>
            <p:nvCxnSpPr>
              <p:cNvPr id="349" name="直接连接符 348"/>
              <p:cNvCxnSpPr>
                <a:endCxn id="6" idx="0"/>
              </p:cNvCxnSpPr>
              <p:nvPr/>
            </p:nvCxnSpPr>
            <p:spPr>
              <a:xfrm>
                <a:off x="7308304" y="3182021"/>
                <a:ext cx="0" cy="2182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弧形 15"/>
              <p:cNvSpPr/>
              <p:nvPr/>
            </p:nvSpPr>
            <p:spPr>
              <a:xfrm>
                <a:off x="7028191" y="3053482"/>
                <a:ext cx="280113" cy="257077"/>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50" name="直接连接符 349"/>
              <p:cNvCxnSpPr/>
              <p:nvPr/>
            </p:nvCxnSpPr>
            <p:spPr>
              <a:xfrm>
                <a:off x="6228184" y="3053482"/>
                <a:ext cx="9400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1" name="弧形 350"/>
              <p:cNvSpPr/>
              <p:nvPr/>
            </p:nvSpPr>
            <p:spPr>
              <a:xfrm flipH="1">
                <a:off x="6088127" y="3053482"/>
                <a:ext cx="280113" cy="257077"/>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cxnSp>
          <p:nvCxnSpPr>
            <p:cNvPr id="352" name="直接连接符 351"/>
            <p:cNvCxnSpPr/>
            <p:nvPr/>
          </p:nvCxnSpPr>
          <p:spPr>
            <a:xfrm>
              <a:off x="6088127" y="3179481"/>
              <a:ext cx="0" cy="30620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3" name="组合 352"/>
            <p:cNvGrpSpPr/>
            <p:nvPr/>
          </p:nvGrpSpPr>
          <p:grpSpPr>
            <a:xfrm flipV="1">
              <a:off x="6088127" y="6025255"/>
              <a:ext cx="1220177" cy="346780"/>
              <a:chOff x="6088127" y="3053482"/>
              <a:chExt cx="1220177" cy="346780"/>
            </a:xfrm>
          </p:grpSpPr>
          <p:cxnSp>
            <p:nvCxnSpPr>
              <p:cNvPr id="354" name="直接连接符 353"/>
              <p:cNvCxnSpPr/>
              <p:nvPr/>
            </p:nvCxnSpPr>
            <p:spPr>
              <a:xfrm>
                <a:off x="7308304" y="3182021"/>
                <a:ext cx="0" cy="2182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5" name="弧形 354"/>
              <p:cNvSpPr/>
              <p:nvPr/>
            </p:nvSpPr>
            <p:spPr>
              <a:xfrm>
                <a:off x="7028191" y="3053482"/>
                <a:ext cx="280113" cy="257077"/>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56" name="直接连接符 355"/>
              <p:cNvCxnSpPr/>
              <p:nvPr/>
            </p:nvCxnSpPr>
            <p:spPr>
              <a:xfrm>
                <a:off x="6228184" y="3053482"/>
                <a:ext cx="9400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7" name="弧形 356"/>
              <p:cNvSpPr/>
              <p:nvPr/>
            </p:nvSpPr>
            <p:spPr>
              <a:xfrm flipH="1">
                <a:off x="6088127" y="3053482"/>
                <a:ext cx="280113" cy="257077"/>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cxnSp>
          <p:nvCxnSpPr>
            <p:cNvPr id="358" name="直接连接符 357"/>
            <p:cNvCxnSpPr/>
            <p:nvPr/>
          </p:nvCxnSpPr>
          <p:spPr>
            <a:xfrm flipH="1">
              <a:off x="7204484" y="5392795"/>
              <a:ext cx="207640" cy="1054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直接连接符 358"/>
            <p:cNvCxnSpPr/>
            <p:nvPr/>
          </p:nvCxnSpPr>
          <p:spPr>
            <a:xfrm flipH="1">
              <a:off x="7204484" y="4711440"/>
              <a:ext cx="207640" cy="1054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直接连接符 359"/>
            <p:cNvCxnSpPr/>
            <p:nvPr/>
          </p:nvCxnSpPr>
          <p:spPr>
            <a:xfrm flipH="1">
              <a:off x="7204484" y="3951906"/>
              <a:ext cx="207640" cy="1054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5400000">
              <a:off x="7148899" y="4896162"/>
              <a:ext cx="492443"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p:txBody>
        </p:sp>
        <p:sp>
          <p:nvSpPr>
            <p:cNvPr id="361" name="Text Box 301"/>
            <p:cNvSpPr txBox="1">
              <a:spLocks noChangeArrowheads="1"/>
            </p:cNvSpPr>
            <p:nvPr/>
          </p:nvSpPr>
          <p:spPr bwMode="auto">
            <a:xfrm>
              <a:off x="7417677" y="3849632"/>
              <a:ext cx="972039" cy="309958"/>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defTabSz="914400">
                <a:lnSpc>
                  <a:spcPct val="100000"/>
                </a:lnSpc>
                <a:buClrTx/>
                <a:buSzTx/>
                <a:buFontTx/>
                <a:buNone/>
              </a:pPr>
              <a:r>
                <a:rPr lang="en-US" altLang="zh-CN" sz="1400" b="1" i="1" dirty="0">
                  <a:solidFill>
                    <a:schemeClr val="tx1"/>
                  </a:solidFill>
                  <a:latin typeface="Tahoma" panose="020B0604030504040204" pitchFamily="34" charset="0"/>
                </a:rPr>
                <a:t>k</a:t>
              </a:r>
              <a:r>
                <a:rPr lang="en-US" altLang="zh-CN" sz="1400" b="1" i="1" baseline="30000" dirty="0">
                  <a:solidFill>
                    <a:schemeClr val="tx1"/>
                  </a:solidFill>
                  <a:latin typeface="Tahoma" panose="020B0604030504040204" pitchFamily="34" charset="0"/>
                </a:rPr>
                <a:t>n-1</a:t>
              </a:r>
              <a:r>
                <a:rPr lang="en-US" altLang="zh-CN" sz="1400" b="1" dirty="0">
                  <a:solidFill>
                    <a:schemeClr val="tx1"/>
                  </a:solidFill>
                  <a:latin typeface="Tahoma" panose="020B0604030504040204" pitchFamily="34" charset="0"/>
                </a:rPr>
                <a:t> links</a:t>
              </a:r>
              <a:endParaRPr lang="en-US" sz="1400" b="1" dirty="0">
                <a:solidFill>
                  <a:schemeClr val="tx1"/>
                </a:solidFill>
                <a:latin typeface="Tahoma" panose="020B0604030504040204" pitchFamily="34" charset="0"/>
              </a:endParaRPr>
            </a:p>
          </p:txBody>
        </p:sp>
        <p:sp>
          <p:nvSpPr>
            <p:cNvPr id="363" name="Rectangle 68"/>
            <p:cNvSpPr>
              <a:spLocks noChangeArrowheads="1"/>
            </p:cNvSpPr>
            <p:nvPr/>
          </p:nvSpPr>
          <p:spPr bwMode="auto">
            <a:xfrm>
              <a:off x="6804248" y="4167366"/>
              <a:ext cx="1008112" cy="525401"/>
            </a:xfrm>
            <a:prstGeom prst="rect">
              <a:avLst/>
            </a:prstGeom>
            <a:noFill/>
            <a:ln w="9525">
              <a:noFill/>
              <a:miter lim="800000"/>
            </a:ln>
            <a:effectLst/>
          </p:spPr>
          <p:txBody>
            <a:bodyPr wrap="square" lIns="90000" tIns="46800" rIns="90000" bIns="46800" anchor="ctr">
              <a:spAutoFit/>
            </a:bodyPr>
            <a:lstStyle/>
            <a:p>
              <a:pPr algn="ctr"/>
              <a:r>
                <a:rPr lang="en-US" altLang="zh-CN" sz="1400" i="1" dirty="0"/>
                <a:t>k</a:t>
              </a:r>
              <a:r>
                <a:rPr lang="en-US" altLang="zh-CN" sz="1400" dirty="0"/>
                <a:t>-</a:t>
              </a:r>
              <a:r>
                <a:rPr lang="en-US" altLang="zh-CN" sz="1400" dirty="0" err="1"/>
                <a:t>ary</a:t>
              </a:r>
              <a:endParaRPr lang="en-US" altLang="zh-CN" sz="1400" dirty="0"/>
            </a:p>
            <a:p>
              <a:pPr algn="ctr"/>
              <a:r>
                <a:rPr lang="en-US" altLang="zh-CN" sz="1400" dirty="0"/>
                <a:t>(</a:t>
              </a:r>
              <a:r>
                <a:rPr lang="en-US" altLang="zh-CN" sz="1400" i="1" dirty="0"/>
                <a:t>n-1</a:t>
              </a:r>
              <a:r>
                <a:rPr lang="en-US" altLang="zh-CN" sz="1400" dirty="0"/>
                <a:t>)-cube</a:t>
              </a:r>
              <a:endParaRPr lang="zh-CN" altLang="en-US" sz="1400" dirty="0"/>
            </a:p>
          </p:txBody>
        </p:sp>
        <p:sp>
          <p:nvSpPr>
            <p:cNvPr id="364" name="Rectangle 68"/>
            <p:cNvSpPr>
              <a:spLocks noChangeArrowheads="1"/>
            </p:cNvSpPr>
            <p:nvPr/>
          </p:nvSpPr>
          <p:spPr bwMode="auto">
            <a:xfrm>
              <a:off x="6804248" y="5556143"/>
              <a:ext cx="1008112" cy="525401"/>
            </a:xfrm>
            <a:prstGeom prst="rect">
              <a:avLst/>
            </a:prstGeom>
            <a:noFill/>
            <a:ln w="9525">
              <a:noFill/>
              <a:miter lim="800000"/>
            </a:ln>
            <a:effectLst/>
          </p:spPr>
          <p:txBody>
            <a:bodyPr wrap="square" lIns="90000" tIns="46800" rIns="90000" bIns="46800" anchor="ctr">
              <a:spAutoFit/>
            </a:bodyPr>
            <a:lstStyle/>
            <a:p>
              <a:pPr algn="ctr"/>
              <a:r>
                <a:rPr lang="en-US" altLang="zh-CN" sz="1400" i="1" dirty="0"/>
                <a:t>k</a:t>
              </a:r>
              <a:r>
                <a:rPr lang="en-US" altLang="zh-CN" sz="1400" dirty="0"/>
                <a:t>-</a:t>
              </a:r>
              <a:r>
                <a:rPr lang="en-US" altLang="zh-CN" sz="1400" dirty="0" err="1"/>
                <a:t>ary</a:t>
              </a:r>
              <a:endParaRPr lang="en-US" altLang="zh-CN" sz="1400" dirty="0"/>
            </a:p>
            <a:p>
              <a:pPr algn="ctr"/>
              <a:r>
                <a:rPr lang="en-US" altLang="zh-CN" sz="1400" dirty="0"/>
                <a:t>(</a:t>
              </a:r>
              <a:r>
                <a:rPr lang="en-US" altLang="zh-CN" sz="1400" i="1" dirty="0"/>
                <a:t>n-1</a:t>
              </a:r>
              <a:r>
                <a:rPr lang="en-US" altLang="zh-CN" sz="1400" dirty="0"/>
                <a:t>)-cube</a:t>
              </a:r>
              <a:endParaRPr lang="zh-CN" altLang="en-US" sz="1400" dirty="0"/>
            </a:p>
          </p:txBody>
        </p:sp>
      </p:grpSp>
      <p:sp>
        <p:nvSpPr>
          <p:cNvPr id="365" name="Text Box 301"/>
          <p:cNvSpPr txBox="1">
            <a:spLocks noChangeArrowheads="1"/>
          </p:cNvSpPr>
          <p:nvPr/>
        </p:nvSpPr>
        <p:spPr bwMode="auto">
          <a:xfrm>
            <a:off x="5868144" y="6157994"/>
            <a:ext cx="2283295" cy="525401"/>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algn="ctr" defTabSz="914400">
              <a:lnSpc>
                <a:spcPct val="100000"/>
              </a:lnSpc>
              <a:buClrTx/>
              <a:buSzTx/>
              <a:buFontTx/>
              <a:buNone/>
            </a:pPr>
            <a:r>
              <a:rPr lang="zh-CN" altLang="en-US" sz="1400" b="1" dirty="0">
                <a:solidFill>
                  <a:schemeClr val="tx1"/>
                </a:solidFill>
                <a:latin typeface="Tahoma" panose="020B0604030504040204" pitchFamily="34" charset="0"/>
              </a:rPr>
              <a:t>从</a:t>
            </a:r>
            <a:r>
              <a:rPr lang="en-US" altLang="zh-CN" sz="1400" b="1" i="1" dirty="0">
                <a:solidFill>
                  <a:schemeClr val="tx1"/>
                </a:solidFill>
                <a:latin typeface="Tahoma" panose="020B0604030504040204" pitchFamily="34" charset="0"/>
              </a:rPr>
              <a:t>k</a:t>
            </a:r>
            <a:r>
              <a:rPr lang="en-US" altLang="zh-CN" sz="1400" b="1" dirty="0">
                <a:solidFill>
                  <a:schemeClr val="tx1"/>
                </a:solidFill>
                <a:latin typeface="Tahoma" panose="020B0604030504040204" pitchFamily="34" charset="0"/>
              </a:rPr>
              <a:t>-array (</a:t>
            </a:r>
            <a:r>
              <a:rPr lang="en-US" altLang="zh-CN" sz="1400" b="1" i="1" dirty="0">
                <a:solidFill>
                  <a:schemeClr val="tx1"/>
                </a:solidFill>
                <a:latin typeface="Tahoma" panose="020B0604030504040204" pitchFamily="34" charset="0"/>
              </a:rPr>
              <a:t>n-1</a:t>
            </a:r>
            <a:r>
              <a:rPr lang="en-US" altLang="zh-CN" sz="1400" b="1" dirty="0">
                <a:solidFill>
                  <a:schemeClr val="tx1"/>
                </a:solidFill>
                <a:latin typeface="Tahoma" panose="020B0604030504040204" pitchFamily="34" charset="0"/>
              </a:rPr>
              <a:t>)-cube </a:t>
            </a:r>
            <a:r>
              <a:rPr lang="zh-CN" altLang="en-US" sz="1400" b="1" dirty="0">
                <a:solidFill>
                  <a:schemeClr val="tx1"/>
                </a:solidFill>
                <a:latin typeface="Tahoma" panose="020B0604030504040204" pitchFamily="34" charset="0"/>
              </a:rPr>
              <a:t>到</a:t>
            </a:r>
            <a:endParaRPr lang="en-US" altLang="zh-CN" sz="1400" b="1" dirty="0">
              <a:solidFill>
                <a:schemeClr val="tx1"/>
              </a:solidFill>
              <a:latin typeface="Tahoma" panose="020B0604030504040204" pitchFamily="34" charset="0"/>
            </a:endParaRPr>
          </a:p>
          <a:p>
            <a:pPr algn="ctr" defTabSz="914400">
              <a:lnSpc>
                <a:spcPct val="100000"/>
              </a:lnSpc>
              <a:buClrTx/>
              <a:buSzTx/>
              <a:buFontTx/>
              <a:buNone/>
            </a:pPr>
            <a:r>
              <a:rPr lang="en-US" altLang="zh-CN" sz="1400" b="1" i="1" dirty="0">
                <a:solidFill>
                  <a:schemeClr val="tx1"/>
                </a:solidFill>
                <a:latin typeface="Tahoma" panose="020B0604030504040204" pitchFamily="34" charset="0"/>
              </a:rPr>
              <a:t>k</a:t>
            </a:r>
            <a:r>
              <a:rPr lang="en-US" altLang="zh-CN" sz="1400" b="1" dirty="0">
                <a:solidFill>
                  <a:schemeClr val="tx1"/>
                </a:solidFill>
                <a:latin typeface="Tahoma" panose="020B0604030504040204" pitchFamily="34" charset="0"/>
              </a:rPr>
              <a:t>-array </a:t>
            </a:r>
            <a:r>
              <a:rPr lang="en-US" altLang="zh-CN" sz="1400" b="1" i="1" dirty="0">
                <a:solidFill>
                  <a:schemeClr val="tx1"/>
                </a:solidFill>
                <a:latin typeface="Tahoma" panose="020B0604030504040204" pitchFamily="34" charset="0"/>
              </a:rPr>
              <a:t>n</a:t>
            </a:r>
            <a:r>
              <a:rPr lang="en-US" altLang="zh-CN" sz="1400" b="1" dirty="0">
                <a:solidFill>
                  <a:schemeClr val="tx1"/>
                </a:solidFill>
                <a:latin typeface="Tahoma" panose="020B0604030504040204" pitchFamily="34" charset="0"/>
              </a:rPr>
              <a:t>-cube</a:t>
            </a:r>
            <a:endParaRPr lang="en-US" sz="1400" b="1" dirty="0">
              <a:solidFill>
                <a:schemeClr val="tx1"/>
              </a:solidFill>
              <a:latin typeface="Tahoma" panose="020B0604030504040204" pitchFamily="34" charset="0"/>
            </a:endParaRPr>
          </a:p>
        </p:txBody>
      </p:sp>
      <p:sp>
        <p:nvSpPr>
          <p:cNvPr id="26" name="右箭头 25"/>
          <p:cNvSpPr/>
          <p:nvPr/>
        </p:nvSpPr>
        <p:spPr>
          <a:xfrm>
            <a:off x="5292080" y="4154945"/>
            <a:ext cx="288032" cy="769775"/>
          </a:xfrm>
          <a:prstGeom prst="rightArrow">
            <a:avLst/>
          </a:prstGeom>
          <a:solidFill>
            <a:srgbClr val="CDFF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间接网络拓扑结构</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264275"/>
            <a:ext cx="8706313" cy="1615827"/>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b="1" dirty="0">
                <a:latin typeface="Times New Roman" panose="02020603050405020304" pitchFamily="18" charset="0"/>
                <a:ea typeface="华文中宋" panose="02010600040101010101" pitchFamily="2" charset="-122"/>
                <a:cs typeface="Times New Roman" panose="02020603050405020304" pitchFamily="18" charset="0"/>
              </a:rPr>
              <a:t>理想的间接网络</a:t>
            </a:r>
            <a:endParaRPr lang="en-US" altLang="zh-CN" sz="2400" b="1" dirty="0">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en-US" altLang="zh-CN" sz="2000" b="1" dirty="0">
                <a:solidFill>
                  <a:srgbClr val="003B93"/>
                </a:solidFill>
                <a:latin typeface="Calibri" panose="020F0502020204030204" pitchFamily="34" charset="0"/>
                <a:ea typeface="华文中宋" panose="02010600040101010101" pitchFamily="2" charset="-122"/>
                <a:cs typeface="Calibri" panose="020F0502020204030204" pitchFamily="34" charset="0"/>
              </a:rPr>
              <a:t>Crossbar</a:t>
            </a:r>
            <a:r>
              <a:rPr lang="zh-CN" altLang="en-US" sz="2000" dirty="0">
                <a:solidFill>
                  <a:prstClr val="black"/>
                </a:solidFill>
                <a:latin typeface="Calibri" panose="020F0502020204030204" pitchFamily="34" charset="0"/>
                <a:ea typeface="华文中宋" panose="02010600040101010101" pitchFamily="2" charset="-122"/>
                <a:cs typeface="Calibri" panose="020F0502020204030204" pitchFamily="34" charset="0"/>
              </a:rPr>
              <a:t>：每个输入节点和输出节点对之间通过一个开关连接</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b="1" dirty="0">
                <a:solidFill>
                  <a:srgbClr val="003B93"/>
                </a:solidFill>
                <a:latin typeface="Calibri" panose="020F0502020204030204" pitchFamily="34" charset="0"/>
                <a:ea typeface="华文中宋" panose="02010600040101010101" pitchFamily="2" charset="-122"/>
                <a:cs typeface="Calibri" panose="020F0502020204030204" pitchFamily="34" charset="0"/>
              </a:rPr>
              <a:t>复杂度</a:t>
            </a:r>
            <a:r>
              <a:rPr lang="zh-CN" altLang="en-US" sz="2000" dirty="0">
                <a:solidFill>
                  <a:prstClr val="black"/>
                </a:solidFill>
                <a:latin typeface="Calibri" panose="020F0502020204030204" pitchFamily="34" charset="0"/>
                <a:ea typeface="华文中宋" panose="02010600040101010101" pitchFamily="2" charset="-122"/>
                <a:cs typeface="Calibri" panose="020F0502020204030204" pitchFamily="34" charset="0"/>
              </a:rPr>
              <a:t>：</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O(</a:t>
            </a:r>
            <a:r>
              <a:rPr lang="en-US" altLang="zh-CN" sz="2000" i="1" dirty="0">
                <a:solidFill>
                  <a:prstClr val="black"/>
                </a:solidFill>
                <a:latin typeface="Cambria Math" panose="02040503050406030204"/>
                <a:ea typeface="华文中宋" panose="02010600040101010101" pitchFamily="2" charset="-122"/>
                <a:cs typeface="Calibri" panose="020F0502020204030204" pitchFamily="34" charset="0"/>
              </a:rPr>
              <a:t>N</a:t>
            </a:r>
            <a:r>
              <a:rPr lang="en-US" altLang="zh-CN" sz="2000" i="1" baseline="30000" dirty="0">
                <a:solidFill>
                  <a:prstClr val="black"/>
                </a:solidFill>
                <a:latin typeface="Cambria Math" panose="02040503050406030204"/>
                <a:ea typeface="华文中宋" panose="02010600040101010101" pitchFamily="2" charset="-122"/>
                <a:cs typeface="Calibri" panose="020F0502020204030204" pitchFamily="34" charset="0"/>
              </a:rPr>
              <a:t>2</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b="1" dirty="0">
                <a:solidFill>
                  <a:srgbClr val="003B93"/>
                </a:solidFill>
                <a:latin typeface="Cambria Math" panose="02040503050406030204"/>
                <a:ea typeface="华文中宋" panose="02010600040101010101" pitchFamily="2" charset="-122"/>
                <a:cs typeface="Calibri" panose="020F0502020204030204" pitchFamily="34" charset="0"/>
              </a:rPr>
              <a:t>无阻塞网络</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：去往不同输出节点的数据包不会相互阻塞</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p:txBody>
      </p:sp>
      <p:sp>
        <p:nvSpPr>
          <p:cNvPr id="298" name="Rectangle 367"/>
          <p:cNvSpPr>
            <a:spLocks noChangeArrowheads="1"/>
          </p:cNvSpPr>
          <p:nvPr/>
        </p:nvSpPr>
        <p:spPr bwMode="auto">
          <a:xfrm>
            <a:off x="5466941" y="3604109"/>
            <a:ext cx="2513457" cy="2513457"/>
          </a:xfrm>
          <a:prstGeom prst="rect">
            <a:avLst/>
          </a:prstGeom>
          <a:solidFill>
            <a:srgbClr val="CCFFFF">
              <a:alpha val="50000"/>
            </a:srgbClr>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0600" b="0" i="0" u="none" strike="noStrike" kern="0" cap="none" spc="0" normalizeH="0" baseline="0" noProof="0">
              <a:ln>
                <a:noFill/>
              </a:ln>
              <a:solidFill>
                <a:sysClr val="windowText" lastClr="000000"/>
              </a:solidFill>
              <a:effectLst/>
              <a:uLnTx/>
              <a:uFillTx/>
            </a:endParaRPr>
          </a:p>
        </p:txBody>
      </p:sp>
      <p:grpSp>
        <p:nvGrpSpPr>
          <p:cNvPr id="299" name="Group 54"/>
          <p:cNvGrpSpPr/>
          <p:nvPr/>
        </p:nvGrpSpPr>
        <p:grpSpPr bwMode="auto">
          <a:xfrm>
            <a:off x="5513357" y="3620987"/>
            <a:ext cx="2441724" cy="2462823"/>
            <a:chOff x="3889" y="2366"/>
            <a:chExt cx="1736" cy="1751"/>
          </a:xfrm>
        </p:grpSpPr>
        <p:sp>
          <p:nvSpPr>
            <p:cNvPr id="300" name="Oval 55"/>
            <p:cNvSpPr>
              <a:spLocks noChangeArrowheads="1"/>
            </p:cNvSpPr>
            <p:nvPr/>
          </p:nvSpPr>
          <p:spPr bwMode="auto">
            <a:xfrm>
              <a:off x="5462" y="3956"/>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1" name="Oval 56"/>
            <p:cNvSpPr>
              <a:spLocks noChangeArrowheads="1"/>
            </p:cNvSpPr>
            <p:nvPr/>
          </p:nvSpPr>
          <p:spPr bwMode="auto">
            <a:xfrm>
              <a:off x="5462" y="3729"/>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2" name="Oval 57"/>
            <p:cNvSpPr>
              <a:spLocks noChangeArrowheads="1"/>
            </p:cNvSpPr>
            <p:nvPr/>
          </p:nvSpPr>
          <p:spPr bwMode="auto">
            <a:xfrm>
              <a:off x="5462" y="3503"/>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3" name="Oval 58"/>
            <p:cNvSpPr>
              <a:spLocks noChangeArrowheads="1"/>
            </p:cNvSpPr>
            <p:nvPr/>
          </p:nvSpPr>
          <p:spPr bwMode="auto">
            <a:xfrm>
              <a:off x="5462" y="3276"/>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4" name="Oval 59"/>
            <p:cNvSpPr>
              <a:spLocks noChangeArrowheads="1"/>
            </p:cNvSpPr>
            <p:nvPr/>
          </p:nvSpPr>
          <p:spPr bwMode="auto">
            <a:xfrm>
              <a:off x="5462" y="3049"/>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5" name="Oval 60"/>
            <p:cNvSpPr>
              <a:spLocks noChangeArrowheads="1"/>
            </p:cNvSpPr>
            <p:nvPr/>
          </p:nvSpPr>
          <p:spPr bwMode="auto">
            <a:xfrm>
              <a:off x="5462" y="2822"/>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6" name="Oval 61"/>
            <p:cNvSpPr>
              <a:spLocks noChangeArrowheads="1"/>
            </p:cNvSpPr>
            <p:nvPr/>
          </p:nvSpPr>
          <p:spPr bwMode="auto">
            <a:xfrm>
              <a:off x="5462" y="2595"/>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7" name="Oval 62"/>
            <p:cNvSpPr>
              <a:spLocks noChangeArrowheads="1"/>
            </p:cNvSpPr>
            <p:nvPr/>
          </p:nvSpPr>
          <p:spPr bwMode="auto">
            <a:xfrm>
              <a:off x="5238" y="3960"/>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8" name="Oval 63"/>
            <p:cNvSpPr>
              <a:spLocks noChangeArrowheads="1"/>
            </p:cNvSpPr>
            <p:nvPr/>
          </p:nvSpPr>
          <p:spPr bwMode="auto">
            <a:xfrm>
              <a:off x="5238" y="3733"/>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9" name="Oval 64"/>
            <p:cNvSpPr>
              <a:spLocks noChangeArrowheads="1"/>
            </p:cNvSpPr>
            <p:nvPr/>
          </p:nvSpPr>
          <p:spPr bwMode="auto">
            <a:xfrm>
              <a:off x="5238" y="3507"/>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0" name="Oval 65"/>
            <p:cNvSpPr>
              <a:spLocks noChangeArrowheads="1"/>
            </p:cNvSpPr>
            <p:nvPr/>
          </p:nvSpPr>
          <p:spPr bwMode="auto">
            <a:xfrm>
              <a:off x="5238" y="3280"/>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1" name="Oval 66"/>
            <p:cNvSpPr>
              <a:spLocks noChangeArrowheads="1"/>
            </p:cNvSpPr>
            <p:nvPr/>
          </p:nvSpPr>
          <p:spPr bwMode="auto">
            <a:xfrm>
              <a:off x="5238" y="3053"/>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2" name="Oval 67"/>
            <p:cNvSpPr>
              <a:spLocks noChangeArrowheads="1"/>
            </p:cNvSpPr>
            <p:nvPr/>
          </p:nvSpPr>
          <p:spPr bwMode="auto">
            <a:xfrm>
              <a:off x="5238" y="2826"/>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3" name="Oval 68"/>
            <p:cNvSpPr>
              <a:spLocks noChangeArrowheads="1"/>
            </p:cNvSpPr>
            <p:nvPr/>
          </p:nvSpPr>
          <p:spPr bwMode="auto">
            <a:xfrm>
              <a:off x="5238" y="2599"/>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4" name="Oval 69"/>
            <p:cNvSpPr>
              <a:spLocks noChangeArrowheads="1"/>
            </p:cNvSpPr>
            <p:nvPr/>
          </p:nvSpPr>
          <p:spPr bwMode="auto">
            <a:xfrm>
              <a:off x="5014" y="3963"/>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5" name="Oval 70"/>
            <p:cNvSpPr>
              <a:spLocks noChangeArrowheads="1"/>
            </p:cNvSpPr>
            <p:nvPr/>
          </p:nvSpPr>
          <p:spPr bwMode="auto">
            <a:xfrm>
              <a:off x="5014" y="3736"/>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6" name="Oval 71"/>
            <p:cNvSpPr>
              <a:spLocks noChangeArrowheads="1"/>
            </p:cNvSpPr>
            <p:nvPr/>
          </p:nvSpPr>
          <p:spPr bwMode="auto">
            <a:xfrm>
              <a:off x="5014" y="3510"/>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7" name="Oval 72"/>
            <p:cNvSpPr>
              <a:spLocks noChangeArrowheads="1"/>
            </p:cNvSpPr>
            <p:nvPr/>
          </p:nvSpPr>
          <p:spPr bwMode="auto">
            <a:xfrm>
              <a:off x="5014" y="3283"/>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8" name="Oval 73"/>
            <p:cNvSpPr>
              <a:spLocks noChangeArrowheads="1"/>
            </p:cNvSpPr>
            <p:nvPr/>
          </p:nvSpPr>
          <p:spPr bwMode="auto">
            <a:xfrm>
              <a:off x="5014" y="3056"/>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9" name="Oval 74"/>
            <p:cNvSpPr>
              <a:spLocks noChangeArrowheads="1"/>
            </p:cNvSpPr>
            <p:nvPr/>
          </p:nvSpPr>
          <p:spPr bwMode="auto">
            <a:xfrm>
              <a:off x="5014" y="2829"/>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0" name="Oval 75"/>
            <p:cNvSpPr>
              <a:spLocks noChangeArrowheads="1"/>
            </p:cNvSpPr>
            <p:nvPr/>
          </p:nvSpPr>
          <p:spPr bwMode="auto">
            <a:xfrm>
              <a:off x="5014" y="2602"/>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1" name="Oval 76"/>
            <p:cNvSpPr>
              <a:spLocks noChangeArrowheads="1"/>
            </p:cNvSpPr>
            <p:nvPr/>
          </p:nvSpPr>
          <p:spPr bwMode="auto">
            <a:xfrm>
              <a:off x="4796" y="3960"/>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2" name="Oval 77"/>
            <p:cNvSpPr>
              <a:spLocks noChangeArrowheads="1"/>
            </p:cNvSpPr>
            <p:nvPr/>
          </p:nvSpPr>
          <p:spPr bwMode="auto">
            <a:xfrm>
              <a:off x="4796" y="3733"/>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3" name="Oval 78"/>
            <p:cNvSpPr>
              <a:spLocks noChangeArrowheads="1"/>
            </p:cNvSpPr>
            <p:nvPr/>
          </p:nvSpPr>
          <p:spPr bwMode="auto">
            <a:xfrm>
              <a:off x="4796" y="3507"/>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4" name="Oval 79"/>
            <p:cNvSpPr>
              <a:spLocks noChangeArrowheads="1"/>
            </p:cNvSpPr>
            <p:nvPr/>
          </p:nvSpPr>
          <p:spPr bwMode="auto">
            <a:xfrm>
              <a:off x="4796" y="3280"/>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5" name="Oval 80"/>
            <p:cNvSpPr>
              <a:spLocks noChangeArrowheads="1"/>
            </p:cNvSpPr>
            <p:nvPr/>
          </p:nvSpPr>
          <p:spPr bwMode="auto">
            <a:xfrm>
              <a:off x="4796" y="3053"/>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6" name="Oval 81"/>
            <p:cNvSpPr>
              <a:spLocks noChangeArrowheads="1"/>
            </p:cNvSpPr>
            <p:nvPr/>
          </p:nvSpPr>
          <p:spPr bwMode="auto">
            <a:xfrm>
              <a:off x="4796" y="2826"/>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7" name="Oval 82"/>
            <p:cNvSpPr>
              <a:spLocks noChangeArrowheads="1"/>
            </p:cNvSpPr>
            <p:nvPr/>
          </p:nvSpPr>
          <p:spPr bwMode="auto">
            <a:xfrm>
              <a:off x="4796" y="2599"/>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8" name="Oval 83"/>
            <p:cNvSpPr>
              <a:spLocks noChangeArrowheads="1"/>
            </p:cNvSpPr>
            <p:nvPr/>
          </p:nvSpPr>
          <p:spPr bwMode="auto">
            <a:xfrm>
              <a:off x="4559" y="3954"/>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9" name="Oval 84"/>
            <p:cNvSpPr>
              <a:spLocks noChangeArrowheads="1"/>
            </p:cNvSpPr>
            <p:nvPr/>
          </p:nvSpPr>
          <p:spPr bwMode="auto">
            <a:xfrm>
              <a:off x="4559" y="3727"/>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0" name="Oval 85"/>
            <p:cNvSpPr>
              <a:spLocks noChangeArrowheads="1"/>
            </p:cNvSpPr>
            <p:nvPr/>
          </p:nvSpPr>
          <p:spPr bwMode="auto">
            <a:xfrm>
              <a:off x="4559" y="3501"/>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1" name="Oval 86"/>
            <p:cNvSpPr>
              <a:spLocks noChangeArrowheads="1"/>
            </p:cNvSpPr>
            <p:nvPr/>
          </p:nvSpPr>
          <p:spPr bwMode="auto">
            <a:xfrm>
              <a:off x="4559" y="3274"/>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2" name="Oval 87"/>
            <p:cNvSpPr>
              <a:spLocks noChangeArrowheads="1"/>
            </p:cNvSpPr>
            <p:nvPr/>
          </p:nvSpPr>
          <p:spPr bwMode="auto">
            <a:xfrm>
              <a:off x="4559" y="3047"/>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3" name="Oval 88"/>
            <p:cNvSpPr>
              <a:spLocks noChangeArrowheads="1"/>
            </p:cNvSpPr>
            <p:nvPr/>
          </p:nvSpPr>
          <p:spPr bwMode="auto">
            <a:xfrm>
              <a:off x="4559" y="2820"/>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4" name="Oval 89"/>
            <p:cNvSpPr>
              <a:spLocks noChangeArrowheads="1"/>
            </p:cNvSpPr>
            <p:nvPr/>
          </p:nvSpPr>
          <p:spPr bwMode="auto">
            <a:xfrm>
              <a:off x="4559" y="2593"/>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5" name="Oval 90"/>
            <p:cNvSpPr>
              <a:spLocks noChangeArrowheads="1"/>
            </p:cNvSpPr>
            <p:nvPr/>
          </p:nvSpPr>
          <p:spPr bwMode="auto">
            <a:xfrm>
              <a:off x="4335" y="3958"/>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6" name="Oval 91"/>
            <p:cNvSpPr>
              <a:spLocks noChangeArrowheads="1"/>
            </p:cNvSpPr>
            <p:nvPr/>
          </p:nvSpPr>
          <p:spPr bwMode="auto">
            <a:xfrm>
              <a:off x="4335" y="3731"/>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7" name="Oval 92"/>
            <p:cNvSpPr>
              <a:spLocks noChangeArrowheads="1"/>
            </p:cNvSpPr>
            <p:nvPr/>
          </p:nvSpPr>
          <p:spPr bwMode="auto">
            <a:xfrm>
              <a:off x="4335" y="3505"/>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8" name="Oval 93"/>
            <p:cNvSpPr>
              <a:spLocks noChangeArrowheads="1"/>
            </p:cNvSpPr>
            <p:nvPr/>
          </p:nvSpPr>
          <p:spPr bwMode="auto">
            <a:xfrm>
              <a:off x="4335" y="3278"/>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9" name="Oval 94"/>
            <p:cNvSpPr>
              <a:spLocks noChangeArrowheads="1"/>
            </p:cNvSpPr>
            <p:nvPr/>
          </p:nvSpPr>
          <p:spPr bwMode="auto">
            <a:xfrm>
              <a:off x="4335" y="3051"/>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0" name="Oval 95"/>
            <p:cNvSpPr>
              <a:spLocks noChangeArrowheads="1"/>
            </p:cNvSpPr>
            <p:nvPr/>
          </p:nvSpPr>
          <p:spPr bwMode="auto">
            <a:xfrm>
              <a:off x="4335" y="2824"/>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1" name="Oval 96"/>
            <p:cNvSpPr>
              <a:spLocks noChangeArrowheads="1"/>
            </p:cNvSpPr>
            <p:nvPr/>
          </p:nvSpPr>
          <p:spPr bwMode="auto">
            <a:xfrm>
              <a:off x="4335" y="2597"/>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2" name="Oval 97"/>
            <p:cNvSpPr>
              <a:spLocks noChangeArrowheads="1"/>
            </p:cNvSpPr>
            <p:nvPr/>
          </p:nvSpPr>
          <p:spPr bwMode="auto">
            <a:xfrm>
              <a:off x="4111" y="3961"/>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3" name="Oval 98"/>
            <p:cNvSpPr>
              <a:spLocks noChangeArrowheads="1"/>
            </p:cNvSpPr>
            <p:nvPr/>
          </p:nvSpPr>
          <p:spPr bwMode="auto">
            <a:xfrm>
              <a:off x="4111" y="3734"/>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4" name="Oval 99"/>
            <p:cNvSpPr>
              <a:spLocks noChangeArrowheads="1"/>
            </p:cNvSpPr>
            <p:nvPr/>
          </p:nvSpPr>
          <p:spPr bwMode="auto">
            <a:xfrm>
              <a:off x="4111" y="3508"/>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5" name="Oval 100"/>
            <p:cNvSpPr>
              <a:spLocks noChangeArrowheads="1"/>
            </p:cNvSpPr>
            <p:nvPr/>
          </p:nvSpPr>
          <p:spPr bwMode="auto">
            <a:xfrm>
              <a:off x="4111" y="3281"/>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6" name="Oval 101"/>
            <p:cNvSpPr>
              <a:spLocks noChangeArrowheads="1"/>
            </p:cNvSpPr>
            <p:nvPr/>
          </p:nvSpPr>
          <p:spPr bwMode="auto">
            <a:xfrm>
              <a:off x="4111" y="3054"/>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7" name="Oval 102"/>
            <p:cNvSpPr>
              <a:spLocks noChangeArrowheads="1"/>
            </p:cNvSpPr>
            <p:nvPr/>
          </p:nvSpPr>
          <p:spPr bwMode="auto">
            <a:xfrm>
              <a:off x="4111" y="2827"/>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8" name="Oval 103"/>
            <p:cNvSpPr>
              <a:spLocks noChangeArrowheads="1"/>
            </p:cNvSpPr>
            <p:nvPr/>
          </p:nvSpPr>
          <p:spPr bwMode="auto">
            <a:xfrm>
              <a:off x="4111" y="2600"/>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9" name="Oval 104"/>
            <p:cNvSpPr>
              <a:spLocks noChangeArrowheads="1"/>
            </p:cNvSpPr>
            <p:nvPr/>
          </p:nvSpPr>
          <p:spPr bwMode="auto">
            <a:xfrm>
              <a:off x="3893" y="3958"/>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0" name="Oval 105"/>
            <p:cNvSpPr>
              <a:spLocks noChangeArrowheads="1"/>
            </p:cNvSpPr>
            <p:nvPr/>
          </p:nvSpPr>
          <p:spPr bwMode="auto">
            <a:xfrm>
              <a:off x="3893" y="3731"/>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1" name="Oval 106"/>
            <p:cNvSpPr>
              <a:spLocks noChangeArrowheads="1"/>
            </p:cNvSpPr>
            <p:nvPr/>
          </p:nvSpPr>
          <p:spPr bwMode="auto">
            <a:xfrm>
              <a:off x="3893" y="3505"/>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2" name="Oval 107"/>
            <p:cNvSpPr>
              <a:spLocks noChangeArrowheads="1"/>
            </p:cNvSpPr>
            <p:nvPr/>
          </p:nvSpPr>
          <p:spPr bwMode="auto">
            <a:xfrm>
              <a:off x="3893" y="3278"/>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3" name="Oval 108"/>
            <p:cNvSpPr>
              <a:spLocks noChangeArrowheads="1"/>
            </p:cNvSpPr>
            <p:nvPr/>
          </p:nvSpPr>
          <p:spPr bwMode="auto">
            <a:xfrm>
              <a:off x="3893" y="3051"/>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4" name="Oval 109"/>
            <p:cNvSpPr>
              <a:spLocks noChangeArrowheads="1"/>
            </p:cNvSpPr>
            <p:nvPr/>
          </p:nvSpPr>
          <p:spPr bwMode="auto">
            <a:xfrm>
              <a:off x="3893" y="2824"/>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5" name="Oval 110"/>
            <p:cNvSpPr>
              <a:spLocks noChangeArrowheads="1"/>
            </p:cNvSpPr>
            <p:nvPr/>
          </p:nvSpPr>
          <p:spPr bwMode="auto">
            <a:xfrm>
              <a:off x="3893" y="2597"/>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6" name="Line 111"/>
            <p:cNvSpPr>
              <a:spLocks noChangeShapeType="1"/>
            </p:cNvSpPr>
            <p:nvPr/>
          </p:nvSpPr>
          <p:spPr bwMode="auto">
            <a:xfrm flipV="1">
              <a:off x="3941" y="4026"/>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7" name="Line 112"/>
            <p:cNvSpPr>
              <a:spLocks noChangeShapeType="1"/>
            </p:cNvSpPr>
            <p:nvPr/>
          </p:nvSpPr>
          <p:spPr bwMode="auto">
            <a:xfrm flipV="1">
              <a:off x="3941" y="3799"/>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8" name="Line 113"/>
            <p:cNvSpPr>
              <a:spLocks noChangeShapeType="1"/>
            </p:cNvSpPr>
            <p:nvPr/>
          </p:nvSpPr>
          <p:spPr bwMode="auto">
            <a:xfrm flipV="1">
              <a:off x="3941" y="3573"/>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9" name="Line 114"/>
            <p:cNvSpPr>
              <a:spLocks noChangeShapeType="1"/>
            </p:cNvSpPr>
            <p:nvPr/>
          </p:nvSpPr>
          <p:spPr bwMode="auto">
            <a:xfrm flipV="1">
              <a:off x="3941" y="3346"/>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0" name="Line 115"/>
            <p:cNvSpPr>
              <a:spLocks noChangeShapeType="1"/>
            </p:cNvSpPr>
            <p:nvPr/>
          </p:nvSpPr>
          <p:spPr bwMode="auto">
            <a:xfrm flipV="1">
              <a:off x="3941" y="3119"/>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1" name="Line 116"/>
            <p:cNvSpPr>
              <a:spLocks noChangeShapeType="1"/>
            </p:cNvSpPr>
            <p:nvPr/>
          </p:nvSpPr>
          <p:spPr bwMode="auto">
            <a:xfrm flipV="1">
              <a:off x="3941" y="2892"/>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2" name="Line 117"/>
            <p:cNvSpPr>
              <a:spLocks noChangeShapeType="1"/>
            </p:cNvSpPr>
            <p:nvPr/>
          </p:nvSpPr>
          <p:spPr bwMode="auto">
            <a:xfrm flipV="1">
              <a:off x="3941" y="2666"/>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3" name="Line 118"/>
            <p:cNvSpPr>
              <a:spLocks noChangeShapeType="1"/>
            </p:cNvSpPr>
            <p:nvPr/>
          </p:nvSpPr>
          <p:spPr bwMode="auto">
            <a:xfrm flipV="1">
              <a:off x="4155" y="4026"/>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4" name="Line 119"/>
            <p:cNvSpPr>
              <a:spLocks noChangeShapeType="1"/>
            </p:cNvSpPr>
            <p:nvPr/>
          </p:nvSpPr>
          <p:spPr bwMode="auto">
            <a:xfrm flipV="1">
              <a:off x="4155" y="3799"/>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5" name="Line 120"/>
            <p:cNvSpPr>
              <a:spLocks noChangeShapeType="1"/>
            </p:cNvSpPr>
            <p:nvPr/>
          </p:nvSpPr>
          <p:spPr bwMode="auto">
            <a:xfrm flipV="1">
              <a:off x="4155" y="3573"/>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6" name="Line 121"/>
            <p:cNvSpPr>
              <a:spLocks noChangeShapeType="1"/>
            </p:cNvSpPr>
            <p:nvPr/>
          </p:nvSpPr>
          <p:spPr bwMode="auto">
            <a:xfrm flipV="1">
              <a:off x="4155" y="3346"/>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7" name="Line 122"/>
            <p:cNvSpPr>
              <a:spLocks noChangeShapeType="1"/>
            </p:cNvSpPr>
            <p:nvPr/>
          </p:nvSpPr>
          <p:spPr bwMode="auto">
            <a:xfrm flipV="1">
              <a:off x="4155" y="3119"/>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8" name="Line 123"/>
            <p:cNvSpPr>
              <a:spLocks noChangeShapeType="1"/>
            </p:cNvSpPr>
            <p:nvPr/>
          </p:nvSpPr>
          <p:spPr bwMode="auto">
            <a:xfrm flipV="1">
              <a:off x="4155" y="2892"/>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9" name="Line 124"/>
            <p:cNvSpPr>
              <a:spLocks noChangeShapeType="1"/>
            </p:cNvSpPr>
            <p:nvPr/>
          </p:nvSpPr>
          <p:spPr bwMode="auto">
            <a:xfrm flipV="1">
              <a:off x="4155" y="2666"/>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0" name="Line 125"/>
            <p:cNvSpPr>
              <a:spLocks noChangeShapeType="1"/>
            </p:cNvSpPr>
            <p:nvPr/>
          </p:nvSpPr>
          <p:spPr bwMode="auto">
            <a:xfrm flipV="1">
              <a:off x="4379" y="4026"/>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1" name="Line 126"/>
            <p:cNvSpPr>
              <a:spLocks noChangeShapeType="1"/>
            </p:cNvSpPr>
            <p:nvPr/>
          </p:nvSpPr>
          <p:spPr bwMode="auto">
            <a:xfrm flipV="1">
              <a:off x="4379" y="3799"/>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2" name="Line 127"/>
            <p:cNvSpPr>
              <a:spLocks noChangeShapeType="1"/>
            </p:cNvSpPr>
            <p:nvPr/>
          </p:nvSpPr>
          <p:spPr bwMode="auto">
            <a:xfrm flipV="1">
              <a:off x="4379" y="3573"/>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3" name="Line 128"/>
            <p:cNvSpPr>
              <a:spLocks noChangeShapeType="1"/>
            </p:cNvSpPr>
            <p:nvPr/>
          </p:nvSpPr>
          <p:spPr bwMode="auto">
            <a:xfrm flipV="1">
              <a:off x="4379" y="3346"/>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4" name="Line 129"/>
            <p:cNvSpPr>
              <a:spLocks noChangeShapeType="1"/>
            </p:cNvSpPr>
            <p:nvPr/>
          </p:nvSpPr>
          <p:spPr bwMode="auto">
            <a:xfrm flipV="1">
              <a:off x="4379" y="3119"/>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5" name="Line 130"/>
            <p:cNvSpPr>
              <a:spLocks noChangeShapeType="1"/>
            </p:cNvSpPr>
            <p:nvPr/>
          </p:nvSpPr>
          <p:spPr bwMode="auto">
            <a:xfrm flipV="1">
              <a:off x="4379" y="2892"/>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6" name="Line 131"/>
            <p:cNvSpPr>
              <a:spLocks noChangeShapeType="1"/>
            </p:cNvSpPr>
            <p:nvPr/>
          </p:nvSpPr>
          <p:spPr bwMode="auto">
            <a:xfrm flipV="1">
              <a:off x="4379" y="2666"/>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7" name="Line 132"/>
            <p:cNvSpPr>
              <a:spLocks noChangeShapeType="1"/>
            </p:cNvSpPr>
            <p:nvPr/>
          </p:nvSpPr>
          <p:spPr bwMode="auto">
            <a:xfrm flipV="1">
              <a:off x="4606" y="4026"/>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8" name="Line 133"/>
            <p:cNvSpPr>
              <a:spLocks noChangeShapeType="1"/>
            </p:cNvSpPr>
            <p:nvPr/>
          </p:nvSpPr>
          <p:spPr bwMode="auto">
            <a:xfrm flipV="1">
              <a:off x="4606" y="3799"/>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9" name="Line 134"/>
            <p:cNvSpPr>
              <a:spLocks noChangeShapeType="1"/>
            </p:cNvSpPr>
            <p:nvPr/>
          </p:nvSpPr>
          <p:spPr bwMode="auto">
            <a:xfrm flipV="1">
              <a:off x="4606" y="3573"/>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0" name="Line 135"/>
            <p:cNvSpPr>
              <a:spLocks noChangeShapeType="1"/>
            </p:cNvSpPr>
            <p:nvPr/>
          </p:nvSpPr>
          <p:spPr bwMode="auto">
            <a:xfrm flipV="1">
              <a:off x="4606" y="3346"/>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1" name="Line 136"/>
            <p:cNvSpPr>
              <a:spLocks noChangeShapeType="1"/>
            </p:cNvSpPr>
            <p:nvPr/>
          </p:nvSpPr>
          <p:spPr bwMode="auto">
            <a:xfrm flipV="1">
              <a:off x="4606" y="3119"/>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2" name="Line 137"/>
            <p:cNvSpPr>
              <a:spLocks noChangeShapeType="1"/>
            </p:cNvSpPr>
            <p:nvPr/>
          </p:nvSpPr>
          <p:spPr bwMode="auto">
            <a:xfrm flipV="1">
              <a:off x="4606" y="2892"/>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3" name="Line 138"/>
            <p:cNvSpPr>
              <a:spLocks noChangeShapeType="1"/>
            </p:cNvSpPr>
            <p:nvPr/>
          </p:nvSpPr>
          <p:spPr bwMode="auto">
            <a:xfrm flipV="1">
              <a:off x="4606" y="2666"/>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4" name="Line 139"/>
            <p:cNvSpPr>
              <a:spLocks noChangeShapeType="1"/>
            </p:cNvSpPr>
            <p:nvPr/>
          </p:nvSpPr>
          <p:spPr bwMode="auto">
            <a:xfrm flipV="1">
              <a:off x="4842" y="4026"/>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5" name="Line 140"/>
            <p:cNvSpPr>
              <a:spLocks noChangeShapeType="1"/>
            </p:cNvSpPr>
            <p:nvPr/>
          </p:nvSpPr>
          <p:spPr bwMode="auto">
            <a:xfrm flipV="1">
              <a:off x="4842" y="3799"/>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6" name="Line 141"/>
            <p:cNvSpPr>
              <a:spLocks noChangeShapeType="1"/>
            </p:cNvSpPr>
            <p:nvPr/>
          </p:nvSpPr>
          <p:spPr bwMode="auto">
            <a:xfrm flipV="1">
              <a:off x="4842" y="3573"/>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7" name="Line 142"/>
            <p:cNvSpPr>
              <a:spLocks noChangeShapeType="1"/>
            </p:cNvSpPr>
            <p:nvPr/>
          </p:nvSpPr>
          <p:spPr bwMode="auto">
            <a:xfrm flipV="1">
              <a:off x="4842" y="3346"/>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8" name="Line 143"/>
            <p:cNvSpPr>
              <a:spLocks noChangeShapeType="1"/>
            </p:cNvSpPr>
            <p:nvPr/>
          </p:nvSpPr>
          <p:spPr bwMode="auto">
            <a:xfrm flipV="1">
              <a:off x="4842" y="3119"/>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9" name="Line 144"/>
            <p:cNvSpPr>
              <a:spLocks noChangeShapeType="1"/>
            </p:cNvSpPr>
            <p:nvPr/>
          </p:nvSpPr>
          <p:spPr bwMode="auto">
            <a:xfrm flipV="1">
              <a:off x="4842" y="2892"/>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0" name="Line 145"/>
            <p:cNvSpPr>
              <a:spLocks noChangeShapeType="1"/>
            </p:cNvSpPr>
            <p:nvPr/>
          </p:nvSpPr>
          <p:spPr bwMode="auto">
            <a:xfrm flipV="1">
              <a:off x="4842" y="2666"/>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1" name="Line 146"/>
            <p:cNvSpPr>
              <a:spLocks noChangeShapeType="1"/>
            </p:cNvSpPr>
            <p:nvPr/>
          </p:nvSpPr>
          <p:spPr bwMode="auto">
            <a:xfrm flipV="1">
              <a:off x="5056" y="4026"/>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2" name="Line 147"/>
            <p:cNvSpPr>
              <a:spLocks noChangeShapeType="1"/>
            </p:cNvSpPr>
            <p:nvPr/>
          </p:nvSpPr>
          <p:spPr bwMode="auto">
            <a:xfrm flipV="1">
              <a:off x="5056" y="3799"/>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3" name="Line 148"/>
            <p:cNvSpPr>
              <a:spLocks noChangeShapeType="1"/>
            </p:cNvSpPr>
            <p:nvPr/>
          </p:nvSpPr>
          <p:spPr bwMode="auto">
            <a:xfrm flipV="1">
              <a:off x="5056" y="3573"/>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4" name="Line 149"/>
            <p:cNvSpPr>
              <a:spLocks noChangeShapeType="1"/>
            </p:cNvSpPr>
            <p:nvPr/>
          </p:nvSpPr>
          <p:spPr bwMode="auto">
            <a:xfrm flipV="1">
              <a:off x="5056" y="3346"/>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5" name="Line 150"/>
            <p:cNvSpPr>
              <a:spLocks noChangeShapeType="1"/>
            </p:cNvSpPr>
            <p:nvPr/>
          </p:nvSpPr>
          <p:spPr bwMode="auto">
            <a:xfrm flipV="1">
              <a:off x="5056" y="3119"/>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6" name="Line 151"/>
            <p:cNvSpPr>
              <a:spLocks noChangeShapeType="1"/>
            </p:cNvSpPr>
            <p:nvPr/>
          </p:nvSpPr>
          <p:spPr bwMode="auto">
            <a:xfrm flipV="1">
              <a:off x="5056" y="2892"/>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7" name="Line 152"/>
            <p:cNvSpPr>
              <a:spLocks noChangeShapeType="1"/>
            </p:cNvSpPr>
            <p:nvPr/>
          </p:nvSpPr>
          <p:spPr bwMode="auto">
            <a:xfrm flipV="1">
              <a:off x="5056" y="2666"/>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8" name="Line 153"/>
            <p:cNvSpPr>
              <a:spLocks noChangeShapeType="1"/>
            </p:cNvSpPr>
            <p:nvPr/>
          </p:nvSpPr>
          <p:spPr bwMode="auto">
            <a:xfrm flipV="1">
              <a:off x="5283" y="4026"/>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9" name="Line 154"/>
            <p:cNvSpPr>
              <a:spLocks noChangeShapeType="1"/>
            </p:cNvSpPr>
            <p:nvPr/>
          </p:nvSpPr>
          <p:spPr bwMode="auto">
            <a:xfrm flipV="1">
              <a:off x="5283" y="3799"/>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0" name="Line 155"/>
            <p:cNvSpPr>
              <a:spLocks noChangeShapeType="1"/>
            </p:cNvSpPr>
            <p:nvPr/>
          </p:nvSpPr>
          <p:spPr bwMode="auto">
            <a:xfrm flipV="1">
              <a:off x="5283" y="3573"/>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1" name="Line 156"/>
            <p:cNvSpPr>
              <a:spLocks noChangeShapeType="1"/>
            </p:cNvSpPr>
            <p:nvPr/>
          </p:nvSpPr>
          <p:spPr bwMode="auto">
            <a:xfrm flipV="1">
              <a:off x="5283" y="3346"/>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2" name="Line 157"/>
            <p:cNvSpPr>
              <a:spLocks noChangeShapeType="1"/>
            </p:cNvSpPr>
            <p:nvPr/>
          </p:nvSpPr>
          <p:spPr bwMode="auto">
            <a:xfrm flipV="1">
              <a:off x="5283" y="3119"/>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3" name="Line 158"/>
            <p:cNvSpPr>
              <a:spLocks noChangeShapeType="1"/>
            </p:cNvSpPr>
            <p:nvPr/>
          </p:nvSpPr>
          <p:spPr bwMode="auto">
            <a:xfrm flipV="1">
              <a:off x="5283" y="2892"/>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4" name="Line 159"/>
            <p:cNvSpPr>
              <a:spLocks noChangeShapeType="1"/>
            </p:cNvSpPr>
            <p:nvPr/>
          </p:nvSpPr>
          <p:spPr bwMode="auto">
            <a:xfrm flipV="1">
              <a:off x="5283" y="2666"/>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5" name="Line 160"/>
            <p:cNvSpPr>
              <a:spLocks noChangeShapeType="1"/>
            </p:cNvSpPr>
            <p:nvPr/>
          </p:nvSpPr>
          <p:spPr bwMode="auto">
            <a:xfrm flipV="1">
              <a:off x="5510" y="4026"/>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6" name="Line 161"/>
            <p:cNvSpPr>
              <a:spLocks noChangeShapeType="1"/>
            </p:cNvSpPr>
            <p:nvPr/>
          </p:nvSpPr>
          <p:spPr bwMode="auto">
            <a:xfrm flipV="1">
              <a:off x="5510" y="3799"/>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7" name="Line 162"/>
            <p:cNvSpPr>
              <a:spLocks noChangeShapeType="1"/>
            </p:cNvSpPr>
            <p:nvPr/>
          </p:nvSpPr>
          <p:spPr bwMode="auto">
            <a:xfrm flipV="1">
              <a:off x="5510" y="3573"/>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8" name="Line 163"/>
            <p:cNvSpPr>
              <a:spLocks noChangeShapeType="1"/>
            </p:cNvSpPr>
            <p:nvPr/>
          </p:nvSpPr>
          <p:spPr bwMode="auto">
            <a:xfrm flipV="1">
              <a:off x="5510" y="3346"/>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9" name="Line 164"/>
            <p:cNvSpPr>
              <a:spLocks noChangeShapeType="1"/>
            </p:cNvSpPr>
            <p:nvPr/>
          </p:nvSpPr>
          <p:spPr bwMode="auto">
            <a:xfrm flipV="1">
              <a:off x="5510" y="3119"/>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0" name="Line 165"/>
            <p:cNvSpPr>
              <a:spLocks noChangeShapeType="1"/>
            </p:cNvSpPr>
            <p:nvPr/>
          </p:nvSpPr>
          <p:spPr bwMode="auto">
            <a:xfrm flipV="1">
              <a:off x="5510" y="2892"/>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1" name="Line 166"/>
            <p:cNvSpPr>
              <a:spLocks noChangeShapeType="1"/>
            </p:cNvSpPr>
            <p:nvPr/>
          </p:nvSpPr>
          <p:spPr bwMode="auto">
            <a:xfrm flipV="1">
              <a:off x="5510" y="2666"/>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2" name="Line 167"/>
            <p:cNvSpPr>
              <a:spLocks noChangeShapeType="1"/>
            </p:cNvSpPr>
            <p:nvPr/>
          </p:nvSpPr>
          <p:spPr bwMode="auto">
            <a:xfrm>
              <a:off x="5534" y="3999"/>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3" name="Line 168"/>
            <p:cNvSpPr>
              <a:spLocks noChangeShapeType="1"/>
            </p:cNvSpPr>
            <p:nvPr/>
          </p:nvSpPr>
          <p:spPr bwMode="auto">
            <a:xfrm>
              <a:off x="5534" y="3772"/>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4" name="Line 169"/>
            <p:cNvSpPr>
              <a:spLocks noChangeShapeType="1"/>
            </p:cNvSpPr>
            <p:nvPr/>
          </p:nvSpPr>
          <p:spPr bwMode="auto">
            <a:xfrm>
              <a:off x="5534" y="3545"/>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5" name="Line 170"/>
            <p:cNvSpPr>
              <a:spLocks noChangeShapeType="1"/>
            </p:cNvSpPr>
            <p:nvPr/>
          </p:nvSpPr>
          <p:spPr bwMode="auto">
            <a:xfrm>
              <a:off x="5534" y="3319"/>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6" name="Line 171"/>
            <p:cNvSpPr>
              <a:spLocks noChangeShapeType="1"/>
            </p:cNvSpPr>
            <p:nvPr/>
          </p:nvSpPr>
          <p:spPr bwMode="auto">
            <a:xfrm>
              <a:off x="5534" y="3092"/>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7" name="Line 172"/>
            <p:cNvSpPr>
              <a:spLocks noChangeShapeType="1"/>
            </p:cNvSpPr>
            <p:nvPr/>
          </p:nvSpPr>
          <p:spPr bwMode="auto">
            <a:xfrm>
              <a:off x="5534" y="2865"/>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8" name="Line 173"/>
            <p:cNvSpPr>
              <a:spLocks noChangeShapeType="1"/>
            </p:cNvSpPr>
            <p:nvPr/>
          </p:nvSpPr>
          <p:spPr bwMode="auto">
            <a:xfrm>
              <a:off x="5534" y="2638"/>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9" name="Line 174"/>
            <p:cNvSpPr>
              <a:spLocks noChangeShapeType="1"/>
            </p:cNvSpPr>
            <p:nvPr/>
          </p:nvSpPr>
          <p:spPr bwMode="auto">
            <a:xfrm>
              <a:off x="5307" y="3999"/>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0" name="Line 175"/>
            <p:cNvSpPr>
              <a:spLocks noChangeShapeType="1"/>
            </p:cNvSpPr>
            <p:nvPr/>
          </p:nvSpPr>
          <p:spPr bwMode="auto">
            <a:xfrm>
              <a:off x="5307" y="3772"/>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1" name="Line 176"/>
            <p:cNvSpPr>
              <a:spLocks noChangeShapeType="1"/>
            </p:cNvSpPr>
            <p:nvPr/>
          </p:nvSpPr>
          <p:spPr bwMode="auto">
            <a:xfrm>
              <a:off x="5307" y="3545"/>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2" name="Line 177"/>
            <p:cNvSpPr>
              <a:spLocks noChangeShapeType="1"/>
            </p:cNvSpPr>
            <p:nvPr/>
          </p:nvSpPr>
          <p:spPr bwMode="auto">
            <a:xfrm>
              <a:off x="5307" y="3319"/>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3" name="Line 178"/>
            <p:cNvSpPr>
              <a:spLocks noChangeShapeType="1"/>
            </p:cNvSpPr>
            <p:nvPr/>
          </p:nvSpPr>
          <p:spPr bwMode="auto">
            <a:xfrm>
              <a:off x="5307" y="3092"/>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4" name="Line 179"/>
            <p:cNvSpPr>
              <a:spLocks noChangeShapeType="1"/>
            </p:cNvSpPr>
            <p:nvPr/>
          </p:nvSpPr>
          <p:spPr bwMode="auto">
            <a:xfrm>
              <a:off x="5307" y="2865"/>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5" name="Line 180"/>
            <p:cNvSpPr>
              <a:spLocks noChangeShapeType="1"/>
            </p:cNvSpPr>
            <p:nvPr/>
          </p:nvSpPr>
          <p:spPr bwMode="auto">
            <a:xfrm>
              <a:off x="5307" y="2638"/>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6" name="Line 181"/>
            <p:cNvSpPr>
              <a:spLocks noChangeShapeType="1"/>
            </p:cNvSpPr>
            <p:nvPr/>
          </p:nvSpPr>
          <p:spPr bwMode="auto">
            <a:xfrm>
              <a:off x="5080" y="3999"/>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7" name="Line 182"/>
            <p:cNvSpPr>
              <a:spLocks noChangeShapeType="1"/>
            </p:cNvSpPr>
            <p:nvPr/>
          </p:nvSpPr>
          <p:spPr bwMode="auto">
            <a:xfrm>
              <a:off x="5080" y="3772"/>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8" name="Line 183"/>
            <p:cNvSpPr>
              <a:spLocks noChangeShapeType="1"/>
            </p:cNvSpPr>
            <p:nvPr/>
          </p:nvSpPr>
          <p:spPr bwMode="auto">
            <a:xfrm>
              <a:off x="5080" y="3545"/>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9" name="Line 184"/>
            <p:cNvSpPr>
              <a:spLocks noChangeShapeType="1"/>
            </p:cNvSpPr>
            <p:nvPr/>
          </p:nvSpPr>
          <p:spPr bwMode="auto">
            <a:xfrm>
              <a:off x="5080" y="3319"/>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0" name="Line 185"/>
            <p:cNvSpPr>
              <a:spLocks noChangeShapeType="1"/>
            </p:cNvSpPr>
            <p:nvPr/>
          </p:nvSpPr>
          <p:spPr bwMode="auto">
            <a:xfrm>
              <a:off x="5080" y="3092"/>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1" name="Line 186"/>
            <p:cNvSpPr>
              <a:spLocks noChangeShapeType="1"/>
            </p:cNvSpPr>
            <p:nvPr/>
          </p:nvSpPr>
          <p:spPr bwMode="auto">
            <a:xfrm>
              <a:off x="5080" y="2865"/>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2" name="Line 187"/>
            <p:cNvSpPr>
              <a:spLocks noChangeShapeType="1"/>
            </p:cNvSpPr>
            <p:nvPr/>
          </p:nvSpPr>
          <p:spPr bwMode="auto">
            <a:xfrm>
              <a:off x="5080" y="2638"/>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3" name="Line 188"/>
            <p:cNvSpPr>
              <a:spLocks noChangeShapeType="1"/>
            </p:cNvSpPr>
            <p:nvPr/>
          </p:nvSpPr>
          <p:spPr bwMode="auto">
            <a:xfrm>
              <a:off x="4854" y="3999"/>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4" name="Line 189"/>
            <p:cNvSpPr>
              <a:spLocks noChangeShapeType="1"/>
            </p:cNvSpPr>
            <p:nvPr/>
          </p:nvSpPr>
          <p:spPr bwMode="auto">
            <a:xfrm>
              <a:off x="4854" y="3772"/>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5" name="Line 190"/>
            <p:cNvSpPr>
              <a:spLocks noChangeShapeType="1"/>
            </p:cNvSpPr>
            <p:nvPr/>
          </p:nvSpPr>
          <p:spPr bwMode="auto">
            <a:xfrm>
              <a:off x="4854" y="3545"/>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6" name="Line 191"/>
            <p:cNvSpPr>
              <a:spLocks noChangeShapeType="1"/>
            </p:cNvSpPr>
            <p:nvPr/>
          </p:nvSpPr>
          <p:spPr bwMode="auto">
            <a:xfrm>
              <a:off x="4854" y="3319"/>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7" name="Line 192"/>
            <p:cNvSpPr>
              <a:spLocks noChangeShapeType="1"/>
            </p:cNvSpPr>
            <p:nvPr/>
          </p:nvSpPr>
          <p:spPr bwMode="auto">
            <a:xfrm>
              <a:off x="4854" y="3092"/>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8" name="Line 193"/>
            <p:cNvSpPr>
              <a:spLocks noChangeShapeType="1"/>
            </p:cNvSpPr>
            <p:nvPr/>
          </p:nvSpPr>
          <p:spPr bwMode="auto">
            <a:xfrm>
              <a:off x="4854" y="2865"/>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9" name="Line 194"/>
            <p:cNvSpPr>
              <a:spLocks noChangeShapeType="1"/>
            </p:cNvSpPr>
            <p:nvPr/>
          </p:nvSpPr>
          <p:spPr bwMode="auto">
            <a:xfrm>
              <a:off x="4854" y="2638"/>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0" name="Line 195"/>
            <p:cNvSpPr>
              <a:spLocks noChangeShapeType="1"/>
            </p:cNvSpPr>
            <p:nvPr/>
          </p:nvSpPr>
          <p:spPr bwMode="auto">
            <a:xfrm>
              <a:off x="4627" y="3999"/>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1" name="Line 196"/>
            <p:cNvSpPr>
              <a:spLocks noChangeShapeType="1"/>
            </p:cNvSpPr>
            <p:nvPr/>
          </p:nvSpPr>
          <p:spPr bwMode="auto">
            <a:xfrm>
              <a:off x="4627" y="3772"/>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2" name="Line 197"/>
            <p:cNvSpPr>
              <a:spLocks noChangeShapeType="1"/>
            </p:cNvSpPr>
            <p:nvPr/>
          </p:nvSpPr>
          <p:spPr bwMode="auto">
            <a:xfrm>
              <a:off x="4627" y="3545"/>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3" name="Line 198"/>
            <p:cNvSpPr>
              <a:spLocks noChangeShapeType="1"/>
            </p:cNvSpPr>
            <p:nvPr/>
          </p:nvSpPr>
          <p:spPr bwMode="auto">
            <a:xfrm>
              <a:off x="4627" y="3319"/>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4" name="Line 199"/>
            <p:cNvSpPr>
              <a:spLocks noChangeShapeType="1"/>
            </p:cNvSpPr>
            <p:nvPr/>
          </p:nvSpPr>
          <p:spPr bwMode="auto">
            <a:xfrm>
              <a:off x="4627" y="3092"/>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5" name="Line 200"/>
            <p:cNvSpPr>
              <a:spLocks noChangeShapeType="1"/>
            </p:cNvSpPr>
            <p:nvPr/>
          </p:nvSpPr>
          <p:spPr bwMode="auto">
            <a:xfrm>
              <a:off x="4627" y="2865"/>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6" name="Line 201"/>
            <p:cNvSpPr>
              <a:spLocks noChangeShapeType="1"/>
            </p:cNvSpPr>
            <p:nvPr/>
          </p:nvSpPr>
          <p:spPr bwMode="auto">
            <a:xfrm>
              <a:off x="4627" y="2638"/>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7" name="Line 202"/>
            <p:cNvSpPr>
              <a:spLocks noChangeShapeType="1"/>
            </p:cNvSpPr>
            <p:nvPr/>
          </p:nvSpPr>
          <p:spPr bwMode="auto">
            <a:xfrm>
              <a:off x="4400" y="3999"/>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8" name="Line 203"/>
            <p:cNvSpPr>
              <a:spLocks noChangeShapeType="1"/>
            </p:cNvSpPr>
            <p:nvPr/>
          </p:nvSpPr>
          <p:spPr bwMode="auto">
            <a:xfrm>
              <a:off x="4400" y="3772"/>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9" name="Line 204"/>
            <p:cNvSpPr>
              <a:spLocks noChangeShapeType="1"/>
            </p:cNvSpPr>
            <p:nvPr/>
          </p:nvSpPr>
          <p:spPr bwMode="auto">
            <a:xfrm>
              <a:off x="4400" y="3545"/>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0" name="Line 205"/>
            <p:cNvSpPr>
              <a:spLocks noChangeShapeType="1"/>
            </p:cNvSpPr>
            <p:nvPr/>
          </p:nvSpPr>
          <p:spPr bwMode="auto">
            <a:xfrm>
              <a:off x="4400" y="3319"/>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1" name="Line 206"/>
            <p:cNvSpPr>
              <a:spLocks noChangeShapeType="1"/>
            </p:cNvSpPr>
            <p:nvPr/>
          </p:nvSpPr>
          <p:spPr bwMode="auto">
            <a:xfrm>
              <a:off x="4400" y="3092"/>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2" name="Line 207"/>
            <p:cNvSpPr>
              <a:spLocks noChangeShapeType="1"/>
            </p:cNvSpPr>
            <p:nvPr/>
          </p:nvSpPr>
          <p:spPr bwMode="auto">
            <a:xfrm>
              <a:off x="4400" y="2865"/>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3" name="Line 208"/>
            <p:cNvSpPr>
              <a:spLocks noChangeShapeType="1"/>
            </p:cNvSpPr>
            <p:nvPr/>
          </p:nvSpPr>
          <p:spPr bwMode="auto">
            <a:xfrm>
              <a:off x="4400" y="2638"/>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4" name="Line 209"/>
            <p:cNvSpPr>
              <a:spLocks noChangeShapeType="1"/>
            </p:cNvSpPr>
            <p:nvPr/>
          </p:nvSpPr>
          <p:spPr bwMode="auto">
            <a:xfrm>
              <a:off x="4173" y="3999"/>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5" name="Line 210"/>
            <p:cNvSpPr>
              <a:spLocks noChangeShapeType="1"/>
            </p:cNvSpPr>
            <p:nvPr/>
          </p:nvSpPr>
          <p:spPr bwMode="auto">
            <a:xfrm>
              <a:off x="4173" y="3772"/>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6" name="Line 211"/>
            <p:cNvSpPr>
              <a:spLocks noChangeShapeType="1"/>
            </p:cNvSpPr>
            <p:nvPr/>
          </p:nvSpPr>
          <p:spPr bwMode="auto">
            <a:xfrm>
              <a:off x="4173" y="3545"/>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7" name="Line 212"/>
            <p:cNvSpPr>
              <a:spLocks noChangeShapeType="1"/>
            </p:cNvSpPr>
            <p:nvPr/>
          </p:nvSpPr>
          <p:spPr bwMode="auto">
            <a:xfrm>
              <a:off x="4173" y="3319"/>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8" name="Line 213"/>
            <p:cNvSpPr>
              <a:spLocks noChangeShapeType="1"/>
            </p:cNvSpPr>
            <p:nvPr/>
          </p:nvSpPr>
          <p:spPr bwMode="auto">
            <a:xfrm>
              <a:off x="4173" y="3092"/>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9" name="Line 214"/>
            <p:cNvSpPr>
              <a:spLocks noChangeShapeType="1"/>
            </p:cNvSpPr>
            <p:nvPr/>
          </p:nvSpPr>
          <p:spPr bwMode="auto">
            <a:xfrm>
              <a:off x="4173" y="2865"/>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0" name="Line 215"/>
            <p:cNvSpPr>
              <a:spLocks noChangeShapeType="1"/>
            </p:cNvSpPr>
            <p:nvPr/>
          </p:nvSpPr>
          <p:spPr bwMode="auto">
            <a:xfrm>
              <a:off x="4173" y="2638"/>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1" name="Line 216"/>
            <p:cNvSpPr>
              <a:spLocks noChangeShapeType="1"/>
            </p:cNvSpPr>
            <p:nvPr/>
          </p:nvSpPr>
          <p:spPr bwMode="auto">
            <a:xfrm>
              <a:off x="3947" y="3999"/>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2" name="Line 217"/>
            <p:cNvSpPr>
              <a:spLocks noChangeShapeType="1"/>
            </p:cNvSpPr>
            <p:nvPr/>
          </p:nvSpPr>
          <p:spPr bwMode="auto">
            <a:xfrm>
              <a:off x="3947" y="3772"/>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3" name="Line 218"/>
            <p:cNvSpPr>
              <a:spLocks noChangeShapeType="1"/>
            </p:cNvSpPr>
            <p:nvPr/>
          </p:nvSpPr>
          <p:spPr bwMode="auto">
            <a:xfrm>
              <a:off x="3947" y="3545"/>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4" name="Line 219"/>
            <p:cNvSpPr>
              <a:spLocks noChangeShapeType="1"/>
            </p:cNvSpPr>
            <p:nvPr/>
          </p:nvSpPr>
          <p:spPr bwMode="auto">
            <a:xfrm>
              <a:off x="3947" y="3319"/>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5" name="Line 220"/>
            <p:cNvSpPr>
              <a:spLocks noChangeShapeType="1"/>
            </p:cNvSpPr>
            <p:nvPr/>
          </p:nvSpPr>
          <p:spPr bwMode="auto">
            <a:xfrm>
              <a:off x="3947" y="3092"/>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6" name="Line 221"/>
            <p:cNvSpPr>
              <a:spLocks noChangeShapeType="1"/>
            </p:cNvSpPr>
            <p:nvPr/>
          </p:nvSpPr>
          <p:spPr bwMode="auto">
            <a:xfrm>
              <a:off x="3947" y="2865"/>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7" name="Line 222"/>
            <p:cNvSpPr>
              <a:spLocks noChangeShapeType="1"/>
            </p:cNvSpPr>
            <p:nvPr/>
          </p:nvSpPr>
          <p:spPr bwMode="auto">
            <a:xfrm>
              <a:off x="3947" y="2638"/>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8" name="Oval 223"/>
            <p:cNvSpPr>
              <a:spLocks noChangeArrowheads="1"/>
            </p:cNvSpPr>
            <p:nvPr/>
          </p:nvSpPr>
          <p:spPr bwMode="auto">
            <a:xfrm>
              <a:off x="5458" y="2368"/>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9" name="Oval 224"/>
            <p:cNvSpPr>
              <a:spLocks noChangeArrowheads="1"/>
            </p:cNvSpPr>
            <p:nvPr/>
          </p:nvSpPr>
          <p:spPr bwMode="auto">
            <a:xfrm>
              <a:off x="5234" y="2372"/>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0" name="Oval 225"/>
            <p:cNvSpPr>
              <a:spLocks noChangeArrowheads="1"/>
            </p:cNvSpPr>
            <p:nvPr/>
          </p:nvSpPr>
          <p:spPr bwMode="auto">
            <a:xfrm>
              <a:off x="5010" y="2375"/>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1" name="Oval 226"/>
            <p:cNvSpPr>
              <a:spLocks noChangeArrowheads="1"/>
            </p:cNvSpPr>
            <p:nvPr/>
          </p:nvSpPr>
          <p:spPr bwMode="auto">
            <a:xfrm>
              <a:off x="4792" y="2372"/>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2" name="Oval 227"/>
            <p:cNvSpPr>
              <a:spLocks noChangeArrowheads="1"/>
            </p:cNvSpPr>
            <p:nvPr/>
          </p:nvSpPr>
          <p:spPr bwMode="auto">
            <a:xfrm>
              <a:off x="4555" y="2366"/>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3" name="Oval 228"/>
            <p:cNvSpPr>
              <a:spLocks noChangeArrowheads="1"/>
            </p:cNvSpPr>
            <p:nvPr/>
          </p:nvSpPr>
          <p:spPr bwMode="auto">
            <a:xfrm>
              <a:off x="4331" y="2370"/>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4" name="Oval 229"/>
            <p:cNvSpPr>
              <a:spLocks noChangeArrowheads="1"/>
            </p:cNvSpPr>
            <p:nvPr/>
          </p:nvSpPr>
          <p:spPr bwMode="auto">
            <a:xfrm>
              <a:off x="4107" y="2373"/>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5" name="Oval 230"/>
            <p:cNvSpPr>
              <a:spLocks noChangeArrowheads="1"/>
            </p:cNvSpPr>
            <p:nvPr/>
          </p:nvSpPr>
          <p:spPr bwMode="auto">
            <a:xfrm>
              <a:off x="3889" y="2370"/>
              <a:ext cx="91" cy="91"/>
            </a:xfrm>
            <a:prstGeom prst="ellipse">
              <a:avLst/>
            </a:prstGeom>
            <a:solidFill>
              <a:srgbClr val="000000"/>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6" name="Line 231"/>
            <p:cNvSpPr>
              <a:spLocks noChangeShapeType="1"/>
            </p:cNvSpPr>
            <p:nvPr/>
          </p:nvSpPr>
          <p:spPr bwMode="auto">
            <a:xfrm flipV="1">
              <a:off x="3937" y="2439"/>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7" name="Line 232"/>
            <p:cNvSpPr>
              <a:spLocks noChangeShapeType="1"/>
            </p:cNvSpPr>
            <p:nvPr/>
          </p:nvSpPr>
          <p:spPr bwMode="auto">
            <a:xfrm flipV="1">
              <a:off x="4151" y="2439"/>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8" name="Line 233"/>
            <p:cNvSpPr>
              <a:spLocks noChangeShapeType="1"/>
            </p:cNvSpPr>
            <p:nvPr/>
          </p:nvSpPr>
          <p:spPr bwMode="auto">
            <a:xfrm flipV="1">
              <a:off x="4375" y="2439"/>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9" name="Line 234"/>
            <p:cNvSpPr>
              <a:spLocks noChangeShapeType="1"/>
            </p:cNvSpPr>
            <p:nvPr/>
          </p:nvSpPr>
          <p:spPr bwMode="auto">
            <a:xfrm flipV="1">
              <a:off x="4602" y="2439"/>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0" name="Line 235"/>
            <p:cNvSpPr>
              <a:spLocks noChangeShapeType="1"/>
            </p:cNvSpPr>
            <p:nvPr/>
          </p:nvSpPr>
          <p:spPr bwMode="auto">
            <a:xfrm flipV="1">
              <a:off x="4838" y="2439"/>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1" name="Line 236"/>
            <p:cNvSpPr>
              <a:spLocks noChangeShapeType="1"/>
            </p:cNvSpPr>
            <p:nvPr/>
          </p:nvSpPr>
          <p:spPr bwMode="auto">
            <a:xfrm flipV="1">
              <a:off x="5052" y="2439"/>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2" name="Line 237"/>
            <p:cNvSpPr>
              <a:spLocks noChangeShapeType="1"/>
            </p:cNvSpPr>
            <p:nvPr/>
          </p:nvSpPr>
          <p:spPr bwMode="auto">
            <a:xfrm flipV="1">
              <a:off x="5279" y="2439"/>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3" name="Line 238"/>
            <p:cNvSpPr>
              <a:spLocks noChangeShapeType="1"/>
            </p:cNvSpPr>
            <p:nvPr/>
          </p:nvSpPr>
          <p:spPr bwMode="auto">
            <a:xfrm flipV="1">
              <a:off x="5506" y="2439"/>
              <a:ext cx="0" cy="9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4" name="Line 239"/>
            <p:cNvSpPr>
              <a:spLocks noChangeShapeType="1"/>
            </p:cNvSpPr>
            <p:nvPr/>
          </p:nvSpPr>
          <p:spPr bwMode="auto">
            <a:xfrm>
              <a:off x="5530" y="2411"/>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5" name="Line 240"/>
            <p:cNvSpPr>
              <a:spLocks noChangeShapeType="1"/>
            </p:cNvSpPr>
            <p:nvPr/>
          </p:nvSpPr>
          <p:spPr bwMode="auto">
            <a:xfrm>
              <a:off x="5303" y="2411"/>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6" name="Line 241"/>
            <p:cNvSpPr>
              <a:spLocks noChangeShapeType="1"/>
            </p:cNvSpPr>
            <p:nvPr/>
          </p:nvSpPr>
          <p:spPr bwMode="auto">
            <a:xfrm>
              <a:off x="5076" y="2411"/>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7" name="Line 242"/>
            <p:cNvSpPr>
              <a:spLocks noChangeShapeType="1"/>
            </p:cNvSpPr>
            <p:nvPr/>
          </p:nvSpPr>
          <p:spPr bwMode="auto">
            <a:xfrm>
              <a:off x="4850" y="2411"/>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8" name="Line 243"/>
            <p:cNvSpPr>
              <a:spLocks noChangeShapeType="1"/>
            </p:cNvSpPr>
            <p:nvPr/>
          </p:nvSpPr>
          <p:spPr bwMode="auto">
            <a:xfrm>
              <a:off x="4623" y="2411"/>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9" name="Line 244"/>
            <p:cNvSpPr>
              <a:spLocks noChangeShapeType="1"/>
            </p:cNvSpPr>
            <p:nvPr/>
          </p:nvSpPr>
          <p:spPr bwMode="auto">
            <a:xfrm>
              <a:off x="4396" y="2411"/>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0" name="Line 245"/>
            <p:cNvSpPr>
              <a:spLocks noChangeShapeType="1"/>
            </p:cNvSpPr>
            <p:nvPr/>
          </p:nvSpPr>
          <p:spPr bwMode="auto">
            <a:xfrm>
              <a:off x="4169" y="2411"/>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1" name="Line 246"/>
            <p:cNvSpPr>
              <a:spLocks noChangeShapeType="1"/>
            </p:cNvSpPr>
            <p:nvPr/>
          </p:nvSpPr>
          <p:spPr bwMode="auto">
            <a:xfrm>
              <a:off x="3943" y="2411"/>
              <a:ext cx="91"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92" name="AutoShape 296"/>
          <p:cNvSpPr>
            <a:spLocks noChangeArrowheads="1"/>
          </p:cNvSpPr>
          <p:nvPr/>
        </p:nvSpPr>
        <p:spPr bwMode="auto">
          <a:xfrm>
            <a:off x="4061825" y="4407234"/>
            <a:ext cx="829849" cy="1149129"/>
          </a:xfrm>
          <a:prstGeom prst="rightArrow">
            <a:avLst>
              <a:gd name="adj1" fmla="val 50000"/>
              <a:gd name="adj2" fmla="val 25000"/>
            </a:avLst>
          </a:prstGeom>
          <a:solidFill>
            <a:srgbClr val="CCFFFF"/>
          </a:solidFill>
          <a:ln w="9525">
            <a:solidFill>
              <a:srgbClr val="000000"/>
            </a:solidFill>
            <a:miter lim="800000"/>
          </a:ln>
          <a:effectLst>
            <a:outerShdw dist="107763" dir="18900000" algn="ctr" rotWithShape="0">
              <a:srgbClr val="808080"/>
            </a:outerShdw>
          </a:effec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493" name="Group 323"/>
          <p:cNvGrpSpPr/>
          <p:nvPr/>
        </p:nvGrpSpPr>
        <p:grpSpPr bwMode="auto">
          <a:xfrm>
            <a:off x="1064523" y="3578792"/>
            <a:ext cx="2742720" cy="2742720"/>
            <a:chOff x="726" y="2343"/>
            <a:chExt cx="1950" cy="1950"/>
          </a:xfrm>
        </p:grpSpPr>
        <p:grpSp>
          <p:nvGrpSpPr>
            <p:cNvPr id="494" name="Group 315"/>
            <p:cNvGrpSpPr/>
            <p:nvPr/>
          </p:nvGrpSpPr>
          <p:grpSpPr bwMode="auto">
            <a:xfrm>
              <a:off x="726" y="2343"/>
              <a:ext cx="1950" cy="1950"/>
              <a:chOff x="726" y="2343"/>
              <a:chExt cx="1950" cy="1950"/>
            </a:xfrm>
          </p:grpSpPr>
          <p:sp>
            <p:nvSpPr>
              <p:cNvPr id="501" name="Rectangle 297"/>
              <p:cNvSpPr>
                <a:spLocks noChangeArrowheads="1"/>
              </p:cNvSpPr>
              <p:nvPr/>
            </p:nvSpPr>
            <p:spPr bwMode="auto">
              <a:xfrm>
                <a:off x="816" y="2433"/>
                <a:ext cx="1860" cy="1860"/>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0600" b="0" i="0" u="none" strike="noStrike" kern="0" cap="none" spc="0" normalizeH="0" baseline="0" noProof="0">
                  <a:ln>
                    <a:noFill/>
                  </a:ln>
                  <a:solidFill>
                    <a:sysClr val="windowText" lastClr="000000"/>
                  </a:solidFill>
                  <a:effectLst/>
                  <a:uLnTx/>
                  <a:uFillTx/>
                </a:endParaRPr>
              </a:p>
            </p:txBody>
          </p:sp>
          <p:sp>
            <p:nvSpPr>
              <p:cNvPr id="502" name="Line 299"/>
              <p:cNvSpPr>
                <a:spLocks noChangeShapeType="1"/>
              </p:cNvSpPr>
              <p:nvPr/>
            </p:nvSpPr>
            <p:spPr bwMode="auto">
              <a:xfrm>
                <a:off x="726" y="4150"/>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3" name="Line 300"/>
              <p:cNvSpPr>
                <a:spLocks noChangeShapeType="1"/>
              </p:cNvSpPr>
              <p:nvPr/>
            </p:nvSpPr>
            <p:spPr bwMode="auto">
              <a:xfrm>
                <a:off x="726" y="3923"/>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4" name="Line 301"/>
              <p:cNvSpPr>
                <a:spLocks noChangeShapeType="1"/>
              </p:cNvSpPr>
              <p:nvPr/>
            </p:nvSpPr>
            <p:spPr bwMode="auto">
              <a:xfrm>
                <a:off x="726" y="3696"/>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5" name="Line 302"/>
              <p:cNvSpPr>
                <a:spLocks noChangeShapeType="1"/>
              </p:cNvSpPr>
              <p:nvPr/>
            </p:nvSpPr>
            <p:spPr bwMode="auto">
              <a:xfrm>
                <a:off x="726" y="3469"/>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6" name="Line 303"/>
              <p:cNvSpPr>
                <a:spLocks noChangeShapeType="1"/>
              </p:cNvSpPr>
              <p:nvPr/>
            </p:nvSpPr>
            <p:spPr bwMode="auto">
              <a:xfrm>
                <a:off x="726" y="3243"/>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7" name="Line 304"/>
              <p:cNvSpPr>
                <a:spLocks noChangeShapeType="1"/>
              </p:cNvSpPr>
              <p:nvPr/>
            </p:nvSpPr>
            <p:spPr bwMode="auto">
              <a:xfrm>
                <a:off x="726" y="3016"/>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8" name="Line 305"/>
              <p:cNvSpPr>
                <a:spLocks noChangeShapeType="1"/>
              </p:cNvSpPr>
              <p:nvPr/>
            </p:nvSpPr>
            <p:spPr bwMode="auto">
              <a:xfrm>
                <a:off x="726" y="2789"/>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9" name="Line 306"/>
              <p:cNvSpPr>
                <a:spLocks noChangeShapeType="1"/>
              </p:cNvSpPr>
              <p:nvPr/>
            </p:nvSpPr>
            <p:spPr bwMode="auto">
              <a:xfrm>
                <a:off x="726" y="2562"/>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0" name="Line 307"/>
              <p:cNvSpPr>
                <a:spLocks noChangeShapeType="1"/>
              </p:cNvSpPr>
              <p:nvPr/>
            </p:nvSpPr>
            <p:spPr bwMode="auto">
              <a:xfrm>
                <a:off x="2540" y="2343"/>
                <a:ext cx="0" cy="90"/>
              </a:xfrm>
              <a:prstGeom prst="line">
                <a:avLst/>
              </a:prstGeom>
              <a:noFill/>
              <a:ln w="9525">
                <a:solidFill>
                  <a:srgbClr val="00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1" name="Line 308"/>
              <p:cNvSpPr>
                <a:spLocks noChangeShapeType="1"/>
              </p:cNvSpPr>
              <p:nvPr/>
            </p:nvSpPr>
            <p:spPr bwMode="auto">
              <a:xfrm>
                <a:off x="2313" y="2343"/>
                <a:ext cx="0" cy="90"/>
              </a:xfrm>
              <a:prstGeom prst="line">
                <a:avLst/>
              </a:prstGeom>
              <a:noFill/>
              <a:ln w="9525">
                <a:solidFill>
                  <a:srgbClr val="00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2" name="Line 309"/>
              <p:cNvSpPr>
                <a:spLocks noChangeShapeType="1"/>
              </p:cNvSpPr>
              <p:nvPr/>
            </p:nvSpPr>
            <p:spPr bwMode="auto">
              <a:xfrm>
                <a:off x="2087" y="2343"/>
                <a:ext cx="0" cy="90"/>
              </a:xfrm>
              <a:prstGeom prst="line">
                <a:avLst/>
              </a:prstGeom>
              <a:noFill/>
              <a:ln w="9525">
                <a:solidFill>
                  <a:srgbClr val="00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3" name="Line 310"/>
              <p:cNvSpPr>
                <a:spLocks noChangeShapeType="1"/>
              </p:cNvSpPr>
              <p:nvPr/>
            </p:nvSpPr>
            <p:spPr bwMode="auto">
              <a:xfrm>
                <a:off x="1860" y="2343"/>
                <a:ext cx="0" cy="90"/>
              </a:xfrm>
              <a:prstGeom prst="line">
                <a:avLst/>
              </a:prstGeom>
              <a:noFill/>
              <a:ln w="9525">
                <a:solidFill>
                  <a:srgbClr val="00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4" name="Line 311"/>
              <p:cNvSpPr>
                <a:spLocks noChangeShapeType="1"/>
              </p:cNvSpPr>
              <p:nvPr/>
            </p:nvSpPr>
            <p:spPr bwMode="auto">
              <a:xfrm>
                <a:off x="1633" y="2343"/>
                <a:ext cx="0" cy="90"/>
              </a:xfrm>
              <a:prstGeom prst="line">
                <a:avLst/>
              </a:prstGeom>
              <a:noFill/>
              <a:ln w="9525">
                <a:solidFill>
                  <a:srgbClr val="00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5" name="Line 312"/>
              <p:cNvSpPr>
                <a:spLocks noChangeShapeType="1"/>
              </p:cNvSpPr>
              <p:nvPr/>
            </p:nvSpPr>
            <p:spPr bwMode="auto">
              <a:xfrm>
                <a:off x="1406" y="2343"/>
                <a:ext cx="0" cy="90"/>
              </a:xfrm>
              <a:prstGeom prst="line">
                <a:avLst/>
              </a:prstGeom>
              <a:noFill/>
              <a:ln w="9525">
                <a:solidFill>
                  <a:srgbClr val="00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6" name="Line 313"/>
              <p:cNvSpPr>
                <a:spLocks noChangeShapeType="1"/>
              </p:cNvSpPr>
              <p:nvPr/>
            </p:nvSpPr>
            <p:spPr bwMode="auto">
              <a:xfrm>
                <a:off x="1180" y="2343"/>
                <a:ext cx="0" cy="90"/>
              </a:xfrm>
              <a:prstGeom prst="line">
                <a:avLst/>
              </a:prstGeom>
              <a:noFill/>
              <a:ln w="9525">
                <a:solidFill>
                  <a:srgbClr val="00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7" name="Line 314"/>
              <p:cNvSpPr>
                <a:spLocks noChangeShapeType="1"/>
              </p:cNvSpPr>
              <p:nvPr/>
            </p:nvSpPr>
            <p:spPr bwMode="auto">
              <a:xfrm flipH="1">
                <a:off x="952" y="2343"/>
                <a:ext cx="1" cy="90"/>
              </a:xfrm>
              <a:prstGeom prst="line">
                <a:avLst/>
              </a:prstGeom>
              <a:noFill/>
              <a:ln w="9525">
                <a:solidFill>
                  <a:srgbClr val="00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95" name="Line 316"/>
            <p:cNvSpPr>
              <a:spLocks noChangeShapeType="1"/>
            </p:cNvSpPr>
            <p:nvPr/>
          </p:nvSpPr>
          <p:spPr bwMode="auto">
            <a:xfrm flipH="1">
              <a:off x="1541" y="2971"/>
              <a:ext cx="363" cy="771"/>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6" name="Line 318"/>
            <p:cNvSpPr>
              <a:spLocks noChangeShapeType="1"/>
            </p:cNvSpPr>
            <p:nvPr/>
          </p:nvSpPr>
          <p:spPr bwMode="auto">
            <a:xfrm flipH="1">
              <a:off x="1360" y="2971"/>
              <a:ext cx="181"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7" name="Line 319"/>
            <p:cNvSpPr>
              <a:spLocks noChangeShapeType="1"/>
            </p:cNvSpPr>
            <p:nvPr/>
          </p:nvSpPr>
          <p:spPr bwMode="auto">
            <a:xfrm>
              <a:off x="1541" y="2971"/>
              <a:ext cx="363" cy="771"/>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8" name="Line 320"/>
            <p:cNvSpPr>
              <a:spLocks noChangeShapeType="1"/>
            </p:cNvSpPr>
            <p:nvPr/>
          </p:nvSpPr>
          <p:spPr bwMode="auto">
            <a:xfrm flipH="1">
              <a:off x="1905" y="2971"/>
              <a:ext cx="181"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9" name="Line 321"/>
            <p:cNvSpPr>
              <a:spLocks noChangeShapeType="1"/>
            </p:cNvSpPr>
            <p:nvPr/>
          </p:nvSpPr>
          <p:spPr bwMode="auto">
            <a:xfrm flipH="1">
              <a:off x="1360" y="3742"/>
              <a:ext cx="181"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0" name="Line 322"/>
            <p:cNvSpPr>
              <a:spLocks noChangeShapeType="1"/>
            </p:cNvSpPr>
            <p:nvPr/>
          </p:nvSpPr>
          <p:spPr bwMode="auto">
            <a:xfrm flipH="1">
              <a:off x="1905" y="3742"/>
              <a:ext cx="181"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518" name="Group 343"/>
          <p:cNvGrpSpPr/>
          <p:nvPr/>
        </p:nvGrpSpPr>
        <p:grpSpPr bwMode="auto">
          <a:xfrm>
            <a:off x="808536" y="3322805"/>
            <a:ext cx="2935414" cy="2912910"/>
            <a:chOff x="544" y="2154"/>
            <a:chExt cx="2087" cy="2071"/>
          </a:xfrm>
        </p:grpSpPr>
        <p:grpSp>
          <p:nvGrpSpPr>
            <p:cNvPr id="519" name="Group 324"/>
            <p:cNvGrpSpPr/>
            <p:nvPr/>
          </p:nvGrpSpPr>
          <p:grpSpPr bwMode="auto">
            <a:xfrm>
              <a:off x="544" y="2456"/>
              <a:ext cx="182" cy="1769"/>
              <a:chOff x="1270" y="2245"/>
              <a:chExt cx="182" cy="1769"/>
            </a:xfrm>
          </p:grpSpPr>
          <p:sp>
            <p:nvSpPr>
              <p:cNvPr id="529" name="Oval 325"/>
              <p:cNvSpPr>
                <a:spLocks noChangeArrowheads="1"/>
              </p:cNvSpPr>
              <p:nvPr/>
            </p:nvSpPr>
            <p:spPr bwMode="auto">
              <a:xfrm>
                <a:off x="1270" y="3833"/>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7</a:t>
                </a:r>
                <a:endParaRPr kumimoji="0" lang="es-ES_tradnl" sz="1400" b="0" i="0" u="none" strike="noStrike" kern="0" cap="none" spc="0" normalizeH="0" baseline="0" noProof="0">
                  <a:ln>
                    <a:noFill/>
                  </a:ln>
                  <a:solidFill>
                    <a:sysClr val="windowText" lastClr="000000"/>
                  </a:solidFill>
                  <a:effectLst/>
                  <a:uLnTx/>
                  <a:uFillTx/>
                </a:endParaRPr>
              </a:p>
            </p:txBody>
          </p:sp>
          <p:sp>
            <p:nvSpPr>
              <p:cNvPr id="530" name="Oval 326"/>
              <p:cNvSpPr>
                <a:spLocks noChangeArrowheads="1"/>
              </p:cNvSpPr>
              <p:nvPr/>
            </p:nvSpPr>
            <p:spPr bwMode="auto">
              <a:xfrm>
                <a:off x="1270" y="3606"/>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6</a:t>
                </a:r>
                <a:endParaRPr kumimoji="0" lang="es-ES_tradnl" sz="1400" b="0" i="0" u="none" strike="noStrike" kern="0" cap="none" spc="0" normalizeH="0" baseline="0" noProof="0">
                  <a:ln>
                    <a:noFill/>
                  </a:ln>
                  <a:solidFill>
                    <a:sysClr val="windowText" lastClr="000000"/>
                  </a:solidFill>
                  <a:effectLst/>
                  <a:uLnTx/>
                  <a:uFillTx/>
                </a:endParaRPr>
              </a:p>
            </p:txBody>
          </p:sp>
          <p:sp>
            <p:nvSpPr>
              <p:cNvPr id="531" name="Oval 327"/>
              <p:cNvSpPr>
                <a:spLocks noChangeArrowheads="1"/>
              </p:cNvSpPr>
              <p:nvPr/>
            </p:nvSpPr>
            <p:spPr bwMode="auto">
              <a:xfrm>
                <a:off x="1270" y="3379"/>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5</a:t>
                </a:r>
                <a:endParaRPr kumimoji="0" lang="es-ES_tradnl" sz="1400" b="0" i="0" u="none" strike="noStrike" kern="0" cap="none" spc="0" normalizeH="0" baseline="0" noProof="0">
                  <a:ln>
                    <a:noFill/>
                  </a:ln>
                  <a:solidFill>
                    <a:sysClr val="windowText" lastClr="000000"/>
                  </a:solidFill>
                  <a:effectLst/>
                  <a:uLnTx/>
                  <a:uFillTx/>
                </a:endParaRPr>
              </a:p>
            </p:txBody>
          </p:sp>
          <p:sp>
            <p:nvSpPr>
              <p:cNvPr id="532" name="Oval 328"/>
              <p:cNvSpPr>
                <a:spLocks noChangeArrowheads="1"/>
              </p:cNvSpPr>
              <p:nvPr/>
            </p:nvSpPr>
            <p:spPr bwMode="auto">
              <a:xfrm>
                <a:off x="1270" y="3152"/>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4</a:t>
                </a:r>
                <a:endParaRPr kumimoji="0" lang="es-ES_tradnl" sz="1400" b="0" i="0" u="none" strike="noStrike" kern="0" cap="none" spc="0" normalizeH="0" baseline="0" noProof="0">
                  <a:ln>
                    <a:noFill/>
                  </a:ln>
                  <a:solidFill>
                    <a:sysClr val="windowText" lastClr="000000"/>
                  </a:solidFill>
                  <a:effectLst/>
                  <a:uLnTx/>
                  <a:uFillTx/>
                </a:endParaRPr>
              </a:p>
            </p:txBody>
          </p:sp>
          <p:sp>
            <p:nvSpPr>
              <p:cNvPr id="533" name="Oval 329"/>
              <p:cNvSpPr>
                <a:spLocks noChangeArrowheads="1"/>
              </p:cNvSpPr>
              <p:nvPr/>
            </p:nvSpPr>
            <p:spPr bwMode="auto">
              <a:xfrm>
                <a:off x="1270" y="292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3</a:t>
                </a:r>
                <a:endParaRPr kumimoji="0" lang="es-ES_tradnl" sz="1400" b="0" i="0" u="none" strike="noStrike" kern="0" cap="none" spc="0" normalizeH="0" baseline="0" noProof="0">
                  <a:ln>
                    <a:noFill/>
                  </a:ln>
                  <a:solidFill>
                    <a:sysClr val="windowText" lastClr="000000"/>
                  </a:solidFill>
                  <a:effectLst/>
                  <a:uLnTx/>
                  <a:uFillTx/>
                </a:endParaRPr>
              </a:p>
            </p:txBody>
          </p:sp>
          <p:sp>
            <p:nvSpPr>
              <p:cNvPr id="534" name="Oval 330"/>
              <p:cNvSpPr>
                <a:spLocks noChangeArrowheads="1"/>
              </p:cNvSpPr>
              <p:nvPr/>
            </p:nvSpPr>
            <p:spPr bwMode="auto">
              <a:xfrm>
                <a:off x="1270" y="2699"/>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2</a:t>
                </a:r>
                <a:endParaRPr kumimoji="0" lang="es-ES_tradnl" sz="1400" b="0" i="0" u="none" strike="noStrike" kern="0" cap="none" spc="0" normalizeH="0" baseline="0" noProof="0">
                  <a:ln>
                    <a:noFill/>
                  </a:ln>
                  <a:solidFill>
                    <a:sysClr val="windowText" lastClr="000000"/>
                  </a:solidFill>
                  <a:effectLst/>
                  <a:uLnTx/>
                  <a:uFillTx/>
                </a:endParaRPr>
              </a:p>
            </p:txBody>
          </p:sp>
          <p:sp>
            <p:nvSpPr>
              <p:cNvPr id="535" name="Oval 331"/>
              <p:cNvSpPr>
                <a:spLocks noChangeArrowheads="1"/>
              </p:cNvSpPr>
              <p:nvPr/>
            </p:nvSpPr>
            <p:spPr bwMode="auto">
              <a:xfrm>
                <a:off x="1270" y="2472"/>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dirty="0">
                    <a:ln>
                      <a:noFill/>
                    </a:ln>
                    <a:solidFill>
                      <a:sysClr val="windowText" lastClr="000000"/>
                    </a:solidFill>
                    <a:effectLst/>
                    <a:uLnTx/>
                    <a:uFillTx/>
                  </a:rPr>
                  <a:t>1</a:t>
                </a:r>
                <a:endParaRPr kumimoji="0" lang="es-ES_tradnl" sz="1400" b="0" i="0" u="none" strike="noStrike" kern="0" cap="none" spc="0" normalizeH="0" baseline="0" noProof="0" dirty="0">
                  <a:ln>
                    <a:noFill/>
                  </a:ln>
                  <a:solidFill>
                    <a:sysClr val="windowText" lastClr="000000"/>
                  </a:solidFill>
                  <a:effectLst/>
                  <a:uLnTx/>
                  <a:uFillTx/>
                </a:endParaRPr>
              </a:p>
            </p:txBody>
          </p:sp>
          <p:sp>
            <p:nvSpPr>
              <p:cNvPr id="536" name="Oval 332"/>
              <p:cNvSpPr>
                <a:spLocks noChangeArrowheads="1"/>
              </p:cNvSpPr>
              <p:nvPr/>
            </p:nvSpPr>
            <p:spPr bwMode="auto">
              <a:xfrm>
                <a:off x="1270" y="224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dirty="0">
                    <a:ln>
                      <a:noFill/>
                    </a:ln>
                    <a:solidFill>
                      <a:sysClr val="windowText" lastClr="000000"/>
                    </a:solidFill>
                    <a:effectLst/>
                    <a:uLnTx/>
                    <a:uFillTx/>
                  </a:rPr>
                  <a:t>0</a:t>
                </a:r>
                <a:endParaRPr kumimoji="0" lang="es-ES_tradnl" sz="1400" b="0" i="0" u="none" strike="noStrike" kern="0" cap="none" spc="0" normalizeH="0" baseline="0" noProof="0" dirty="0">
                  <a:ln>
                    <a:noFill/>
                  </a:ln>
                  <a:solidFill>
                    <a:sysClr val="windowText" lastClr="000000"/>
                  </a:solidFill>
                  <a:effectLst/>
                  <a:uLnTx/>
                  <a:uFillTx/>
                </a:endParaRPr>
              </a:p>
            </p:txBody>
          </p:sp>
        </p:grpSp>
        <p:grpSp>
          <p:nvGrpSpPr>
            <p:cNvPr id="520" name="Group 342"/>
            <p:cNvGrpSpPr/>
            <p:nvPr/>
          </p:nvGrpSpPr>
          <p:grpSpPr bwMode="auto">
            <a:xfrm>
              <a:off x="861" y="2154"/>
              <a:ext cx="1770" cy="182"/>
              <a:chOff x="861" y="2154"/>
              <a:chExt cx="1770" cy="182"/>
            </a:xfrm>
          </p:grpSpPr>
          <p:sp>
            <p:nvSpPr>
              <p:cNvPr id="521" name="Oval 334"/>
              <p:cNvSpPr>
                <a:spLocks noChangeArrowheads="1"/>
              </p:cNvSpPr>
              <p:nvPr/>
            </p:nvSpPr>
            <p:spPr bwMode="auto">
              <a:xfrm>
                <a:off x="2449" y="2154"/>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7</a:t>
                </a:r>
                <a:endParaRPr kumimoji="0" lang="es-ES_tradnl" sz="1400" b="0" i="0" u="none" strike="noStrike" kern="0" cap="none" spc="0" normalizeH="0" baseline="0" noProof="0">
                  <a:ln>
                    <a:noFill/>
                  </a:ln>
                  <a:solidFill>
                    <a:sysClr val="windowText" lastClr="000000"/>
                  </a:solidFill>
                  <a:effectLst/>
                  <a:uLnTx/>
                  <a:uFillTx/>
                </a:endParaRPr>
              </a:p>
            </p:txBody>
          </p:sp>
          <p:sp>
            <p:nvSpPr>
              <p:cNvPr id="522" name="Oval 335"/>
              <p:cNvSpPr>
                <a:spLocks noChangeArrowheads="1"/>
              </p:cNvSpPr>
              <p:nvPr/>
            </p:nvSpPr>
            <p:spPr bwMode="auto">
              <a:xfrm>
                <a:off x="2222" y="215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6</a:t>
                </a:r>
                <a:endParaRPr kumimoji="0" lang="es-ES_tradnl" sz="1400" b="0" i="0" u="none" strike="noStrike" kern="0" cap="none" spc="0" normalizeH="0" baseline="0" noProof="0">
                  <a:ln>
                    <a:noFill/>
                  </a:ln>
                  <a:solidFill>
                    <a:sysClr val="windowText" lastClr="000000"/>
                  </a:solidFill>
                  <a:effectLst/>
                  <a:uLnTx/>
                  <a:uFillTx/>
                </a:endParaRPr>
              </a:p>
            </p:txBody>
          </p:sp>
          <p:sp>
            <p:nvSpPr>
              <p:cNvPr id="523" name="Oval 336"/>
              <p:cNvSpPr>
                <a:spLocks noChangeArrowheads="1"/>
              </p:cNvSpPr>
              <p:nvPr/>
            </p:nvSpPr>
            <p:spPr bwMode="auto">
              <a:xfrm>
                <a:off x="1995" y="2154"/>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5</a:t>
                </a:r>
                <a:endParaRPr kumimoji="0" lang="es-ES_tradnl" sz="1400" b="0" i="0" u="none" strike="noStrike" kern="0" cap="none" spc="0" normalizeH="0" baseline="0" noProof="0">
                  <a:ln>
                    <a:noFill/>
                  </a:ln>
                  <a:solidFill>
                    <a:sysClr val="windowText" lastClr="000000"/>
                  </a:solidFill>
                  <a:effectLst/>
                  <a:uLnTx/>
                  <a:uFillTx/>
                </a:endParaRPr>
              </a:p>
            </p:txBody>
          </p:sp>
          <p:sp>
            <p:nvSpPr>
              <p:cNvPr id="524" name="Oval 337"/>
              <p:cNvSpPr>
                <a:spLocks noChangeArrowheads="1"/>
              </p:cNvSpPr>
              <p:nvPr/>
            </p:nvSpPr>
            <p:spPr bwMode="auto">
              <a:xfrm>
                <a:off x="1769" y="2154"/>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4</a:t>
                </a:r>
                <a:endParaRPr kumimoji="0" lang="es-ES_tradnl" sz="1400" b="0" i="0" u="none" strike="noStrike" kern="0" cap="none" spc="0" normalizeH="0" baseline="0" noProof="0">
                  <a:ln>
                    <a:noFill/>
                  </a:ln>
                  <a:solidFill>
                    <a:sysClr val="windowText" lastClr="000000"/>
                  </a:solidFill>
                  <a:effectLst/>
                  <a:uLnTx/>
                  <a:uFillTx/>
                </a:endParaRPr>
              </a:p>
            </p:txBody>
          </p:sp>
          <p:sp>
            <p:nvSpPr>
              <p:cNvPr id="525" name="Oval 338"/>
              <p:cNvSpPr>
                <a:spLocks noChangeArrowheads="1"/>
              </p:cNvSpPr>
              <p:nvPr/>
            </p:nvSpPr>
            <p:spPr bwMode="auto">
              <a:xfrm>
                <a:off x="1542" y="215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3</a:t>
                </a:r>
                <a:endParaRPr kumimoji="0" lang="es-ES_tradnl" sz="1400" b="0" i="0" u="none" strike="noStrike" kern="0" cap="none" spc="0" normalizeH="0" baseline="0" noProof="0">
                  <a:ln>
                    <a:noFill/>
                  </a:ln>
                  <a:solidFill>
                    <a:sysClr val="windowText" lastClr="000000"/>
                  </a:solidFill>
                  <a:effectLst/>
                  <a:uLnTx/>
                  <a:uFillTx/>
                </a:endParaRPr>
              </a:p>
            </p:txBody>
          </p:sp>
          <p:sp>
            <p:nvSpPr>
              <p:cNvPr id="526" name="Oval 339"/>
              <p:cNvSpPr>
                <a:spLocks noChangeArrowheads="1"/>
              </p:cNvSpPr>
              <p:nvPr/>
            </p:nvSpPr>
            <p:spPr bwMode="auto">
              <a:xfrm>
                <a:off x="1315" y="215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2</a:t>
                </a:r>
                <a:endParaRPr kumimoji="0" lang="es-ES_tradnl" sz="1400" b="0" i="0" u="none" strike="noStrike" kern="0" cap="none" spc="0" normalizeH="0" baseline="0" noProof="0">
                  <a:ln>
                    <a:noFill/>
                  </a:ln>
                  <a:solidFill>
                    <a:sysClr val="windowText" lastClr="000000"/>
                  </a:solidFill>
                  <a:effectLst/>
                  <a:uLnTx/>
                  <a:uFillTx/>
                </a:endParaRPr>
              </a:p>
            </p:txBody>
          </p:sp>
          <p:sp>
            <p:nvSpPr>
              <p:cNvPr id="527" name="Oval 340"/>
              <p:cNvSpPr>
                <a:spLocks noChangeArrowheads="1"/>
              </p:cNvSpPr>
              <p:nvPr/>
            </p:nvSpPr>
            <p:spPr bwMode="auto">
              <a:xfrm>
                <a:off x="1088" y="215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1</a:t>
                </a:r>
                <a:endParaRPr kumimoji="0" lang="es-ES_tradnl" sz="1400" b="0" i="0" u="none" strike="noStrike" kern="0" cap="none" spc="0" normalizeH="0" baseline="0" noProof="0">
                  <a:ln>
                    <a:noFill/>
                  </a:ln>
                  <a:solidFill>
                    <a:sysClr val="windowText" lastClr="000000"/>
                  </a:solidFill>
                  <a:effectLst/>
                  <a:uLnTx/>
                  <a:uFillTx/>
                </a:endParaRPr>
              </a:p>
            </p:txBody>
          </p:sp>
          <p:sp>
            <p:nvSpPr>
              <p:cNvPr id="528" name="Oval 341"/>
              <p:cNvSpPr>
                <a:spLocks noChangeArrowheads="1"/>
              </p:cNvSpPr>
              <p:nvPr/>
            </p:nvSpPr>
            <p:spPr bwMode="auto">
              <a:xfrm>
                <a:off x="861" y="215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0</a:t>
                </a:r>
                <a:endParaRPr kumimoji="0" lang="es-ES_tradnl" sz="1400" b="0" i="0" u="none" strike="noStrike" kern="0" cap="none" spc="0" normalizeH="0" baseline="0" noProof="0">
                  <a:ln>
                    <a:noFill/>
                  </a:ln>
                  <a:solidFill>
                    <a:sysClr val="windowText" lastClr="000000"/>
                  </a:solidFill>
                  <a:effectLst/>
                  <a:uLnTx/>
                  <a:uFillTx/>
                </a:endParaRPr>
              </a:p>
            </p:txBody>
          </p:sp>
        </p:grpSp>
      </p:grpSp>
      <p:grpSp>
        <p:nvGrpSpPr>
          <p:cNvPr id="537" name="Group 363"/>
          <p:cNvGrpSpPr/>
          <p:nvPr/>
        </p:nvGrpSpPr>
        <p:grpSpPr bwMode="auto">
          <a:xfrm>
            <a:off x="5146254" y="3293268"/>
            <a:ext cx="2935414" cy="2912909"/>
            <a:chOff x="3628" y="2133"/>
            <a:chExt cx="2087" cy="2071"/>
          </a:xfrm>
        </p:grpSpPr>
        <p:sp>
          <p:nvSpPr>
            <p:cNvPr id="538" name="Line 264"/>
            <p:cNvSpPr>
              <a:spLocks noChangeShapeType="1"/>
            </p:cNvSpPr>
            <p:nvPr/>
          </p:nvSpPr>
          <p:spPr bwMode="auto">
            <a:xfrm>
              <a:off x="3811" y="4117"/>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9" name="Line 265"/>
            <p:cNvSpPr>
              <a:spLocks noChangeShapeType="1"/>
            </p:cNvSpPr>
            <p:nvPr/>
          </p:nvSpPr>
          <p:spPr bwMode="auto">
            <a:xfrm>
              <a:off x="3811" y="3890"/>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0" name="Line 266"/>
            <p:cNvSpPr>
              <a:spLocks noChangeShapeType="1"/>
            </p:cNvSpPr>
            <p:nvPr/>
          </p:nvSpPr>
          <p:spPr bwMode="auto">
            <a:xfrm>
              <a:off x="3811" y="3663"/>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1" name="Line 267"/>
            <p:cNvSpPr>
              <a:spLocks noChangeShapeType="1"/>
            </p:cNvSpPr>
            <p:nvPr/>
          </p:nvSpPr>
          <p:spPr bwMode="auto">
            <a:xfrm>
              <a:off x="3811" y="3437"/>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2" name="Line 268"/>
            <p:cNvSpPr>
              <a:spLocks noChangeShapeType="1"/>
            </p:cNvSpPr>
            <p:nvPr/>
          </p:nvSpPr>
          <p:spPr bwMode="auto">
            <a:xfrm>
              <a:off x="3811" y="3210"/>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3" name="Line 269"/>
            <p:cNvSpPr>
              <a:spLocks noChangeShapeType="1"/>
            </p:cNvSpPr>
            <p:nvPr/>
          </p:nvSpPr>
          <p:spPr bwMode="auto">
            <a:xfrm>
              <a:off x="3811" y="2983"/>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4" name="Line 270"/>
            <p:cNvSpPr>
              <a:spLocks noChangeShapeType="1"/>
            </p:cNvSpPr>
            <p:nvPr/>
          </p:nvSpPr>
          <p:spPr bwMode="auto">
            <a:xfrm>
              <a:off x="3811" y="2756"/>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5" name="Line 271"/>
            <p:cNvSpPr>
              <a:spLocks noChangeShapeType="1"/>
            </p:cNvSpPr>
            <p:nvPr/>
          </p:nvSpPr>
          <p:spPr bwMode="auto">
            <a:xfrm>
              <a:off x="3811" y="2529"/>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6" name="Line 272"/>
            <p:cNvSpPr>
              <a:spLocks noChangeShapeType="1"/>
            </p:cNvSpPr>
            <p:nvPr/>
          </p:nvSpPr>
          <p:spPr bwMode="auto">
            <a:xfrm rot="5400000">
              <a:off x="3107" y="3251"/>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7" name="Line 273"/>
            <p:cNvSpPr>
              <a:spLocks noChangeShapeType="1"/>
            </p:cNvSpPr>
            <p:nvPr/>
          </p:nvSpPr>
          <p:spPr bwMode="auto">
            <a:xfrm rot="5400000">
              <a:off x="3334" y="3251"/>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8" name="Line 274"/>
            <p:cNvSpPr>
              <a:spLocks noChangeShapeType="1"/>
            </p:cNvSpPr>
            <p:nvPr/>
          </p:nvSpPr>
          <p:spPr bwMode="auto">
            <a:xfrm rot="5400000">
              <a:off x="3561" y="3250"/>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9" name="Line 275"/>
            <p:cNvSpPr>
              <a:spLocks noChangeShapeType="1"/>
            </p:cNvSpPr>
            <p:nvPr/>
          </p:nvSpPr>
          <p:spPr bwMode="auto">
            <a:xfrm rot="5400000">
              <a:off x="3788" y="3251"/>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0" name="Line 276"/>
            <p:cNvSpPr>
              <a:spLocks noChangeShapeType="1"/>
            </p:cNvSpPr>
            <p:nvPr/>
          </p:nvSpPr>
          <p:spPr bwMode="auto">
            <a:xfrm rot="5400000">
              <a:off x="4015" y="3251"/>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1" name="Line 277"/>
            <p:cNvSpPr>
              <a:spLocks noChangeShapeType="1"/>
            </p:cNvSpPr>
            <p:nvPr/>
          </p:nvSpPr>
          <p:spPr bwMode="auto">
            <a:xfrm rot="5400000">
              <a:off x="4241" y="3251"/>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2" name="Line 278"/>
            <p:cNvSpPr>
              <a:spLocks noChangeShapeType="1"/>
            </p:cNvSpPr>
            <p:nvPr/>
          </p:nvSpPr>
          <p:spPr bwMode="auto">
            <a:xfrm rot="5400000">
              <a:off x="4468" y="3251"/>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3" name="Line 279"/>
            <p:cNvSpPr>
              <a:spLocks noChangeShapeType="1"/>
            </p:cNvSpPr>
            <p:nvPr/>
          </p:nvSpPr>
          <p:spPr bwMode="auto">
            <a:xfrm rot="5400000">
              <a:off x="4695" y="3251"/>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4" name="Line 280"/>
            <p:cNvSpPr>
              <a:spLocks noChangeShapeType="1"/>
            </p:cNvSpPr>
            <p:nvPr/>
          </p:nvSpPr>
          <p:spPr bwMode="auto">
            <a:xfrm>
              <a:off x="3811" y="4117"/>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5" name="Line 281"/>
            <p:cNvSpPr>
              <a:spLocks noChangeShapeType="1"/>
            </p:cNvSpPr>
            <p:nvPr/>
          </p:nvSpPr>
          <p:spPr bwMode="auto">
            <a:xfrm>
              <a:off x="3811" y="3890"/>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6" name="Line 282"/>
            <p:cNvSpPr>
              <a:spLocks noChangeShapeType="1"/>
            </p:cNvSpPr>
            <p:nvPr/>
          </p:nvSpPr>
          <p:spPr bwMode="auto">
            <a:xfrm>
              <a:off x="3811" y="3663"/>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7" name="Line 283"/>
            <p:cNvSpPr>
              <a:spLocks noChangeShapeType="1"/>
            </p:cNvSpPr>
            <p:nvPr/>
          </p:nvSpPr>
          <p:spPr bwMode="auto">
            <a:xfrm>
              <a:off x="3811" y="3437"/>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8" name="Line 284"/>
            <p:cNvSpPr>
              <a:spLocks noChangeShapeType="1"/>
            </p:cNvSpPr>
            <p:nvPr/>
          </p:nvSpPr>
          <p:spPr bwMode="auto">
            <a:xfrm>
              <a:off x="3811" y="3210"/>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9" name="Line 285"/>
            <p:cNvSpPr>
              <a:spLocks noChangeShapeType="1"/>
            </p:cNvSpPr>
            <p:nvPr/>
          </p:nvSpPr>
          <p:spPr bwMode="auto">
            <a:xfrm>
              <a:off x="3811" y="2983"/>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0" name="Line 286"/>
            <p:cNvSpPr>
              <a:spLocks noChangeShapeType="1"/>
            </p:cNvSpPr>
            <p:nvPr/>
          </p:nvSpPr>
          <p:spPr bwMode="auto">
            <a:xfrm>
              <a:off x="3811" y="2756"/>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1" name="Line 287"/>
            <p:cNvSpPr>
              <a:spLocks noChangeShapeType="1"/>
            </p:cNvSpPr>
            <p:nvPr/>
          </p:nvSpPr>
          <p:spPr bwMode="auto">
            <a:xfrm>
              <a:off x="3811" y="2529"/>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2" name="Line 288"/>
            <p:cNvSpPr>
              <a:spLocks noChangeShapeType="1"/>
            </p:cNvSpPr>
            <p:nvPr/>
          </p:nvSpPr>
          <p:spPr bwMode="auto">
            <a:xfrm rot="5400000" flipH="1" flipV="1">
              <a:off x="3992" y="2348"/>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3" name="Line 289"/>
            <p:cNvSpPr>
              <a:spLocks noChangeShapeType="1"/>
            </p:cNvSpPr>
            <p:nvPr/>
          </p:nvSpPr>
          <p:spPr bwMode="auto">
            <a:xfrm rot="5400000" flipH="1" flipV="1">
              <a:off x="4219" y="2348"/>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4" name="Line 290"/>
            <p:cNvSpPr>
              <a:spLocks noChangeShapeType="1"/>
            </p:cNvSpPr>
            <p:nvPr/>
          </p:nvSpPr>
          <p:spPr bwMode="auto">
            <a:xfrm rot="5400000" flipH="1" flipV="1">
              <a:off x="4446" y="2348"/>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5" name="Line 291"/>
            <p:cNvSpPr>
              <a:spLocks noChangeShapeType="1"/>
            </p:cNvSpPr>
            <p:nvPr/>
          </p:nvSpPr>
          <p:spPr bwMode="auto">
            <a:xfrm rot="5400000" flipH="1" flipV="1">
              <a:off x="4673" y="2348"/>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6" name="Line 292"/>
            <p:cNvSpPr>
              <a:spLocks noChangeShapeType="1"/>
            </p:cNvSpPr>
            <p:nvPr/>
          </p:nvSpPr>
          <p:spPr bwMode="auto">
            <a:xfrm rot="5400000" flipH="1" flipV="1">
              <a:off x="4900" y="2348"/>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7" name="Line 293"/>
            <p:cNvSpPr>
              <a:spLocks noChangeShapeType="1"/>
            </p:cNvSpPr>
            <p:nvPr/>
          </p:nvSpPr>
          <p:spPr bwMode="auto">
            <a:xfrm rot="5400000" flipH="1" flipV="1">
              <a:off x="5126" y="2348"/>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8" name="Line 294"/>
            <p:cNvSpPr>
              <a:spLocks noChangeShapeType="1"/>
            </p:cNvSpPr>
            <p:nvPr/>
          </p:nvSpPr>
          <p:spPr bwMode="auto">
            <a:xfrm rot="5400000" flipH="1" flipV="1">
              <a:off x="5353" y="2348"/>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9" name="Line 295"/>
            <p:cNvSpPr>
              <a:spLocks noChangeShapeType="1"/>
            </p:cNvSpPr>
            <p:nvPr/>
          </p:nvSpPr>
          <p:spPr bwMode="auto">
            <a:xfrm rot="5400000" flipH="1" flipV="1">
              <a:off x="5580" y="2348"/>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570" name="Group 344"/>
            <p:cNvGrpSpPr/>
            <p:nvPr/>
          </p:nvGrpSpPr>
          <p:grpSpPr bwMode="auto">
            <a:xfrm>
              <a:off x="3628" y="2133"/>
              <a:ext cx="2087" cy="2071"/>
              <a:chOff x="544" y="2154"/>
              <a:chExt cx="2087" cy="2071"/>
            </a:xfrm>
          </p:grpSpPr>
          <p:grpSp>
            <p:nvGrpSpPr>
              <p:cNvPr id="571" name="Group 345"/>
              <p:cNvGrpSpPr/>
              <p:nvPr/>
            </p:nvGrpSpPr>
            <p:grpSpPr bwMode="auto">
              <a:xfrm>
                <a:off x="544" y="2456"/>
                <a:ext cx="182" cy="1769"/>
                <a:chOff x="1270" y="2245"/>
                <a:chExt cx="182" cy="1769"/>
              </a:xfrm>
            </p:grpSpPr>
            <p:sp>
              <p:nvSpPr>
                <p:cNvPr id="581" name="Oval 346"/>
                <p:cNvSpPr>
                  <a:spLocks noChangeArrowheads="1"/>
                </p:cNvSpPr>
                <p:nvPr/>
              </p:nvSpPr>
              <p:spPr bwMode="auto">
                <a:xfrm>
                  <a:off x="1270" y="3833"/>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7</a:t>
                  </a:r>
                  <a:endParaRPr kumimoji="0" lang="es-ES_tradnl" sz="1400" b="0" i="0" u="none" strike="noStrike" kern="0" cap="none" spc="0" normalizeH="0" baseline="0" noProof="0">
                    <a:ln>
                      <a:noFill/>
                    </a:ln>
                    <a:solidFill>
                      <a:sysClr val="windowText" lastClr="000000"/>
                    </a:solidFill>
                    <a:effectLst/>
                    <a:uLnTx/>
                    <a:uFillTx/>
                  </a:endParaRPr>
                </a:p>
              </p:txBody>
            </p:sp>
            <p:sp>
              <p:nvSpPr>
                <p:cNvPr id="582" name="Oval 347"/>
                <p:cNvSpPr>
                  <a:spLocks noChangeArrowheads="1"/>
                </p:cNvSpPr>
                <p:nvPr/>
              </p:nvSpPr>
              <p:spPr bwMode="auto">
                <a:xfrm>
                  <a:off x="1270" y="3606"/>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6</a:t>
                  </a:r>
                  <a:endParaRPr kumimoji="0" lang="es-ES_tradnl" sz="1400" b="0" i="0" u="none" strike="noStrike" kern="0" cap="none" spc="0" normalizeH="0" baseline="0" noProof="0">
                    <a:ln>
                      <a:noFill/>
                    </a:ln>
                    <a:solidFill>
                      <a:sysClr val="windowText" lastClr="000000"/>
                    </a:solidFill>
                    <a:effectLst/>
                    <a:uLnTx/>
                    <a:uFillTx/>
                  </a:endParaRPr>
                </a:p>
              </p:txBody>
            </p:sp>
            <p:sp>
              <p:nvSpPr>
                <p:cNvPr id="583" name="Oval 348"/>
                <p:cNvSpPr>
                  <a:spLocks noChangeArrowheads="1"/>
                </p:cNvSpPr>
                <p:nvPr/>
              </p:nvSpPr>
              <p:spPr bwMode="auto">
                <a:xfrm>
                  <a:off x="1270" y="3379"/>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5</a:t>
                  </a:r>
                  <a:endParaRPr kumimoji="0" lang="es-ES_tradnl" sz="1400" b="0" i="0" u="none" strike="noStrike" kern="0" cap="none" spc="0" normalizeH="0" baseline="0" noProof="0">
                    <a:ln>
                      <a:noFill/>
                    </a:ln>
                    <a:solidFill>
                      <a:sysClr val="windowText" lastClr="000000"/>
                    </a:solidFill>
                    <a:effectLst/>
                    <a:uLnTx/>
                    <a:uFillTx/>
                  </a:endParaRPr>
                </a:p>
              </p:txBody>
            </p:sp>
            <p:sp>
              <p:nvSpPr>
                <p:cNvPr id="584" name="Oval 349"/>
                <p:cNvSpPr>
                  <a:spLocks noChangeArrowheads="1"/>
                </p:cNvSpPr>
                <p:nvPr/>
              </p:nvSpPr>
              <p:spPr bwMode="auto">
                <a:xfrm>
                  <a:off x="1270" y="3152"/>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4</a:t>
                  </a:r>
                  <a:endParaRPr kumimoji="0" lang="es-ES_tradnl" sz="1400" b="0" i="0" u="none" strike="noStrike" kern="0" cap="none" spc="0" normalizeH="0" baseline="0" noProof="0">
                    <a:ln>
                      <a:noFill/>
                    </a:ln>
                    <a:solidFill>
                      <a:sysClr val="windowText" lastClr="000000"/>
                    </a:solidFill>
                    <a:effectLst/>
                    <a:uLnTx/>
                    <a:uFillTx/>
                  </a:endParaRPr>
                </a:p>
              </p:txBody>
            </p:sp>
            <p:sp>
              <p:nvSpPr>
                <p:cNvPr id="585" name="Oval 350"/>
                <p:cNvSpPr>
                  <a:spLocks noChangeArrowheads="1"/>
                </p:cNvSpPr>
                <p:nvPr/>
              </p:nvSpPr>
              <p:spPr bwMode="auto">
                <a:xfrm>
                  <a:off x="1270" y="292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3</a:t>
                  </a:r>
                  <a:endParaRPr kumimoji="0" lang="es-ES_tradnl" sz="1400" b="0" i="0" u="none" strike="noStrike" kern="0" cap="none" spc="0" normalizeH="0" baseline="0" noProof="0">
                    <a:ln>
                      <a:noFill/>
                    </a:ln>
                    <a:solidFill>
                      <a:sysClr val="windowText" lastClr="000000"/>
                    </a:solidFill>
                    <a:effectLst/>
                    <a:uLnTx/>
                    <a:uFillTx/>
                  </a:endParaRPr>
                </a:p>
              </p:txBody>
            </p:sp>
            <p:sp>
              <p:nvSpPr>
                <p:cNvPr id="586" name="Oval 351"/>
                <p:cNvSpPr>
                  <a:spLocks noChangeArrowheads="1"/>
                </p:cNvSpPr>
                <p:nvPr/>
              </p:nvSpPr>
              <p:spPr bwMode="auto">
                <a:xfrm>
                  <a:off x="1270" y="2699"/>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2</a:t>
                  </a:r>
                  <a:endParaRPr kumimoji="0" lang="es-ES_tradnl" sz="1400" b="0" i="0" u="none" strike="noStrike" kern="0" cap="none" spc="0" normalizeH="0" baseline="0" noProof="0">
                    <a:ln>
                      <a:noFill/>
                    </a:ln>
                    <a:solidFill>
                      <a:sysClr val="windowText" lastClr="000000"/>
                    </a:solidFill>
                    <a:effectLst/>
                    <a:uLnTx/>
                    <a:uFillTx/>
                  </a:endParaRPr>
                </a:p>
              </p:txBody>
            </p:sp>
            <p:sp>
              <p:nvSpPr>
                <p:cNvPr id="587" name="Oval 352"/>
                <p:cNvSpPr>
                  <a:spLocks noChangeArrowheads="1"/>
                </p:cNvSpPr>
                <p:nvPr/>
              </p:nvSpPr>
              <p:spPr bwMode="auto">
                <a:xfrm>
                  <a:off x="1270" y="2472"/>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1</a:t>
                  </a:r>
                  <a:endParaRPr kumimoji="0" lang="es-ES_tradnl" sz="1400" b="0" i="0" u="none" strike="noStrike" kern="0" cap="none" spc="0" normalizeH="0" baseline="0" noProof="0">
                    <a:ln>
                      <a:noFill/>
                    </a:ln>
                    <a:solidFill>
                      <a:sysClr val="windowText" lastClr="000000"/>
                    </a:solidFill>
                    <a:effectLst/>
                    <a:uLnTx/>
                    <a:uFillTx/>
                  </a:endParaRPr>
                </a:p>
              </p:txBody>
            </p:sp>
            <p:sp>
              <p:nvSpPr>
                <p:cNvPr id="588" name="Oval 353"/>
                <p:cNvSpPr>
                  <a:spLocks noChangeArrowheads="1"/>
                </p:cNvSpPr>
                <p:nvPr/>
              </p:nvSpPr>
              <p:spPr bwMode="auto">
                <a:xfrm>
                  <a:off x="1270" y="224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0</a:t>
                  </a:r>
                  <a:endParaRPr kumimoji="0" lang="es-ES_tradnl" sz="1400" b="0" i="0" u="none" strike="noStrike" kern="0" cap="none" spc="0" normalizeH="0" baseline="0" noProof="0">
                    <a:ln>
                      <a:noFill/>
                    </a:ln>
                    <a:solidFill>
                      <a:sysClr val="windowText" lastClr="000000"/>
                    </a:solidFill>
                    <a:effectLst/>
                    <a:uLnTx/>
                    <a:uFillTx/>
                  </a:endParaRPr>
                </a:p>
              </p:txBody>
            </p:sp>
          </p:grpSp>
          <p:grpSp>
            <p:nvGrpSpPr>
              <p:cNvPr id="572" name="Group 354"/>
              <p:cNvGrpSpPr/>
              <p:nvPr/>
            </p:nvGrpSpPr>
            <p:grpSpPr bwMode="auto">
              <a:xfrm>
                <a:off x="861" y="2154"/>
                <a:ext cx="1770" cy="182"/>
                <a:chOff x="861" y="2154"/>
                <a:chExt cx="1770" cy="182"/>
              </a:xfrm>
            </p:grpSpPr>
            <p:sp>
              <p:nvSpPr>
                <p:cNvPr id="573" name="Oval 355"/>
                <p:cNvSpPr>
                  <a:spLocks noChangeArrowheads="1"/>
                </p:cNvSpPr>
                <p:nvPr/>
              </p:nvSpPr>
              <p:spPr bwMode="auto">
                <a:xfrm>
                  <a:off x="2449" y="2154"/>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7</a:t>
                  </a:r>
                  <a:endParaRPr kumimoji="0" lang="es-ES_tradnl" sz="1400" b="0" i="0" u="none" strike="noStrike" kern="0" cap="none" spc="0" normalizeH="0" baseline="0" noProof="0">
                    <a:ln>
                      <a:noFill/>
                    </a:ln>
                    <a:solidFill>
                      <a:sysClr val="windowText" lastClr="000000"/>
                    </a:solidFill>
                    <a:effectLst/>
                    <a:uLnTx/>
                    <a:uFillTx/>
                  </a:endParaRPr>
                </a:p>
              </p:txBody>
            </p:sp>
            <p:sp>
              <p:nvSpPr>
                <p:cNvPr id="574" name="Oval 356"/>
                <p:cNvSpPr>
                  <a:spLocks noChangeArrowheads="1"/>
                </p:cNvSpPr>
                <p:nvPr/>
              </p:nvSpPr>
              <p:spPr bwMode="auto">
                <a:xfrm>
                  <a:off x="2222" y="215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6</a:t>
                  </a:r>
                  <a:endParaRPr kumimoji="0" lang="es-ES_tradnl" sz="1400" b="0" i="0" u="none" strike="noStrike" kern="0" cap="none" spc="0" normalizeH="0" baseline="0" noProof="0">
                    <a:ln>
                      <a:noFill/>
                    </a:ln>
                    <a:solidFill>
                      <a:sysClr val="windowText" lastClr="000000"/>
                    </a:solidFill>
                    <a:effectLst/>
                    <a:uLnTx/>
                    <a:uFillTx/>
                  </a:endParaRPr>
                </a:p>
              </p:txBody>
            </p:sp>
            <p:sp>
              <p:nvSpPr>
                <p:cNvPr id="575" name="Oval 357"/>
                <p:cNvSpPr>
                  <a:spLocks noChangeArrowheads="1"/>
                </p:cNvSpPr>
                <p:nvPr/>
              </p:nvSpPr>
              <p:spPr bwMode="auto">
                <a:xfrm>
                  <a:off x="1995" y="2154"/>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dirty="0">
                      <a:ln>
                        <a:noFill/>
                      </a:ln>
                      <a:solidFill>
                        <a:sysClr val="windowText" lastClr="000000"/>
                      </a:solidFill>
                      <a:effectLst/>
                      <a:uLnTx/>
                      <a:uFillTx/>
                    </a:rPr>
                    <a:t>5</a:t>
                  </a:r>
                  <a:endParaRPr kumimoji="0" lang="es-ES_tradnl" sz="1400" b="0" i="0" u="none" strike="noStrike" kern="0" cap="none" spc="0" normalizeH="0" baseline="0" noProof="0" dirty="0">
                    <a:ln>
                      <a:noFill/>
                    </a:ln>
                    <a:solidFill>
                      <a:sysClr val="windowText" lastClr="000000"/>
                    </a:solidFill>
                    <a:effectLst/>
                    <a:uLnTx/>
                    <a:uFillTx/>
                  </a:endParaRPr>
                </a:p>
              </p:txBody>
            </p:sp>
            <p:sp>
              <p:nvSpPr>
                <p:cNvPr id="576" name="Oval 358"/>
                <p:cNvSpPr>
                  <a:spLocks noChangeArrowheads="1"/>
                </p:cNvSpPr>
                <p:nvPr/>
              </p:nvSpPr>
              <p:spPr bwMode="auto">
                <a:xfrm>
                  <a:off x="1769" y="2154"/>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4</a:t>
                  </a:r>
                  <a:endParaRPr kumimoji="0" lang="es-ES_tradnl" sz="1400" b="0" i="0" u="none" strike="noStrike" kern="0" cap="none" spc="0" normalizeH="0" baseline="0" noProof="0">
                    <a:ln>
                      <a:noFill/>
                    </a:ln>
                    <a:solidFill>
                      <a:sysClr val="windowText" lastClr="000000"/>
                    </a:solidFill>
                    <a:effectLst/>
                    <a:uLnTx/>
                    <a:uFillTx/>
                  </a:endParaRPr>
                </a:p>
              </p:txBody>
            </p:sp>
            <p:sp>
              <p:nvSpPr>
                <p:cNvPr id="577" name="Oval 359"/>
                <p:cNvSpPr>
                  <a:spLocks noChangeArrowheads="1"/>
                </p:cNvSpPr>
                <p:nvPr/>
              </p:nvSpPr>
              <p:spPr bwMode="auto">
                <a:xfrm>
                  <a:off x="1542" y="215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3</a:t>
                  </a:r>
                  <a:endParaRPr kumimoji="0" lang="es-ES_tradnl" sz="1400" b="0" i="0" u="none" strike="noStrike" kern="0" cap="none" spc="0" normalizeH="0" baseline="0" noProof="0">
                    <a:ln>
                      <a:noFill/>
                    </a:ln>
                    <a:solidFill>
                      <a:sysClr val="windowText" lastClr="000000"/>
                    </a:solidFill>
                    <a:effectLst/>
                    <a:uLnTx/>
                    <a:uFillTx/>
                  </a:endParaRPr>
                </a:p>
              </p:txBody>
            </p:sp>
            <p:sp>
              <p:nvSpPr>
                <p:cNvPr id="578" name="Oval 360"/>
                <p:cNvSpPr>
                  <a:spLocks noChangeArrowheads="1"/>
                </p:cNvSpPr>
                <p:nvPr/>
              </p:nvSpPr>
              <p:spPr bwMode="auto">
                <a:xfrm>
                  <a:off x="1315" y="215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2</a:t>
                  </a:r>
                  <a:endParaRPr kumimoji="0" lang="es-ES_tradnl" sz="1400" b="0" i="0" u="none" strike="noStrike" kern="0" cap="none" spc="0" normalizeH="0" baseline="0" noProof="0">
                    <a:ln>
                      <a:noFill/>
                    </a:ln>
                    <a:solidFill>
                      <a:sysClr val="windowText" lastClr="000000"/>
                    </a:solidFill>
                    <a:effectLst/>
                    <a:uLnTx/>
                    <a:uFillTx/>
                  </a:endParaRPr>
                </a:p>
              </p:txBody>
            </p:sp>
            <p:sp>
              <p:nvSpPr>
                <p:cNvPr id="579" name="Oval 361"/>
                <p:cNvSpPr>
                  <a:spLocks noChangeArrowheads="1"/>
                </p:cNvSpPr>
                <p:nvPr/>
              </p:nvSpPr>
              <p:spPr bwMode="auto">
                <a:xfrm>
                  <a:off x="1088" y="215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1</a:t>
                  </a:r>
                  <a:endParaRPr kumimoji="0" lang="es-ES_tradnl" sz="1400" b="0" i="0" u="none" strike="noStrike" kern="0" cap="none" spc="0" normalizeH="0" baseline="0" noProof="0">
                    <a:ln>
                      <a:noFill/>
                    </a:ln>
                    <a:solidFill>
                      <a:sysClr val="windowText" lastClr="000000"/>
                    </a:solidFill>
                    <a:effectLst/>
                    <a:uLnTx/>
                    <a:uFillTx/>
                  </a:endParaRPr>
                </a:p>
              </p:txBody>
            </p:sp>
            <p:sp>
              <p:nvSpPr>
                <p:cNvPr id="580" name="Oval 362"/>
                <p:cNvSpPr>
                  <a:spLocks noChangeArrowheads="1"/>
                </p:cNvSpPr>
                <p:nvPr/>
              </p:nvSpPr>
              <p:spPr bwMode="auto">
                <a:xfrm>
                  <a:off x="861" y="215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0</a:t>
                  </a:r>
                  <a:endParaRPr kumimoji="0" lang="es-ES_tradnl" sz="1400" b="0" i="0" u="none" strike="noStrike" kern="0" cap="none" spc="0" normalizeH="0" baseline="0" noProof="0">
                    <a:ln>
                      <a:noFill/>
                    </a:ln>
                    <a:solidFill>
                      <a:sysClr val="windowText" lastClr="000000"/>
                    </a:solidFill>
                    <a:effectLst/>
                    <a:uLnTx/>
                    <a:uFillTx/>
                  </a:endParaRPr>
                </a:p>
              </p:txBody>
            </p:sp>
          </p:grpSp>
        </p:grpSp>
      </p:grpSp>
      <p:sp>
        <p:nvSpPr>
          <p:cNvPr id="296" name="矩形 29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多核处理器中的</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Crossbar</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6" name="矩形 29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6" name="url?sa=i&amp;rct=j&amp;q=Sun+UltraSparc+T2&amp;source=images&amp;cd=&amp;cad=rja&amp;docid=lFXllPM6LlytpM&amp;tbnid=81H3gSflS9Np5M-&amp;ved=0CAUQjRw&amp;url=http%3A%2F%2Fwww.rz.rwth-aachen.de%2Fli%2Fc%2Frba%2F&amp;ei=yW9QUau5ELDE0AHo9oHoCA&amp;.png"/>
          <p:cNvPicPr>
            <a:picLocks noChangeAspect="1"/>
          </p:cNvPicPr>
          <p:nvPr/>
        </p:nvPicPr>
        <p:blipFill>
          <a:blip r:embed="rId2"/>
          <a:stretch>
            <a:fillRect/>
          </a:stretch>
        </p:blipFill>
        <p:spPr>
          <a:xfrm>
            <a:off x="566182" y="1369098"/>
            <a:ext cx="3670761" cy="3088534"/>
          </a:xfrm>
          <a:prstGeom prst="rect">
            <a:avLst/>
          </a:prstGeom>
          <a:ln w="12700">
            <a:miter lim="400000"/>
            <a:headEnd/>
            <a:tailEnd/>
          </a:ln>
        </p:spPr>
      </p:pic>
      <p:sp>
        <p:nvSpPr>
          <p:cNvPr id="597" name="Shape 1011"/>
          <p:cNvSpPr/>
          <p:nvPr/>
        </p:nvSpPr>
        <p:spPr>
          <a:xfrm>
            <a:off x="1108473" y="5765829"/>
            <a:ext cx="6441062" cy="361966"/>
          </a:xfrm>
          <a:prstGeom prst="rect">
            <a:avLst/>
          </a:prstGeom>
          <a:ln w="12700">
            <a:miter lim="400000"/>
          </a:ln>
        </p:spPr>
        <p:txBody>
          <a:bodyPr lIns="25400" tIns="25400" rIns="25400" bIns="25400"/>
          <a:lstStyle>
            <a:lvl1pPr>
              <a:lnSpc>
                <a:spcPct val="80000"/>
              </a:lnSpc>
              <a:buFont typeface="Lucida Grande"/>
              <a:defRPr sz="4200" b="1">
                <a:latin typeface="+mn-lt"/>
                <a:ea typeface="+mn-ea"/>
                <a:cs typeface="+mn-cs"/>
                <a:sym typeface="Myriad Pro Condensed"/>
              </a:defRPr>
            </a:lvl1pPr>
          </a:lstStyle>
          <a:p>
            <a:pPr algn="ctr"/>
            <a:r>
              <a:rPr sz="2100">
                <a:latin typeface="Times New Roman" panose="02020603050405020304" pitchFamily="18" charset="0"/>
                <a:cs typeface="Times New Roman" panose="02020603050405020304" pitchFamily="18" charset="0"/>
              </a:rPr>
              <a:t>Note that crossbar (CCX) occupies about the same chip area as a core</a:t>
            </a:r>
            <a:endParaRPr sz="2100">
              <a:latin typeface="Times New Roman" panose="02020603050405020304" pitchFamily="18" charset="0"/>
              <a:cs typeface="Times New Roman" panose="02020603050405020304" pitchFamily="18" charset="0"/>
            </a:endParaRPr>
          </a:p>
        </p:txBody>
      </p:sp>
      <p:sp>
        <p:nvSpPr>
          <p:cNvPr id="598" name="Shape 1012"/>
          <p:cNvSpPr/>
          <p:nvPr/>
        </p:nvSpPr>
        <p:spPr>
          <a:xfrm flipH="1" flipV="1">
            <a:off x="2395326" y="2897089"/>
            <a:ext cx="2043119" cy="1998298"/>
          </a:xfrm>
          <a:prstGeom prst="line">
            <a:avLst/>
          </a:prstGeom>
          <a:ln w="76200">
            <a:solidFill>
              <a:srgbClr val="000000"/>
            </a:solidFill>
            <a:miter lim="400000"/>
            <a:tailEnd type="triangle"/>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pic>
        <p:nvPicPr>
          <p:cNvPr id="599" name="pasted-image.pdf"/>
          <p:cNvPicPr>
            <a:picLocks noChangeAspect="1"/>
          </p:cNvPicPr>
          <p:nvPr/>
        </p:nvPicPr>
        <p:blipFill>
          <a:blip r:embed="rId3"/>
          <a:stretch>
            <a:fillRect/>
          </a:stretch>
        </p:blipFill>
        <p:spPr>
          <a:xfrm>
            <a:off x="4687177" y="1369098"/>
            <a:ext cx="3751272" cy="3088534"/>
          </a:xfrm>
          <a:prstGeom prst="rect">
            <a:avLst/>
          </a:prstGeom>
          <a:ln w="12700">
            <a:miter lim="400000"/>
            <a:headEnd/>
            <a:tailEnd/>
          </a:ln>
        </p:spPr>
      </p:pic>
      <p:sp>
        <p:nvSpPr>
          <p:cNvPr id="600" name="Shape 1014"/>
          <p:cNvSpPr/>
          <p:nvPr/>
        </p:nvSpPr>
        <p:spPr>
          <a:xfrm>
            <a:off x="856213" y="4522438"/>
            <a:ext cx="3160898" cy="361966"/>
          </a:xfrm>
          <a:prstGeom prst="rect">
            <a:avLst/>
          </a:prstGeom>
          <a:ln w="12700">
            <a:miter lim="400000"/>
          </a:ln>
        </p:spPr>
        <p:txBody>
          <a:bodyPr lIns="25400" tIns="25400" rIns="25400" bIns="25400"/>
          <a:lstStyle>
            <a:lvl1pPr>
              <a:lnSpc>
                <a:spcPct val="80000"/>
              </a:lnSpc>
              <a:buFont typeface="Lucida Grande"/>
              <a:defRPr sz="3200" b="1">
                <a:latin typeface="+mn-lt"/>
                <a:ea typeface="+mn-ea"/>
                <a:cs typeface="+mn-cs"/>
                <a:sym typeface="Myriad Pro Condensed"/>
              </a:defRPr>
            </a:lvl1pPr>
          </a:lstStyle>
          <a:p>
            <a:pPr algn="ctr"/>
            <a:r>
              <a:rPr sz="1600" dirty="0">
                <a:latin typeface="Times New Roman" panose="02020603050405020304" pitchFamily="18" charset="0"/>
                <a:cs typeface="Times New Roman" panose="02020603050405020304" pitchFamily="18" charset="0"/>
              </a:rPr>
              <a:t>Sun SPARC T2 (8 cores, 8 L2 cache banks)</a:t>
            </a:r>
            <a:endParaRPr sz="1600" dirty="0">
              <a:latin typeface="Times New Roman" panose="02020603050405020304" pitchFamily="18" charset="0"/>
              <a:cs typeface="Times New Roman" panose="02020603050405020304" pitchFamily="18" charset="0"/>
            </a:endParaRPr>
          </a:p>
        </p:txBody>
      </p:sp>
      <p:sp>
        <p:nvSpPr>
          <p:cNvPr id="601" name="Shape 1015"/>
          <p:cNvSpPr/>
          <p:nvPr/>
        </p:nvSpPr>
        <p:spPr>
          <a:xfrm>
            <a:off x="4997464" y="4522438"/>
            <a:ext cx="3160898" cy="361966"/>
          </a:xfrm>
          <a:prstGeom prst="rect">
            <a:avLst/>
          </a:prstGeom>
          <a:ln w="12700">
            <a:miter lim="400000"/>
          </a:ln>
        </p:spPr>
        <p:txBody>
          <a:bodyPr lIns="25400" tIns="25400" rIns="25400" bIns="25400"/>
          <a:lstStyle>
            <a:lvl1pPr>
              <a:lnSpc>
                <a:spcPct val="80000"/>
              </a:lnSpc>
              <a:buFont typeface="Lucida Grande"/>
              <a:defRPr sz="3200" b="1">
                <a:latin typeface="+mn-lt"/>
                <a:ea typeface="+mn-ea"/>
                <a:cs typeface="+mn-cs"/>
                <a:sym typeface="Myriad Pro Condensed"/>
              </a:defRPr>
            </a:lvl1pPr>
          </a:lstStyle>
          <a:p>
            <a:pPr algn="ctr"/>
            <a:r>
              <a:rPr sz="1600">
                <a:latin typeface="Times New Roman" panose="02020603050405020304" pitchFamily="18" charset="0"/>
                <a:cs typeface="Times New Roman" panose="02020603050405020304" pitchFamily="18" charset="0"/>
              </a:rPr>
              <a:t>Oracle SPARC T5 (16 cores, 8 L3 cache banks)</a:t>
            </a:r>
            <a:endParaRPr sz="1600">
              <a:latin typeface="Times New Roman" panose="02020603050405020304" pitchFamily="18" charset="0"/>
              <a:cs typeface="Times New Roman" panose="02020603050405020304" pitchFamily="18" charset="0"/>
            </a:endParaRPr>
          </a:p>
        </p:txBody>
      </p:sp>
      <p:sp>
        <p:nvSpPr>
          <p:cNvPr id="602" name="Shape 1016"/>
          <p:cNvSpPr/>
          <p:nvPr/>
        </p:nvSpPr>
        <p:spPr>
          <a:xfrm flipV="1">
            <a:off x="4441087" y="2964284"/>
            <a:ext cx="2080292" cy="1921071"/>
          </a:xfrm>
          <a:prstGeom prst="line">
            <a:avLst/>
          </a:prstGeom>
          <a:ln w="76200">
            <a:solidFill>
              <a:srgbClr val="000000"/>
            </a:solidFill>
            <a:miter lim="400000"/>
            <a:tailEnd type="triangle"/>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603" name="Shape 1017"/>
          <p:cNvSpPr/>
          <p:nvPr/>
        </p:nvSpPr>
        <p:spPr>
          <a:xfrm flipV="1">
            <a:off x="4435716" y="4893091"/>
            <a:ext cx="1" cy="784600"/>
          </a:xfrm>
          <a:prstGeom prst="line">
            <a:avLst/>
          </a:prstGeom>
          <a:ln w="76200">
            <a:solidFill>
              <a:srgbClr val="000000"/>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多级间接网络拓扑结构</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103" name="TextBox 102"/>
              <p:cNvSpPr txBox="1"/>
              <p:nvPr/>
            </p:nvSpPr>
            <p:spPr>
              <a:xfrm>
                <a:off x="258175" y="1264275"/>
                <a:ext cx="8706313" cy="2000548"/>
              </a:xfrm>
              <a:prstGeom prst="rect">
                <a:avLst/>
              </a:prstGeom>
              <a:noFill/>
            </p:spPr>
            <p:txBody>
              <a:bodyPr wrap="square" rtlCol="0">
                <a:spAutoFit/>
              </a:bodyPr>
              <a:lstStyle/>
              <a:p>
                <a:pPr marL="285750" indent="-285750">
                  <a:buSzPct val="60000"/>
                  <a:buFont typeface="Wingdings" pitchFamily="2" charset="2"/>
                  <a:buChar char="l"/>
                </a:pPr>
                <a:r>
                  <a:rPr lang="zh-CN" altLang="en-US" sz="2400" b="1" dirty="0">
                    <a:latin typeface="Times New Roman" pitchFamily="18" charset="0"/>
                    <a:ea typeface="华文中宋" pitchFamily="2" charset="-122"/>
                    <a:cs typeface="Times New Roman" pitchFamily="18" charset="0"/>
                  </a:rPr>
                  <a:t>通过多级交叉开关（</a:t>
                </a:r>
                <a:r>
                  <a:rPr lang="en-US" altLang="zh-CN" sz="2400" b="1" dirty="0">
                    <a:latin typeface="Times New Roman" pitchFamily="18" charset="0"/>
                    <a:ea typeface="华文中宋" pitchFamily="2" charset="-122"/>
                    <a:cs typeface="Times New Roman" pitchFamily="18" charset="0"/>
                  </a:rPr>
                  <a:t>Switch/Router</a:t>
                </a:r>
                <a:r>
                  <a:rPr lang="zh-CN" altLang="en-US" sz="2400" b="1" dirty="0">
                    <a:latin typeface="Times New Roman" pitchFamily="18" charset="0"/>
                    <a:ea typeface="华文中宋" pitchFamily="2" charset="-122"/>
                    <a:cs typeface="Times New Roman" pitchFamily="18" charset="0"/>
                  </a:rPr>
                  <a:t>）搭建的间接网络</a:t>
                </a:r>
                <a:endParaRPr lang="en-US" altLang="zh-CN" sz="2400" b="1" dirty="0">
                  <a:latin typeface="Times New Roman" pitchFamily="18" charset="0"/>
                  <a:ea typeface="华文中宋" pitchFamily="2" charset="-122"/>
                  <a:cs typeface="Times New Roman" pitchFamily="18" charset="0"/>
                </a:endParaRPr>
              </a:p>
              <a:p>
                <a:pPr marL="742950" lvl="1" indent="-285750">
                  <a:spcBef>
                    <a:spcPts val="600"/>
                  </a:spcBef>
                  <a:buSzPct val="60000"/>
                  <a:buFont typeface="Wingdings" pitchFamily="2" charset="2"/>
                  <a:buChar char="l"/>
                </a:pPr>
                <a:r>
                  <a:rPr lang="zh-CN" altLang="en-US" sz="2000" dirty="0">
                    <a:solidFill>
                      <a:prstClr val="black"/>
                    </a:solidFill>
                    <a:latin typeface="Calibri" pitchFamily="34" charset="0"/>
                    <a:ea typeface="华文中宋" pitchFamily="2" charset="-122"/>
                    <a:cs typeface="Calibri" pitchFamily="34" charset="0"/>
                  </a:rPr>
                  <a:t>全局大交叉开关拆分成多级小交叉开关</a:t>
                </a:r>
                <a:endParaRPr lang="en-US" altLang="zh-CN" sz="2000" dirty="0">
                  <a:solidFill>
                    <a:prstClr val="black"/>
                  </a:solidFill>
                  <a:latin typeface="Cambria Math"/>
                  <a:ea typeface="华文中宋" pitchFamily="2" charset="-122"/>
                  <a:cs typeface="Calibri" pitchFamily="34" charset="0"/>
                </a:endParaRPr>
              </a:p>
              <a:p>
                <a:pPr marL="742950" lvl="1" indent="-285750">
                  <a:spcBef>
                    <a:spcPts val="600"/>
                  </a:spcBef>
                  <a:buSzPct val="60000"/>
                  <a:buFont typeface="Wingdings" pitchFamily="2" charset="2"/>
                  <a:buChar char="l"/>
                </a:pPr>
                <a:r>
                  <a:rPr lang="zh-CN" altLang="en-US" sz="2000" b="1" dirty="0">
                    <a:solidFill>
                      <a:srgbClr val="003B93"/>
                    </a:solidFill>
                    <a:latin typeface="Calibri" pitchFamily="34" charset="0"/>
                    <a:ea typeface="华文中宋" pitchFamily="2" charset="-122"/>
                    <a:cs typeface="Calibri" pitchFamily="34" charset="0"/>
                  </a:rPr>
                  <a:t>复杂度降低</a:t>
                </a:r>
                <a:r>
                  <a:rPr lang="zh-CN" altLang="en-US" sz="2000" dirty="0">
                    <a:solidFill>
                      <a:prstClr val="black"/>
                    </a:solidFill>
                    <a:latin typeface="Calibri" pitchFamily="34" charset="0"/>
                    <a:ea typeface="华文中宋" pitchFamily="2" charset="-122"/>
                    <a:cs typeface="Calibri" pitchFamily="34" charset="0"/>
                  </a:rPr>
                  <a:t>：</a:t>
                </a:r>
                <a:r>
                  <a:rPr lang="en-US" altLang="zh-CN" sz="2000" dirty="0">
                    <a:solidFill>
                      <a:prstClr val="black"/>
                    </a:solidFill>
                    <a:latin typeface="Cambria Math"/>
                    <a:ea typeface="华文中宋" pitchFamily="2" charset="-122"/>
                    <a:cs typeface="Calibri" pitchFamily="34" charset="0"/>
                  </a:rPr>
                  <a:t>O(</a:t>
                </a:r>
                <a14:m>
                  <m:oMath xmlns:m="http://schemas.openxmlformats.org/officeDocument/2006/math">
                    <m:r>
                      <a:rPr lang="en-US" altLang="zh-CN" sz="2000" b="0" i="1" smtClean="0">
                        <a:solidFill>
                          <a:prstClr val="black"/>
                        </a:solidFill>
                        <a:latin typeface="Cambria Math"/>
                        <a:ea typeface="华文中宋" pitchFamily="2" charset="-122"/>
                        <a:cs typeface="Calibri" pitchFamily="34" charset="0"/>
                      </a:rPr>
                      <m:t>𝑁</m:t>
                    </m:r>
                    <m:r>
                      <a:rPr lang="en-US" altLang="zh-CN" sz="2000" b="0" i="1" smtClean="0">
                        <a:solidFill>
                          <a:prstClr val="black"/>
                        </a:solidFill>
                        <a:latin typeface="Cambria Math"/>
                        <a:ea typeface="Cambria Math"/>
                        <a:cs typeface="Calibri" pitchFamily="34" charset="0"/>
                      </a:rPr>
                      <m:t>×</m:t>
                    </m:r>
                    <m:r>
                      <a:rPr lang="en-US" altLang="zh-CN" sz="2000" b="0" i="1" smtClean="0">
                        <a:solidFill>
                          <a:prstClr val="black"/>
                        </a:solidFill>
                        <a:latin typeface="Cambria Math"/>
                        <a:ea typeface="Cambria Math"/>
                        <a:cs typeface="Calibri" pitchFamily="34" charset="0"/>
                      </a:rPr>
                      <m:t>𝑙𝑜𝑔𝑁</m:t>
                    </m:r>
                  </m:oMath>
                </a14:m>
                <a:r>
                  <a:rPr lang="en-US" altLang="zh-CN" sz="2000" dirty="0">
                    <a:solidFill>
                      <a:prstClr val="black"/>
                    </a:solidFill>
                    <a:latin typeface="Cambria Math"/>
                    <a:ea typeface="华文中宋" pitchFamily="2" charset="-122"/>
                    <a:cs typeface="Calibri" pitchFamily="34" charset="0"/>
                  </a:rPr>
                  <a:t>)</a:t>
                </a:r>
              </a:p>
              <a:p>
                <a:pPr marL="742950" lvl="1" indent="-285750">
                  <a:spcBef>
                    <a:spcPts val="600"/>
                  </a:spcBef>
                  <a:buSzPct val="60000"/>
                  <a:buFont typeface="Wingdings" pitchFamily="2" charset="2"/>
                  <a:buChar char="l"/>
                </a:pPr>
                <a:r>
                  <a:rPr lang="zh-CN" altLang="en-US" sz="2000" dirty="0">
                    <a:solidFill>
                      <a:prstClr val="black"/>
                    </a:solidFill>
                    <a:latin typeface="Cambria Math"/>
                    <a:ea typeface="华文中宋" pitchFamily="2" charset="-122"/>
                    <a:cs typeface="Calibri" pitchFamily="34" charset="0"/>
                  </a:rPr>
                  <a:t>各级交叉开关之间通过规则的排列函数实现连接</a:t>
                </a:r>
                <a:endParaRPr lang="en-US" altLang="zh-CN" sz="2000" dirty="0">
                  <a:solidFill>
                    <a:prstClr val="black"/>
                  </a:solidFill>
                  <a:latin typeface="Cambria Math"/>
                  <a:ea typeface="华文中宋" pitchFamily="2" charset="-122"/>
                  <a:cs typeface="Calibri" pitchFamily="34" charset="0"/>
                </a:endParaRPr>
              </a:p>
              <a:p>
                <a:pPr marL="742950" lvl="1" indent="-285750">
                  <a:spcBef>
                    <a:spcPts val="600"/>
                  </a:spcBef>
                  <a:buSzPct val="60000"/>
                  <a:buFont typeface="Wingdings" pitchFamily="2" charset="2"/>
                  <a:buChar char="l"/>
                </a:pPr>
                <a:r>
                  <a:rPr lang="zh-CN" altLang="en-US" sz="2000" dirty="0">
                    <a:solidFill>
                      <a:prstClr val="black"/>
                    </a:solidFill>
                    <a:latin typeface="Cambria Math"/>
                    <a:ea typeface="华文中宋" pitchFamily="2" charset="-122"/>
                    <a:cs typeface="Calibri" pitchFamily="34" charset="0"/>
                  </a:rPr>
                  <a:t>可能产生阻塞</a:t>
                </a:r>
                <a:endParaRPr lang="en-US" altLang="zh-CN" sz="2000" dirty="0">
                  <a:solidFill>
                    <a:prstClr val="black"/>
                  </a:solidFill>
                  <a:latin typeface="Cambria Math"/>
                  <a:ea typeface="华文中宋" pitchFamily="2" charset="-122"/>
                  <a:cs typeface="Calibri" pitchFamily="34" charset="0"/>
                </a:endParaRPr>
              </a:p>
            </p:txBody>
          </p:sp>
        </mc:Choice>
        <mc:Fallback>
          <p:sp>
            <p:nvSpPr>
              <p:cNvPr id="103" name="TextBox 102"/>
              <p:cNvSpPr txBox="1">
                <a:spLocks noRot="1" noChangeAspect="1" noMove="1" noResize="1" noEditPoints="1" noAdjustHandles="1" noChangeArrowheads="1" noChangeShapeType="1" noTextEdit="1"/>
              </p:cNvSpPr>
              <p:nvPr/>
            </p:nvSpPr>
            <p:spPr>
              <a:xfrm>
                <a:off x="258175" y="1264275"/>
                <a:ext cx="8706313" cy="2000548"/>
              </a:xfrm>
              <a:prstGeom prst="rect">
                <a:avLst/>
              </a:prstGeom>
              <a:blipFill rotWithShape="1">
                <a:blip r:embed="rId2"/>
                <a:stretch>
                  <a:fillRect l="-70" t="-2432" b="-4255"/>
                </a:stretch>
              </a:blipFill>
            </p:spPr>
            <p:txBody>
              <a:bodyPr/>
              <a:lstStyle/>
              <a:p>
                <a:r>
                  <a:rPr lang="zh-CN" altLang="en-US">
                    <a:noFill/>
                  </a:rPr>
                  <a:t> </a:t>
                </a:r>
                <a:endParaRPr lang="zh-CN" altLang="en-US">
                  <a:noFill/>
                </a:endParaRPr>
              </a:p>
            </p:txBody>
          </p:sp>
        </mc:Fallback>
      </mc:AlternateContent>
      <p:sp>
        <p:nvSpPr>
          <p:cNvPr id="693" name="Text Box 5"/>
          <p:cNvSpPr txBox="1">
            <a:spLocks noChangeArrowheads="1"/>
          </p:cNvSpPr>
          <p:nvPr/>
        </p:nvSpPr>
        <p:spPr bwMode="auto">
          <a:xfrm>
            <a:off x="539552" y="6196261"/>
            <a:ext cx="4565038" cy="348485"/>
          </a:xfrm>
          <a:prstGeom prst="rect">
            <a:avLst/>
          </a:prstGeom>
          <a:solidFill>
            <a:srgbClr val="CCFFFF"/>
          </a:solidFill>
          <a:ln>
            <a:noFill/>
          </a:ln>
          <a:effectLst/>
        </p:spPr>
        <p:txBody>
          <a:bodyPr wrap="square" lIns="89973" tIns="44986" rIns="89973" bIns="44986">
            <a:spAutoFit/>
          </a:bodyPr>
          <a:lstStyle>
            <a:lvl1pPr algn="l">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3pPr>
            <a:lvl4pPr marL="862330" indent="-214630" algn="l">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4pPr>
            <a:lvl5pPr indent="-217805" algn="l">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5pPr>
            <a:lvl6pPr marL="15367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6pPr>
            <a:lvl7pPr marL="19939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7pPr>
            <a:lvl8pPr marL="24511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8pPr>
            <a:lvl9pPr marL="29083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93000"/>
              </a:lnSpc>
              <a:spcBef>
                <a:spcPts val="0"/>
              </a:spcBef>
              <a:spcAft>
                <a:spcPts val="0"/>
              </a:spcAft>
              <a:buClr>
                <a:srgbClr val="000000"/>
              </a:buClr>
              <a:buSzPct val="45000"/>
              <a:buFont typeface="Wingdings" panose="05000000000000000000" pitchFamily="2" charset="2"/>
              <a:buNone/>
              <a:tabLst>
                <a:tab pos="723900" algn="l"/>
                <a:tab pos="1447800" algn="l"/>
                <a:tab pos="2171700" algn="l"/>
                <a:tab pos="2895600" algn="l"/>
              </a:tabLst>
              <a:defRPr/>
            </a:pPr>
            <a:r>
              <a:rPr kumimoji="0" lang="en-GB" altLang="zh-CN" sz="1800" b="1" i="1" u="none" strike="noStrike" kern="0" cap="none" spc="0" normalizeH="0" baseline="0" noProof="0" dirty="0">
                <a:ln>
                  <a:noFill/>
                </a:ln>
                <a:solidFill>
                  <a:srgbClr val="3333CC"/>
                </a:solidFill>
                <a:effectLst/>
                <a:uLnTx/>
                <a:uFillTx/>
                <a:latin typeface="Arial" panose="020B0604020202020204" pitchFamily="34" charset="0"/>
                <a:ea typeface="宋体" panose="02010600030101010101" pitchFamily="2" charset="-122"/>
                <a:cs typeface="Arial" panose="020B0604020202020204" pitchFamily="34" charset="0"/>
              </a:rPr>
              <a:t>Omega</a:t>
            </a:r>
            <a:r>
              <a:rPr kumimoji="0" lang="en-GB"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topology, perfect-shuffle exchange</a:t>
            </a:r>
            <a:endParaRPr kumimoji="0" lang="en-GB" altLang="zh-CN" sz="1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grpSp>
        <p:nvGrpSpPr>
          <p:cNvPr id="3" name="组合 2"/>
          <p:cNvGrpSpPr>
            <a:grpSpLocks noChangeAspect="1"/>
          </p:cNvGrpSpPr>
          <p:nvPr/>
        </p:nvGrpSpPr>
        <p:grpSpPr>
          <a:xfrm>
            <a:off x="701924" y="3501008"/>
            <a:ext cx="4394205" cy="2660353"/>
            <a:chOff x="2024060" y="3402037"/>
            <a:chExt cx="4683127" cy="2835275"/>
          </a:xfrm>
        </p:grpSpPr>
        <p:grpSp>
          <p:nvGrpSpPr>
            <p:cNvPr id="694" name="Group 117"/>
            <p:cNvGrpSpPr/>
            <p:nvPr/>
          </p:nvGrpSpPr>
          <p:grpSpPr bwMode="auto">
            <a:xfrm>
              <a:off x="3176584" y="3429024"/>
              <a:ext cx="3025773" cy="2808288"/>
              <a:chOff x="2222" y="2262"/>
              <a:chExt cx="1906" cy="1769"/>
            </a:xfrm>
          </p:grpSpPr>
          <p:sp>
            <p:nvSpPr>
              <p:cNvPr id="695" name="Rectangle 31"/>
              <p:cNvSpPr>
                <a:spLocks noChangeArrowheads="1"/>
              </p:cNvSpPr>
              <p:nvPr/>
            </p:nvSpPr>
            <p:spPr bwMode="auto">
              <a:xfrm>
                <a:off x="2222" y="2262"/>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96" name="Rectangle 32"/>
              <p:cNvSpPr>
                <a:spLocks noChangeArrowheads="1"/>
              </p:cNvSpPr>
              <p:nvPr/>
            </p:nvSpPr>
            <p:spPr bwMode="auto">
              <a:xfrm>
                <a:off x="2222" y="2716"/>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97" name="Rectangle 33"/>
              <p:cNvSpPr>
                <a:spLocks noChangeArrowheads="1"/>
              </p:cNvSpPr>
              <p:nvPr/>
            </p:nvSpPr>
            <p:spPr bwMode="auto">
              <a:xfrm>
                <a:off x="2222" y="3169"/>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98" name="Rectangle 34"/>
              <p:cNvSpPr>
                <a:spLocks noChangeArrowheads="1"/>
              </p:cNvSpPr>
              <p:nvPr/>
            </p:nvSpPr>
            <p:spPr bwMode="auto">
              <a:xfrm>
                <a:off x="2222" y="3623"/>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99" name="Rectangle 35"/>
              <p:cNvSpPr>
                <a:spLocks noChangeArrowheads="1"/>
              </p:cNvSpPr>
              <p:nvPr/>
            </p:nvSpPr>
            <p:spPr bwMode="auto">
              <a:xfrm>
                <a:off x="3038" y="2262"/>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0" name="Rectangle 36"/>
              <p:cNvSpPr>
                <a:spLocks noChangeArrowheads="1"/>
              </p:cNvSpPr>
              <p:nvPr/>
            </p:nvSpPr>
            <p:spPr bwMode="auto">
              <a:xfrm>
                <a:off x="3038" y="2716"/>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1" name="Rectangle 37"/>
              <p:cNvSpPr>
                <a:spLocks noChangeArrowheads="1"/>
              </p:cNvSpPr>
              <p:nvPr/>
            </p:nvSpPr>
            <p:spPr bwMode="auto">
              <a:xfrm>
                <a:off x="3038" y="3169"/>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2" name="Rectangle 38"/>
              <p:cNvSpPr>
                <a:spLocks noChangeArrowheads="1"/>
              </p:cNvSpPr>
              <p:nvPr/>
            </p:nvSpPr>
            <p:spPr bwMode="auto">
              <a:xfrm>
                <a:off x="3038" y="3623"/>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3" name="Rectangle 39"/>
              <p:cNvSpPr>
                <a:spLocks noChangeArrowheads="1"/>
              </p:cNvSpPr>
              <p:nvPr/>
            </p:nvSpPr>
            <p:spPr bwMode="auto">
              <a:xfrm>
                <a:off x="3856" y="2262"/>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4" name="Rectangle 40"/>
              <p:cNvSpPr>
                <a:spLocks noChangeArrowheads="1"/>
              </p:cNvSpPr>
              <p:nvPr/>
            </p:nvSpPr>
            <p:spPr bwMode="auto">
              <a:xfrm>
                <a:off x="3856" y="2716"/>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5" name="Rectangle 41"/>
              <p:cNvSpPr>
                <a:spLocks noChangeArrowheads="1"/>
              </p:cNvSpPr>
              <p:nvPr/>
            </p:nvSpPr>
            <p:spPr bwMode="auto">
              <a:xfrm>
                <a:off x="3856" y="3169"/>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6" name="Rectangle 42"/>
              <p:cNvSpPr>
                <a:spLocks noChangeArrowheads="1"/>
              </p:cNvSpPr>
              <p:nvPr/>
            </p:nvSpPr>
            <p:spPr bwMode="auto">
              <a:xfrm>
                <a:off x="3856" y="3623"/>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707" name="Group 121"/>
            <p:cNvGrpSpPr/>
            <p:nvPr/>
          </p:nvGrpSpPr>
          <p:grpSpPr bwMode="auto">
            <a:xfrm>
              <a:off x="6202357" y="3571899"/>
              <a:ext cx="217488" cy="2520950"/>
              <a:chOff x="4128" y="2352"/>
              <a:chExt cx="137" cy="1588"/>
            </a:xfrm>
          </p:grpSpPr>
          <p:sp>
            <p:nvSpPr>
              <p:cNvPr id="708" name="Line 43"/>
              <p:cNvSpPr>
                <a:spLocks noChangeShapeType="1"/>
              </p:cNvSpPr>
              <p:nvPr/>
            </p:nvSpPr>
            <p:spPr bwMode="auto">
              <a:xfrm>
                <a:off x="4128" y="2352"/>
                <a:ext cx="13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9" name="Line 44"/>
              <p:cNvSpPr>
                <a:spLocks noChangeShapeType="1"/>
              </p:cNvSpPr>
              <p:nvPr/>
            </p:nvSpPr>
            <p:spPr bwMode="auto">
              <a:xfrm>
                <a:off x="4128" y="2579"/>
                <a:ext cx="13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0" name="Line 45"/>
              <p:cNvSpPr>
                <a:spLocks noChangeShapeType="1"/>
              </p:cNvSpPr>
              <p:nvPr/>
            </p:nvSpPr>
            <p:spPr bwMode="auto">
              <a:xfrm>
                <a:off x="4128" y="2806"/>
                <a:ext cx="13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1" name="Line 46"/>
              <p:cNvSpPr>
                <a:spLocks noChangeShapeType="1"/>
              </p:cNvSpPr>
              <p:nvPr/>
            </p:nvSpPr>
            <p:spPr bwMode="auto">
              <a:xfrm>
                <a:off x="4128" y="3033"/>
                <a:ext cx="13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2" name="Line 47"/>
              <p:cNvSpPr>
                <a:spLocks noChangeShapeType="1"/>
              </p:cNvSpPr>
              <p:nvPr/>
            </p:nvSpPr>
            <p:spPr bwMode="auto">
              <a:xfrm>
                <a:off x="4128" y="3260"/>
                <a:ext cx="13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3" name="Line 48"/>
              <p:cNvSpPr>
                <a:spLocks noChangeShapeType="1"/>
              </p:cNvSpPr>
              <p:nvPr/>
            </p:nvSpPr>
            <p:spPr bwMode="auto">
              <a:xfrm>
                <a:off x="4128" y="3486"/>
                <a:ext cx="13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4" name="Line 49"/>
              <p:cNvSpPr>
                <a:spLocks noChangeShapeType="1"/>
              </p:cNvSpPr>
              <p:nvPr/>
            </p:nvSpPr>
            <p:spPr bwMode="auto">
              <a:xfrm>
                <a:off x="4128" y="3713"/>
                <a:ext cx="13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5" name="Line 50"/>
              <p:cNvSpPr>
                <a:spLocks noChangeShapeType="1"/>
              </p:cNvSpPr>
              <p:nvPr/>
            </p:nvSpPr>
            <p:spPr bwMode="auto">
              <a:xfrm>
                <a:off x="4128" y="3940"/>
                <a:ext cx="13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716" name="Group 118"/>
            <p:cNvGrpSpPr/>
            <p:nvPr/>
          </p:nvGrpSpPr>
          <p:grpSpPr bwMode="auto">
            <a:xfrm>
              <a:off x="2314573" y="3571899"/>
              <a:ext cx="863599" cy="2520950"/>
              <a:chOff x="1679" y="2352"/>
              <a:chExt cx="544" cy="1588"/>
            </a:xfrm>
          </p:grpSpPr>
          <p:sp>
            <p:nvSpPr>
              <p:cNvPr id="717" name="Line 51"/>
              <p:cNvSpPr>
                <a:spLocks noChangeShapeType="1"/>
              </p:cNvSpPr>
              <p:nvPr/>
            </p:nvSpPr>
            <p:spPr bwMode="auto">
              <a:xfrm>
                <a:off x="1679" y="2352"/>
                <a:ext cx="544"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8" name="Line 52"/>
              <p:cNvSpPr>
                <a:spLocks noChangeShapeType="1"/>
              </p:cNvSpPr>
              <p:nvPr/>
            </p:nvSpPr>
            <p:spPr bwMode="auto">
              <a:xfrm>
                <a:off x="1679" y="3940"/>
                <a:ext cx="544"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9" name="Line 59"/>
              <p:cNvSpPr>
                <a:spLocks noChangeShapeType="1"/>
              </p:cNvSpPr>
              <p:nvPr/>
            </p:nvSpPr>
            <p:spPr bwMode="auto">
              <a:xfrm>
                <a:off x="2086" y="2806"/>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20" name="Line 60"/>
              <p:cNvSpPr>
                <a:spLocks noChangeShapeType="1"/>
              </p:cNvSpPr>
              <p:nvPr/>
            </p:nvSpPr>
            <p:spPr bwMode="auto">
              <a:xfrm>
                <a:off x="2086" y="2579"/>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21" name="Line 61"/>
              <p:cNvSpPr>
                <a:spLocks noChangeShapeType="1"/>
              </p:cNvSpPr>
              <p:nvPr/>
            </p:nvSpPr>
            <p:spPr bwMode="auto">
              <a:xfrm>
                <a:off x="2086" y="3033"/>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22" name="Line 62"/>
              <p:cNvSpPr>
                <a:spLocks noChangeShapeType="1"/>
              </p:cNvSpPr>
              <p:nvPr/>
            </p:nvSpPr>
            <p:spPr bwMode="auto">
              <a:xfrm>
                <a:off x="2086" y="3260"/>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23" name="Line 63"/>
              <p:cNvSpPr>
                <a:spLocks noChangeShapeType="1"/>
              </p:cNvSpPr>
              <p:nvPr/>
            </p:nvSpPr>
            <p:spPr bwMode="auto">
              <a:xfrm>
                <a:off x="2086" y="3486"/>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24" name="Line 64"/>
              <p:cNvSpPr>
                <a:spLocks noChangeShapeType="1"/>
              </p:cNvSpPr>
              <p:nvPr/>
            </p:nvSpPr>
            <p:spPr bwMode="auto">
              <a:xfrm>
                <a:off x="2086" y="3713"/>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25" name="Line 90"/>
              <p:cNvSpPr>
                <a:spLocks noChangeShapeType="1"/>
              </p:cNvSpPr>
              <p:nvPr/>
            </p:nvSpPr>
            <p:spPr bwMode="auto">
              <a:xfrm>
                <a:off x="1679" y="2806"/>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26" name="Line 91"/>
              <p:cNvSpPr>
                <a:spLocks noChangeShapeType="1"/>
              </p:cNvSpPr>
              <p:nvPr/>
            </p:nvSpPr>
            <p:spPr bwMode="auto">
              <a:xfrm>
                <a:off x="1679" y="2579"/>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27" name="Line 92"/>
              <p:cNvSpPr>
                <a:spLocks noChangeShapeType="1"/>
              </p:cNvSpPr>
              <p:nvPr/>
            </p:nvSpPr>
            <p:spPr bwMode="auto">
              <a:xfrm>
                <a:off x="1679" y="3033"/>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28" name="Line 93"/>
              <p:cNvSpPr>
                <a:spLocks noChangeShapeType="1"/>
              </p:cNvSpPr>
              <p:nvPr/>
            </p:nvSpPr>
            <p:spPr bwMode="auto">
              <a:xfrm>
                <a:off x="1679" y="3260"/>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29" name="Line 94"/>
              <p:cNvSpPr>
                <a:spLocks noChangeShapeType="1"/>
              </p:cNvSpPr>
              <p:nvPr/>
            </p:nvSpPr>
            <p:spPr bwMode="auto">
              <a:xfrm>
                <a:off x="1679" y="3486"/>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30" name="Line 95"/>
              <p:cNvSpPr>
                <a:spLocks noChangeShapeType="1"/>
              </p:cNvSpPr>
              <p:nvPr/>
            </p:nvSpPr>
            <p:spPr bwMode="auto">
              <a:xfrm>
                <a:off x="1679" y="3713"/>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31" name="Line 96"/>
              <p:cNvSpPr>
                <a:spLocks noChangeShapeType="1"/>
              </p:cNvSpPr>
              <p:nvPr/>
            </p:nvSpPr>
            <p:spPr bwMode="auto">
              <a:xfrm>
                <a:off x="1815" y="2579"/>
                <a:ext cx="272" cy="22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32" name="Line 99"/>
              <p:cNvSpPr>
                <a:spLocks noChangeShapeType="1"/>
              </p:cNvSpPr>
              <p:nvPr/>
            </p:nvSpPr>
            <p:spPr bwMode="auto">
              <a:xfrm flipV="1">
                <a:off x="1815" y="3486"/>
                <a:ext cx="272" cy="22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33" name="Line 102"/>
              <p:cNvSpPr>
                <a:spLocks noChangeShapeType="1"/>
              </p:cNvSpPr>
              <p:nvPr/>
            </p:nvSpPr>
            <p:spPr bwMode="auto">
              <a:xfrm>
                <a:off x="1815" y="2806"/>
                <a:ext cx="272" cy="45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34" name="Line 105"/>
              <p:cNvSpPr>
                <a:spLocks noChangeShapeType="1"/>
              </p:cNvSpPr>
              <p:nvPr/>
            </p:nvSpPr>
            <p:spPr bwMode="auto">
              <a:xfrm flipV="1">
                <a:off x="1815" y="3032"/>
                <a:ext cx="272" cy="45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35" name="Line 108"/>
              <p:cNvSpPr>
                <a:spLocks noChangeShapeType="1"/>
              </p:cNvSpPr>
              <p:nvPr/>
            </p:nvSpPr>
            <p:spPr bwMode="auto">
              <a:xfrm>
                <a:off x="1815" y="3032"/>
                <a:ext cx="272" cy="68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36" name="Line 111"/>
              <p:cNvSpPr>
                <a:spLocks noChangeShapeType="1"/>
              </p:cNvSpPr>
              <p:nvPr/>
            </p:nvSpPr>
            <p:spPr bwMode="auto">
              <a:xfrm flipV="1">
                <a:off x="1815" y="2579"/>
                <a:ext cx="272" cy="68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737" name="Group 119"/>
            <p:cNvGrpSpPr/>
            <p:nvPr/>
          </p:nvGrpSpPr>
          <p:grpSpPr bwMode="auto">
            <a:xfrm>
              <a:off x="3608384" y="3571899"/>
              <a:ext cx="865187" cy="2520950"/>
              <a:chOff x="2494" y="2352"/>
              <a:chExt cx="545" cy="1588"/>
            </a:xfrm>
          </p:grpSpPr>
          <p:sp>
            <p:nvSpPr>
              <p:cNvPr id="738" name="Line 53"/>
              <p:cNvSpPr>
                <a:spLocks noChangeShapeType="1"/>
              </p:cNvSpPr>
              <p:nvPr/>
            </p:nvSpPr>
            <p:spPr bwMode="auto">
              <a:xfrm>
                <a:off x="2494" y="2352"/>
                <a:ext cx="545"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39" name="Line 56"/>
              <p:cNvSpPr>
                <a:spLocks noChangeShapeType="1"/>
              </p:cNvSpPr>
              <p:nvPr/>
            </p:nvSpPr>
            <p:spPr bwMode="auto">
              <a:xfrm>
                <a:off x="2494" y="3940"/>
                <a:ext cx="545"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40" name="Line 65"/>
              <p:cNvSpPr>
                <a:spLocks noChangeShapeType="1"/>
              </p:cNvSpPr>
              <p:nvPr/>
            </p:nvSpPr>
            <p:spPr bwMode="auto">
              <a:xfrm>
                <a:off x="2494" y="2806"/>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41" name="Line 66"/>
              <p:cNvSpPr>
                <a:spLocks noChangeShapeType="1"/>
              </p:cNvSpPr>
              <p:nvPr/>
            </p:nvSpPr>
            <p:spPr bwMode="auto">
              <a:xfrm>
                <a:off x="2494" y="2579"/>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42" name="Line 67"/>
              <p:cNvSpPr>
                <a:spLocks noChangeShapeType="1"/>
              </p:cNvSpPr>
              <p:nvPr/>
            </p:nvSpPr>
            <p:spPr bwMode="auto">
              <a:xfrm>
                <a:off x="2494" y="3033"/>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43" name="Line 68"/>
              <p:cNvSpPr>
                <a:spLocks noChangeShapeType="1"/>
              </p:cNvSpPr>
              <p:nvPr/>
            </p:nvSpPr>
            <p:spPr bwMode="auto">
              <a:xfrm>
                <a:off x="2494" y="3260"/>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44" name="Line 69"/>
              <p:cNvSpPr>
                <a:spLocks noChangeShapeType="1"/>
              </p:cNvSpPr>
              <p:nvPr/>
            </p:nvSpPr>
            <p:spPr bwMode="auto">
              <a:xfrm>
                <a:off x="2494" y="3486"/>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45" name="Line 70"/>
              <p:cNvSpPr>
                <a:spLocks noChangeShapeType="1"/>
              </p:cNvSpPr>
              <p:nvPr/>
            </p:nvSpPr>
            <p:spPr bwMode="auto">
              <a:xfrm>
                <a:off x="2494" y="3713"/>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46" name="Line 71"/>
              <p:cNvSpPr>
                <a:spLocks noChangeShapeType="1"/>
              </p:cNvSpPr>
              <p:nvPr/>
            </p:nvSpPr>
            <p:spPr bwMode="auto">
              <a:xfrm>
                <a:off x="2902" y="2806"/>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47" name="Line 72"/>
              <p:cNvSpPr>
                <a:spLocks noChangeShapeType="1"/>
              </p:cNvSpPr>
              <p:nvPr/>
            </p:nvSpPr>
            <p:spPr bwMode="auto">
              <a:xfrm>
                <a:off x="2902" y="2579"/>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48" name="Line 73"/>
              <p:cNvSpPr>
                <a:spLocks noChangeShapeType="1"/>
              </p:cNvSpPr>
              <p:nvPr/>
            </p:nvSpPr>
            <p:spPr bwMode="auto">
              <a:xfrm>
                <a:off x="2902" y="3033"/>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49" name="Line 74"/>
              <p:cNvSpPr>
                <a:spLocks noChangeShapeType="1"/>
              </p:cNvSpPr>
              <p:nvPr/>
            </p:nvSpPr>
            <p:spPr bwMode="auto">
              <a:xfrm>
                <a:off x="2902" y="3260"/>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50" name="Line 75"/>
              <p:cNvSpPr>
                <a:spLocks noChangeShapeType="1"/>
              </p:cNvSpPr>
              <p:nvPr/>
            </p:nvSpPr>
            <p:spPr bwMode="auto">
              <a:xfrm>
                <a:off x="2902" y="3486"/>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51" name="Line 76"/>
              <p:cNvSpPr>
                <a:spLocks noChangeShapeType="1"/>
              </p:cNvSpPr>
              <p:nvPr/>
            </p:nvSpPr>
            <p:spPr bwMode="auto">
              <a:xfrm>
                <a:off x="2902" y="3713"/>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52" name="Line 97"/>
              <p:cNvSpPr>
                <a:spLocks noChangeShapeType="1"/>
              </p:cNvSpPr>
              <p:nvPr/>
            </p:nvSpPr>
            <p:spPr bwMode="auto">
              <a:xfrm>
                <a:off x="2631" y="2579"/>
                <a:ext cx="272" cy="22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53" name="Line 100"/>
              <p:cNvSpPr>
                <a:spLocks noChangeShapeType="1"/>
              </p:cNvSpPr>
              <p:nvPr/>
            </p:nvSpPr>
            <p:spPr bwMode="auto">
              <a:xfrm flipV="1">
                <a:off x="2631" y="3486"/>
                <a:ext cx="272" cy="22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54" name="Line 103"/>
              <p:cNvSpPr>
                <a:spLocks noChangeShapeType="1"/>
              </p:cNvSpPr>
              <p:nvPr/>
            </p:nvSpPr>
            <p:spPr bwMode="auto">
              <a:xfrm>
                <a:off x="2631" y="2806"/>
                <a:ext cx="272" cy="45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55" name="Line 106"/>
              <p:cNvSpPr>
                <a:spLocks noChangeShapeType="1"/>
              </p:cNvSpPr>
              <p:nvPr/>
            </p:nvSpPr>
            <p:spPr bwMode="auto">
              <a:xfrm flipV="1">
                <a:off x="2631" y="3033"/>
                <a:ext cx="272" cy="45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56" name="Line 109"/>
              <p:cNvSpPr>
                <a:spLocks noChangeShapeType="1"/>
              </p:cNvSpPr>
              <p:nvPr/>
            </p:nvSpPr>
            <p:spPr bwMode="auto">
              <a:xfrm>
                <a:off x="2631" y="3033"/>
                <a:ext cx="272" cy="68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57" name="Line 112"/>
              <p:cNvSpPr>
                <a:spLocks noChangeShapeType="1"/>
              </p:cNvSpPr>
              <p:nvPr/>
            </p:nvSpPr>
            <p:spPr bwMode="auto">
              <a:xfrm flipV="1">
                <a:off x="2631" y="2579"/>
                <a:ext cx="272" cy="68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758" name="Group 120"/>
            <p:cNvGrpSpPr/>
            <p:nvPr/>
          </p:nvGrpSpPr>
          <p:grpSpPr bwMode="auto">
            <a:xfrm>
              <a:off x="4903783" y="3571899"/>
              <a:ext cx="866774" cy="2520950"/>
              <a:chOff x="3310" y="2352"/>
              <a:chExt cx="546" cy="1588"/>
            </a:xfrm>
          </p:grpSpPr>
          <p:sp>
            <p:nvSpPr>
              <p:cNvPr id="759" name="Line 54"/>
              <p:cNvSpPr>
                <a:spLocks noChangeShapeType="1"/>
              </p:cNvSpPr>
              <p:nvPr/>
            </p:nvSpPr>
            <p:spPr bwMode="auto">
              <a:xfrm>
                <a:off x="3310" y="2352"/>
                <a:ext cx="5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60" name="Line 57"/>
              <p:cNvSpPr>
                <a:spLocks noChangeShapeType="1"/>
              </p:cNvSpPr>
              <p:nvPr/>
            </p:nvSpPr>
            <p:spPr bwMode="auto">
              <a:xfrm>
                <a:off x="3312" y="3940"/>
                <a:ext cx="544"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61" name="Line 77"/>
              <p:cNvSpPr>
                <a:spLocks noChangeShapeType="1"/>
              </p:cNvSpPr>
              <p:nvPr/>
            </p:nvSpPr>
            <p:spPr bwMode="auto">
              <a:xfrm>
                <a:off x="3310" y="2806"/>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62" name="Line 78"/>
              <p:cNvSpPr>
                <a:spLocks noChangeShapeType="1"/>
              </p:cNvSpPr>
              <p:nvPr/>
            </p:nvSpPr>
            <p:spPr bwMode="auto">
              <a:xfrm>
                <a:off x="3310" y="2579"/>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63" name="Line 79"/>
              <p:cNvSpPr>
                <a:spLocks noChangeShapeType="1"/>
              </p:cNvSpPr>
              <p:nvPr/>
            </p:nvSpPr>
            <p:spPr bwMode="auto">
              <a:xfrm>
                <a:off x="3310" y="3033"/>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64" name="Line 80"/>
              <p:cNvSpPr>
                <a:spLocks noChangeShapeType="1"/>
              </p:cNvSpPr>
              <p:nvPr/>
            </p:nvSpPr>
            <p:spPr bwMode="auto">
              <a:xfrm>
                <a:off x="3310" y="3260"/>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65" name="Line 81"/>
              <p:cNvSpPr>
                <a:spLocks noChangeShapeType="1"/>
              </p:cNvSpPr>
              <p:nvPr/>
            </p:nvSpPr>
            <p:spPr bwMode="auto">
              <a:xfrm>
                <a:off x="3310" y="3486"/>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66" name="Line 82"/>
              <p:cNvSpPr>
                <a:spLocks noChangeShapeType="1"/>
              </p:cNvSpPr>
              <p:nvPr/>
            </p:nvSpPr>
            <p:spPr bwMode="auto">
              <a:xfrm>
                <a:off x="3310" y="3713"/>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67" name="Line 83"/>
              <p:cNvSpPr>
                <a:spLocks noChangeShapeType="1"/>
              </p:cNvSpPr>
              <p:nvPr/>
            </p:nvSpPr>
            <p:spPr bwMode="auto">
              <a:xfrm>
                <a:off x="3720" y="2806"/>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68" name="Line 84"/>
              <p:cNvSpPr>
                <a:spLocks noChangeShapeType="1"/>
              </p:cNvSpPr>
              <p:nvPr/>
            </p:nvSpPr>
            <p:spPr bwMode="auto">
              <a:xfrm>
                <a:off x="3720" y="2579"/>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69" name="Line 85"/>
              <p:cNvSpPr>
                <a:spLocks noChangeShapeType="1"/>
              </p:cNvSpPr>
              <p:nvPr/>
            </p:nvSpPr>
            <p:spPr bwMode="auto">
              <a:xfrm>
                <a:off x="3720" y="3033"/>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70" name="Line 86"/>
              <p:cNvSpPr>
                <a:spLocks noChangeShapeType="1"/>
              </p:cNvSpPr>
              <p:nvPr/>
            </p:nvSpPr>
            <p:spPr bwMode="auto">
              <a:xfrm>
                <a:off x="3720" y="3260"/>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71" name="Line 87"/>
              <p:cNvSpPr>
                <a:spLocks noChangeShapeType="1"/>
              </p:cNvSpPr>
              <p:nvPr/>
            </p:nvSpPr>
            <p:spPr bwMode="auto">
              <a:xfrm>
                <a:off x="3720" y="3486"/>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72" name="Line 88"/>
              <p:cNvSpPr>
                <a:spLocks noChangeShapeType="1"/>
              </p:cNvSpPr>
              <p:nvPr/>
            </p:nvSpPr>
            <p:spPr bwMode="auto">
              <a:xfrm>
                <a:off x="3720" y="3713"/>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73" name="Line 98"/>
              <p:cNvSpPr>
                <a:spLocks noChangeShapeType="1"/>
              </p:cNvSpPr>
              <p:nvPr/>
            </p:nvSpPr>
            <p:spPr bwMode="auto">
              <a:xfrm>
                <a:off x="3448" y="2579"/>
                <a:ext cx="272" cy="22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74" name="Line 101"/>
              <p:cNvSpPr>
                <a:spLocks noChangeShapeType="1"/>
              </p:cNvSpPr>
              <p:nvPr/>
            </p:nvSpPr>
            <p:spPr bwMode="auto">
              <a:xfrm flipV="1">
                <a:off x="3448" y="3486"/>
                <a:ext cx="272" cy="22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75" name="Line 104"/>
              <p:cNvSpPr>
                <a:spLocks noChangeShapeType="1"/>
              </p:cNvSpPr>
              <p:nvPr/>
            </p:nvSpPr>
            <p:spPr bwMode="auto">
              <a:xfrm>
                <a:off x="3448" y="2806"/>
                <a:ext cx="272" cy="45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76" name="Line 107"/>
              <p:cNvSpPr>
                <a:spLocks noChangeShapeType="1"/>
              </p:cNvSpPr>
              <p:nvPr/>
            </p:nvSpPr>
            <p:spPr bwMode="auto">
              <a:xfrm flipV="1">
                <a:off x="3448" y="3033"/>
                <a:ext cx="272" cy="45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77" name="Line 110"/>
              <p:cNvSpPr>
                <a:spLocks noChangeShapeType="1"/>
              </p:cNvSpPr>
              <p:nvPr/>
            </p:nvSpPr>
            <p:spPr bwMode="auto">
              <a:xfrm>
                <a:off x="3448" y="3033"/>
                <a:ext cx="272" cy="68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78" name="Line 113"/>
              <p:cNvSpPr>
                <a:spLocks noChangeShapeType="1"/>
              </p:cNvSpPr>
              <p:nvPr/>
            </p:nvSpPr>
            <p:spPr bwMode="auto">
              <a:xfrm flipV="1">
                <a:off x="3448" y="2579"/>
                <a:ext cx="272" cy="68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779" name="Group 132"/>
            <p:cNvGrpSpPr/>
            <p:nvPr/>
          </p:nvGrpSpPr>
          <p:grpSpPr bwMode="auto">
            <a:xfrm>
              <a:off x="2024060" y="3402037"/>
              <a:ext cx="288925" cy="2808287"/>
              <a:chOff x="1270" y="2245"/>
              <a:chExt cx="182" cy="1769"/>
            </a:xfrm>
          </p:grpSpPr>
          <p:sp>
            <p:nvSpPr>
              <p:cNvPr id="780" name="Oval 124"/>
              <p:cNvSpPr>
                <a:spLocks noChangeArrowheads="1"/>
              </p:cNvSpPr>
              <p:nvPr/>
            </p:nvSpPr>
            <p:spPr bwMode="auto">
              <a:xfrm>
                <a:off x="1270" y="3833"/>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7</a:t>
                </a:r>
                <a:endParaRPr kumimoji="0" lang="es-ES_tradnl" sz="1400" b="0" i="0" u="none" strike="noStrike" kern="0" cap="none" spc="0" normalizeH="0" baseline="0" noProof="0">
                  <a:ln>
                    <a:noFill/>
                  </a:ln>
                  <a:solidFill>
                    <a:sysClr val="windowText" lastClr="000000"/>
                  </a:solidFill>
                  <a:effectLst/>
                  <a:uLnTx/>
                  <a:uFillTx/>
                </a:endParaRPr>
              </a:p>
            </p:txBody>
          </p:sp>
          <p:sp>
            <p:nvSpPr>
              <p:cNvPr id="781" name="Oval 125"/>
              <p:cNvSpPr>
                <a:spLocks noChangeArrowheads="1"/>
              </p:cNvSpPr>
              <p:nvPr/>
            </p:nvSpPr>
            <p:spPr bwMode="auto">
              <a:xfrm>
                <a:off x="1270" y="3606"/>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6</a:t>
                </a:r>
                <a:endParaRPr kumimoji="0" lang="es-ES_tradnl" sz="1400" b="0" i="0" u="none" strike="noStrike" kern="0" cap="none" spc="0" normalizeH="0" baseline="0" noProof="0">
                  <a:ln>
                    <a:noFill/>
                  </a:ln>
                  <a:solidFill>
                    <a:sysClr val="windowText" lastClr="000000"/>
                  </a:solidFill>
                  <a:effectLst/>
                  <a:uLnTx/>
                  <a:uFillTx/>
                </a:endParaRPr>
              </a:p>
            </p:txBody>
          </p:sp>
          <p:sp>
            <p:nvSpPr>
              <p:cNvPr id="782" name="Oval 126"/>
              <p:cNvSpPr>
                <a:spLocks noChangeArrowheads="1"/>
              </p:cNvSpPr>
              <p:nvPr/>
            </p:nvSpPr>
            <p:spPr bwMode="auto">
              <a:xfrm>
                <a:off x="1270" y="3379"/>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5</a:t>
                </a:r>
                <a:endParaRPr kumimoji="0" lang="es-ES_tradnl" sz="1400" b="0" i="0" u="none" strike="noStrike" kern="0" cap="none" spc="0" normalizeH="0" baseline="0" noProof="0">
                  <a:ln>
                    <a:noFill/>
                  </a:ln>
                  <a:solidFill>
                    <a:sysClr val="windowText" lastClr="000000"/>
                  </a:solidFill>
                  <a:effectLst/>
                  <a:uLnTx/>
                  <a:uFillTx/>
                </a:endParaRPr>
              </a:p>
            </p:txBody>
          </p:sp>
          <p:sp>
            <p:nvSpPr>
              <p:cNvPr id="783" name="Oval 127"/>
              <p:cNvSpPr>
                <a:spLocks noChangeArrowheads="1"/>
              </p:cNvSpPr>
              <p:nvPr/>
            </p:nvSpPr>
            <p:spPr bwMode="auto">
              <a:xfrm>
                <a:off x="1270" y="3152"/>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4</a:t>
                </a:r>
                <a:endParaRPr kumimoji="0" lang="es-ES_tradnl" sz="1400" b="0" i="0" u="none" strike="noStrike" kern="0" cap="none" spc="0" normalizeH="0" baseline="0" noProof="0">
                  <a:ln>
                    <a:noFill/>
                  </a:ln>
                  <a:solidFill>
                    <a:sysClr val="windowText" lastClr="000000"/>
                  </a:solidFill>
                  <a:effectLst/>
                  <a:uLnTx/>
                  <a:uFillTx/>
                </a:endParaRPr>
              </a:p>
            </p:txBody>
          </p:sp>
          <p:sp>
            <p:nvSpPr>
              <p:cNvPr id="784" name="Oval 128"/>
              <p:cNvSpPr>
                <a:spLocks noChangeArrowheads="1"/>
              </p:cNvSpPr>
              <p:nvPr/>
            </p:nvSpPr>
            <p:spPr bwMode="auto">
              <a:xfrm>
                <a:off x="1270" y="292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3</a:t>
                </a:r>
                <a:endParaRPr kumimoji="0" lang="es-ES_tradnl" sz="1400" b="0" i="0" u="none" strike="noStrike" kern="0" cap="none" spc="0" normalizeH="0" baseline="0" noProof="0">
                  <a:ln>
                    <a:noFill/>
                  </a:ln>
                  <a:solidFill>
                    <a:sysClr val="windowText" lastClr="000000"/>
                  </a:solidFill>
                  <a:effectLst/>
                  <a:uLnTx/>
                  <a:uFillTx/>
                </a:endParaRPr>
              </a:p>
            </p:txBody>
          </p:sp>
          <p:sp>
            <p:nvSpPr>
              <p:cNvPr id="785" name="Oval 129"/>
              <p:cNvSpPr>
                <a:spLocks noChangeArrowheads="1"/>
              </p:cNvSpPr>
              <p:nvPr/>
            </p:nvSpPr>
            <p:spPr bwMode="auto">
              <a:xfrm>
                <a:off x="1270" y="2699"/>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2</a:t>
                </a:r>
                <a:endParaRPr kumimoji="0" lang="es-ES_tradnl" sz="1400" b="0" i="0" u="none" strike="noStrike" kern="0" cap="none" spc="0" normalizeH="0" baseline="0" noProof="0">
                  <a:ln>
                    <a:noFill/>
                  </a:ln>
                  <a:solidFill>
                    <a:sysClr val="windowText" lastClr="000000"/>
                  </a:solidFill>
                  <a:effectLst/>
                  <a:uLnTx/>
                  <a:uFillTx/>
                </a:endParaRPr>
              </a:p>
            </p:txBody>
          </p:sp>
          <p:sp>
            <p:nvSpPr>
              <p:cNvPr id="786" name="Oval 130"/>
              <p:cNvSpPr>
                <a:spLocks noChangeArrowheads="1"/>
              </p:cNvSpPr>
              <p:nvPr/>
            </p:nvSpPr>
            <p:spPr bwMode="auto">
              <a:xfrm>
                <a:off x="1270" y="2472"/>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1</a:t>
                </a:r>
                <a:endParaRPr kumimoji="0" lang="es-ES_tradnl" sz="1400" b="0" i="0" u="none" strike="noStrike" kern="0" cap="none" spc="0" normalizeH="0" baseline="0" noProof="0">
                  <a:ln>
                    <a:noFill/>
                  </a:ln>
                  <a:solidFill>
                    <a:sysClr val="windowText" lastClr="000000"/>
                  </a:solidFill>
                  <a:effectLst/>
                  <a:uLnTx/>
                  <a:uFillTx/>
                </a:endParaRPr>
              </a:p>
            </p:txBody>
          </p:sp>
          <p:sp>
            <p:nvSpPr>
              <p:cNvPr id="787" name="Oval 131"/>
              <p:cNvSpPr>
                <a:spLocks noChangeArrowheads="1"/>
              </p:cNvSpPr>
              <p:nvPr/>
            </p:nvSpPr>
            <p:spPr bwMode="auto">
              <a:xfrm>
                <a:off x="1270" y="224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0</a:t>
                </a:r>
                <a:endParaRPr kumimoji="0" lang="es-ES_tradnl" sz="1400" b="0" i="0" u="none" strike="noStrike" kern="0" cap="none" spc="0" normalizeH="0" baseline="0" noProof="0">
                  <a:ln>
                    <a:noFill/>
                  </a:ln>
                  <a:solidFill>
                    <a:sysClr val="windowText" lastClr="000000"/>
                  </a:solidFill>
                  <a:effectLst/>
                  <a:uLnTx/>
                  <a:uFillTx/>
                </a:endParaRPr>
              </a:p>
            </p:txBody>
          </p:sp>
        </p:grpSp>
        <p:grpSp>
          <p:nvGrpSpPr>
            <p:cNvPr id="788" name="Group 133"/>
            <p:cNvGrpSpPr/>
            <p:nvPr/>
          </p:nvGrpSpPr>
          <p:grpSpPr bwMode="auto">
            <a:xfrm>
              <a:off x="6418262" y="3402037"/>
              <a:ext cx="288925" cy="2808287"/>
              <a:chOff x="1270" y="2245"/>
              <a:chExt cx="182" cy="1769"/>
            </a:xfrm>
          </p:grpSpPr>
          <p:sp>
            <p:nvSpPr>
              <p:cNvPr id="789" name="Oval 134"/>
              <p:cNvSpPr>
                <a:spLocks noChangeArrowheads="1"/>
              </p:cNvSpPr>
              <p:nvPr/>
            </p:nvSpPr>
            <p:spPr bwMode="auto">
              <a:xfrm>
                <a:off x="1270" y="3833"/>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7</a:t>
                </a:r>
                <a:endParaRPr kumimoji="0" lang="es-ES_tradnl" sz="1400" b="0" i="0" u="none" strike="noStrike" kern="0" cap="none" spc="0" normalizeH="0" baseline="0" noProof="0">
                  <a:ln>
                    <a:noFill/>
                  </a:ln>
                  <a:solidFill>
                    <a:sysClr val="windowText" lastClr="000000"/>
                  </a:solidFill>
                  <a:effectLst/>
                  <a:uLnTx/>
                  <a:uFillTx/>
                </a:endParaRPr>
              </a:p>
            </p:txBody>
          </p:sp>
          <p:sp>
            <p:nvSpPr>
              <p:cNvPr id="790" name="Oval 135"/>
              <p:cNvSpPr>
                <a:spLocks noChangeArrowheads="1"/>
              </p:cNvSpPr>
              <p:nvPr/>
            </p:nvSpPr>
            <p:spPr bwMode="auto">
              <a:xfrm>
                <a:off x="1270" y="3606"/>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6</a:t>
                </a:r>
                <a:endParaRPr kumimoji="0" lang="es-ES_tradnl" sz="1400" b="0" i="0" u="none" strike="noStrike" kern="0" cap="none" spc="0" normalizeH="0" baseline="0" noProof="0">
                  <a:ln>
                    <a:noFill/>
                  </a:ln>
                  <a:solidFill>
                    <a:sysClr val="windowText" lastClr="000000"/>
                  </a:solidFill>
                  <a:effectLst/>
                  <a:uLnTx/>
                  <a:uFillTx/>
                </a:endParaRPr>
              </a:p>
            </p:txBody>
          </p:sp>
          <p:sp>
            <p:nvSpPr>
              <p:cNvPr id="791" name="Oval 136"/>
              <p:cNvSpPr>
                <a:spLocks noChangeArrowheads="1"/>
              </p:cNvSpPr>
              <p:nvPr/>
            </p:nvSpPr>
            <p:spPr bwMode="auto">
              <a:xfrm>
                <a:off x="1270" y="3379"/>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5</a:t>
                </a:r>
                <a:endParaRPr kumimoji="0" lang="es-ES_tradnl" sz="1400" b="0" i="0" u="none" strike="noStrike" kern="0" cap="none" spc="0" normalizeH="0" baseline="0" noProof="0">
                  <a:ln>
                    <a:noFill/>
                  </a:ln>
                  <a:solidFill>
                    <a:sysClr val="windowText" lastClr="000000"/>
                  </a:solidFill>
                  <a:effectLst/>
                  <a:uLnTx/>
                  <a:uFillTx/>
                </a:endParaRPr>
              </a:p>
            </p:txBody>
          </p:sp>
          <p:sp>
            <p:nvSpPr>
              <p:cNvPr id="792" name="Oval 137"/>
              <p:cNvSpPr>
                <a:spLocks noChangeArrowheads="1"/>
              </p:cNvSpPr>
              <p:nvPr/>
            </p:nvSpPr>
            <p:spPr bwMode="auto">
              <a:xfrm>
                <a:off x="1270" y="3152"/>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4</a:t>
                </a:r>
                <a:endParaRPr kumimoji="0" lang="es-ES_tradnl" sz="1400" b="0" i="0" u="none" strike="noStrike" kern="0" cap="none" spc="0" normalizeH="0" baseline="0" noProof="0">
                  <a:ln>
                    <a:noFill/>
                  </a:ln>
                  <a:solidFill>
                    <a:sysClr val="windowText" lastClr="000000"/>
                  </a:solidFill>
                  <a:effectLst/>
                  <a:uLnTx/>
                  <a:uFillTx/>
                </a:endParaRPr>
              </a:p>
            </p:txBody>
          </p:sp>
          <p:sp>
            <p:nvSpPr>
              <p:cNvPr id="793" name="Oval 138"/>
              <p:cNvSpPr>
                <a:spLocks noChangeArrowheads="1"/>
              </p:cNvSpPr>
              <p:nvPr/>
            </p:nvSpPr>
            <p:spPr bwMode="auto">
              <a:xfrm>
                <a:off x="1270" y="292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3</a:t>
                </a:r>
                <a:endParaRPr kumimoji="0" lang="es-ES_tradnl" sz="1400" b="0" i="0" u="none" strike="noStrike" kern="0" cap="none" spc="0" normalizeH="0" baseline="0" noProof="0">
                  <a:ln>
                    <a:noFill/>
                  </a:ln>
                  <a:solidFill>
                    <a:sysClr val="windowText" lastClr="000000"/>
                  </a:solidFill>
                  <a:effectLst/>
                  <a:uLnTx/>
                  <a:uFillTx/>
                </a:endParaRPr>
              </a:p>
            </p:txBody>
          </p:sp>
          <p:sp>
            <p:nvSpPr>
              <p:cNvPr id="794" name="Oval 139"/>
              <p:cNvSpPr>
                <a:spLocks noChangeArrowheads="1"/>
              </p:cNvSpPr>
              <p:nvPr/>
            </p:nvSpPr>
            <p:spPr bwMode="auto">
              <a:xfrm>
                <a:off x="1270" y="2699"/>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2</a:t>
                </a:r>
                <a:endParaRPr kumimoji="0" lang="es-ES_tradnl" sz="1400" b="0" i="0" u="none" strike="noStrike" kern="0" cap="none" spc="0" normalizeH="0" baseline="0" noProof="0">
                  <a:ln>
                    <a:noFill/>
                  </a:ln>
                  <a:solidFill>
                    <a:sysClr val="windowText" lastClr="000000"/>
                  </a:solidFill>
                  <a:effectLst/>
                  <a:uLnTx/>
                  <a:uFillTx/>
                </a:endParaRPr>
              </a:p>
            </p:txBody>
          </p:sp>
          <p:sp>
            <p:nvSpPr>
              <p:cNvPr id="795" name="Oval 140"/>
              <p:cNvSpPr>
                <a:spLocks noChangeArrowheads="1"/>
              </p:cNvSpPr>
              <p:nvPr/>
            </p:nvSpPr>
            <p:spPr bwMode="auto">
              <a:xfrm>
                <a:off x="1270" y="2472"/>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1</a:t>
                </a:r>
                <a:endParaRPr kumimoji="0" lang="es-ES_tradnl" sz="1400" b="0" i="0" u="none" strike="noStrike" kern="0" cap="none" spc="0" normalizeH="0" baseline="0" noProof="0">
                  <a:ln>
                    <a:noFill/>
                  </a:ln>
                  <a:solidFill>
                    <a:sysClr val="windowText" lastClr="000000"/>
                  </a:solidFill>
                  <a:effectLst/>
                  <a:uLnTx/>
                  <a:uFillTx/>
                </a:endParaRPr>
              </a:p>
            </p:txBody>
          </p:sp>
          <p:sp>
            <p:nvSpPr>
              <p:cNvPr id="796" name="Oval 141"/>
              <p:cNvSpPr>
                <a:spLocks noChangeArrowheads="1"/>
              </p:cNvSpPr>
              <p:nvPr/>
            </p:nvSpPr>
            <p:spPr bwMode="auto">
              <a:xfrm>
                <a:off x="1270" y="224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dirty="0">
                    <a:ln>
                      <a:noFill/>
                    </a:ln>
                    <a:solidFill>
                      <a:sysClr val="windowText" lastClr="000000"/>
                    </a:solidFill>
                    <a:effectLst/>
                    <a:uLnTx/>
                    <a:uFillTx/>
                  </a:rPr>
                  <a:t>0</a:t>
                </a:r>
                <a:endParaRPr kumimoji="0" lang="es-ES_tradnl" sz="1400" b="0" i="0" u="none" strike="noStrike" kern="0" cap="none" spc="0" normalizeH="0" baseline="0" noProof="0" dirty="0">
                  <a:ln>
                    <a:noFill/>
                  </a:ln>
                  <a:solidFill>
                    <a:sysClr val="windowText" lastClr="000000"/>
                  </a:solidFill>
                  <a:effectLst/>
                  <a:uLnTx/>
                  <a:uFillTx/>
                </a:endParaRPr>
              </a:p>
            </p:txBody>
          </p:sp>
        </p:grpSp>
      </p:grpSp>
      <p:sp>
        <p:nvSpPr>
          <p:cNvPr id="797" name="Text Box 301"/>
          <p:cNvSpPr txBox="1">
            <a:spLocks noChangeArrowheads="1"/>
          </p:cNvSpPr>
          <p:nvPr/>
        </p:nvSpPr>
        <p:spPr bwMode="auto">
          <a:xfrm>
            <a:off x="5364088" y="4314142"/>
            <a:ext cx="3522580" cy="98706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squar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179705" indent="-179705" defTabSz="914400">
              <a:lnSpc>
                <a:spcPct val="100000"/>
              </a:lnSpc>
              <a:spcBef>
                <a:spcPts val="1200"/>
              </a:spcBef>
              <a:buClrTx/>
              <a:buSzPct val="80000"/>
              <a:buFont typeface="Wingdings" panose="05000000000000000000" pitchFamily="2" charset="2"/>
              <a:buChar char="l"/>
            </a:pPr>
            <a:r>
              <a:rPr lang="zh-CN" altLang="en-US" sz="1600" dirty="0">
                <a:solidFill>
                  <a:schemeClr val="tx1"/>
                </a:solidFill>
                <a:latin typeface="+mn-lt"/>
                <a:ea typeface="华文中宋" panose="02010600040101010101" pitchFamily="2" charset="-122"/>
              </a:rPr>
              <a:t>标号相同的源和目的视为一个节点</a:t>
            </a:r>
            <a:endParaRPr lang="en-US" altLang="zh-CN" sz="1600" dirty="0">
              <a:solidFill>
                <a:schemeClr val="tx1"/>
              </a:solidFill>
              <a:latin typeface="+mn-lt"/>
              <a:ea typeface="华文中宋" panose="02010600040101010101" pitchFamily="2" charset="-122"/>
            </a:endParaRPr>
          </a:p>
          <a:p>
            <a:pPr marL="179705" indent="-179705" defTabSz="914400">
              <a:lnSpc>
                <a:spcPct val="100000"/>
              </a:lnSpc>
              <a:spcBef>
                <a:spcPts val="1200"/>
              </a:spcBef>
              <a:buClrTx/>
              <a:buSzPct val="80000"/>
              <a:buFont typeface="Wingdings" panose="05000000000000000000" pitchFamily="2" charset="2"/>
              <a:buChar char="l"/>
            </a:pPr>
            <a:r>
              <a:rPr lang="zh-CN" altLang="en-US" sz="1600" dirty="0">
                <a:solidFill>
                  <a:schemeClr val="tx1"/>
                </a:solidFill>
                <a:latin typeface="+mn-lt"/>
                <a:ea typeface="华文中宋" panose="02010600040101010101" pitchFamily="2" charset="-122"/>
              </a:rPr>
              <a:t>拓扑中的连线均为从左向右的单向链路</a:t>
            </a:r>
            <a:endParaRPr lang="en-US" altLang="zh-CN" sz="1600" dirty="0">
              <a:solidFill>
                <a:schemeClr val="tx1"/>
              </a:solidFill>
              <a:latin typeface="+mn-lt"/>
              <a:ea typeface="华文中宋" panose="02010600040101010101" pitchFamily="2" charset="-122"/>
            </a:endParaRPr>
          </a:p>
        </p:txBody>
      </p:sp>
      <p:sp>
        <p:nvSpPr>
          <p:cNvPr id="111" name="矩形 110"/>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611561" y="2747342"/>
            <a:ext cx="8424935" cy="897682"/>
          </a:xfrm>
          <a:prstGeom prst="rect">
            <a:avLst/>
          </a:prstGeom>
        </p:spPr>
        <p:txBody>
          <a:bodyPr vert="horz" wrap="square" lIns="0" tIns="0" rIns="0" bIns="0" rtlCol="0">
            <a:spAutoFit/>
          </a:bodyPr>
          <a:lstStyle/>
          <a:p>
            <a:pPr marL="0" marR="0" algn="ctr">
              <a:lnSpc>
                <a:spcPts val="7035"/>
              </a:lnSpc>
              <a:spcBef>
                <a:spcPct val="0"/>
              </a:spcBef>
              <a:spcAft>
                <a:spcPct val="0"/>
              </a:spcAft>
            </a:pPr>
            <a:r>
              <a:rPr lang="zh-CN" altLang="en-US" sz="5400" dirty="0">
                <a:solidFill>
                  <a:srgbClr val="003B93"/>
                </a:solidFill>
                <a:latin typeface="华文中宋" panose="02010600040101010101" pitchFamily="2" charset="-122"/>
                <a:ea typeface="华文中宋" panose="02010600040101010101" pitchFamily="2" charset="-122"/>
                <a:cs typeface="Cambria" panose="02040503050406030204"/>
              </a:rPr>
              <a:t>什么是系统域互连网络？</a:t>
            </a:r>
            <a:endParaRPr lang="en-US" altLang="zh-CN" sz="5400" spc="-18" dirty="0">
              <a:solidFill>
                <a:srgbClr val="003B93"/>
              </a:solidFill>
              <a:latin typeface="华文中宋" panose="02010600040101010101" pitchFamily="2" charset="-122"/>
              <a:ea typeface="华文中宋" panose="02010600040101010101" pitchFamily="2" charset="-122"/>
              <a:cs typeface="Cambria" panose="02040503050406030204"/>
            </a:endParaRPr>
          </a:p>
        </p:txBody>
      </p:sp>
      <p:sp>
        <p:nvSpPr>
          <p:cNvPr id="19" name="矩形 18"/>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多级间接网络</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—Butterfly</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103" name="TextBox 102"/>
              <p:cNvSpPr txBox="1"/>
              <p:nvPr/>
            </p:nvSpPr>
            <p:spPr>
              <a:xfrm>
                <a:off x="258175" y="1264275"/>
                <a:ext cx="8418281" cy="5278368"/>
              </a:xfrm>
              <a:prstGeom prst="rect">
                <a:avLst/>
              </a:prstGeom>
              <a:noFill/>
            </p:spPr>
            <p:txBody>
              <a:bodyPr wrap="square" rtlCol="0">
                <a:spAutoFit/>
              </a:bodyPr>
              <a:lstStyle/>
              <a:p>
                <a:pPr marL="285750" indent="-285750">
                  <a:buSzPct val="60000"/>
                  <a:buFont typeface="Wingdings" pitchFamily="2" charset="2"/>
                  <a:buChar char="l"/>
                </a:pPr>
                <a:r>
                  <a:rPr lang="zh-CN" altLang="en-US" sz="2400" b="1" dirty="0">
                    <a:latin typeface="Times New Roman" pitchFamily="18" charset="0"/>
                    <a:ea typeface="华文中宋" pitchFamily="2" charset="-122"/>
                    <a:cs typeface="Times New Roman" pitchFamily="18" charset="0"/>
                  </a:rPr>
                  <a:t>使用同构交叉开关的多级网络</a:t>
                </a:r>
                <a:endParaRPr lang="en-US" altLang="zh-CN" sz="2400" b="1" dirty="0">
                  <a:latin typeface="Times New Roman" pitchFamily="18" charset="0"/>
                  <a:ea typeface="华文中宋" pitchFamily="2" charset="-122"/>
                  <a:cs typeface="Times New Roman" pitchFamily="18" charset="0"/>
                </a:endParaRPr>
              </a:p>
              <a:p>
                <a:pPr marL="742950" lvl="1" indent="-285750">
                  <a:spcBef>
                    <a:spcPts val="600"/>
                  </a:spcBef>
                  <a:buSzPct val="60000"/>
                  <a:buFont typeface="Wingdings" pitchFamily="2" charset="2"/>
                  <a:buChar char="l"/>
                </a:pPr>
                <a:r>
                  <a:rPr lang="zh-CN" altLang="en-US" sz="2000" b="1" dirty="0">
                    <a:solidFill>
                      <a:srgbClr val="003B93"/>
                    </a:solidFill>
                    <a:latin typeface="Calibri" pitchFamily="34" charset="0"/>
                    <a:ea typeface="华文中宋" pitchFamily="2" charset="-122"/>
                    <a:cs typeface="Calibri" pitchFamily="34" charset="0"/>
                  </a:rPr>
                  <a:t>结构定义</a:t>
                </a:r>
                <a:r>
                  <a:rPr lang="zh-CN" altLang="en-US" sz="2000" dirty="0">
                    <a:solidFill>
                      <a:prstClr val="black"/>
                    </a:solidFill>
                    <a:latin typeface="Calibri" pitchFamily="34" charset="0"/>
                    <a:ea typeface="华文中宋" pitchFamily="2" charset="-122"/>
                    <a:cs typeface="Calibri" pitchFamily="34" charset="0"/>
                  </a:rPr>
                  <a:t>：</a:t>
                </a:r>
                <a:endParaRPr lang="en-US" altLang="zh-CN" sz="2000" dirty="0">
                  <a:solidFill>
                    <a:prstClr val="black"/>
                  </a:solidFill>
                  <a:latin typeface="Cambria Math"/>
                  <a:ea typeface="华文中宋" pitchFamily="2" charset="-122"/>
                  <a:cs typeface="Calibri" pitchFamily="34" charset="0"/>
                </a:endParaRPr>
              </a:p>
              <a:p>
                <a:pPr marL="1200150" lvl="2" indent="-285750">
                  <a:spcBef>
                    <a:spcPts val="600"/>
                  </a:spcBef>
                  <a:buSzPct val="60000"/>
                  <a:buFont typeface="Wingdings" pitchFamily="2" charset="2"/>
                  <a:buChar char="l"/>
                </a:pPr>
                <a:r>
                  <a:rPr lang="en-US" altLang="zh-CN" b="1" dirty="0">
                    <a:solidFill>
                      <a:srgbClr val="003B93"/>
                    </a:solidFill>
                    <a:latin typeface="Cambria Math"/>
                    <a:ea typeface="华文中宋" pitchFamily="2" charset="-122"/>
                    <a:cs typeface="Calibri" pitchFamily="34" charset="0"/>
                  </a:rPr>
                  <a:t>N</a:t>
                </a:r>
                <a:r>
                  <a:rPr lang="zh-CN" altLang="en-US" dirty="0">
                    <a:solidFill>
                      <a:prstClr val="black"/>
                    </a:solidFill>
                    <a:latin typeface="Cambria Math"/>
                    <a:ea typeface="华文中宋" pitchFamily="2" charset="-122"/>
                    <a:cs typeface="Calibri" pitchFamily="34" charset="0"/>
                  </a:rPr>
                  <a:t>：互连节点总数</a:t>
                </a:r>
                <a:endParaRPr lang="en-US" altLang="zh-CN" dirty="0">
                  <a:solidFill>
                    <a:prstClr val="black"/>
                  </a:solidFill>
                  <a:latin typeface="Cambria Math"/>
                  <a:ea typeface="华文中宋" pitchFamily="2" charset="-122"/>
                  <a:cs typeface="Calibri" pitchFamily="34" charset="0"/>
                </a:endParaRPr>
              </a:p>
              <a:p>
                <a:pPr marL="1200150" lvl="2" indent="-285750">
                  <a:spcBef>
                    <a:spcPts val="600"/>
                  </a:spcBef>
                  <a:buSzPct val="60000"/>
                  <a:buFont typeface="Wingdings" pitchFamily="2" charset="2"/>
                  <a:buChar char="l"/>
                </a:pPr>
                <a:r>
                  <a:rPr lang="en-US" altLang="zh-CN" b="1" dirty="0">
                    <a:solidFill>
                      <a:srgbClr val="003B93"/>
                    </a:solidFill>
                    <a:latin typeface="Cambria Math"/>
                    <a:ea typeface="华文中宋" pitchFamily="2" charset="-122"/>
                    <a:cs typeface="Calibri" pitchFamily="34" charset="0"/>
                  </a:rPr>
                  <a:t>k</a:t>
                </a:r>
                <a:r>
                  <a:rPr lang="zh-CN" altLang="en-US" dirty="0">
                    <a:solidFill>
                      <a:prstClr val="black"/>
                    </a:solidFill>
                    <a:latin typeface="Cambria Math"/>
                    <a:ea typeface="华文中宋" pitchFamily="2" charset="-122"/>
                    <a:cs typeface="Calibri" pitchFamily="34" charset="0"/>
                  </a:rPr>
                  <a:t>：每级</a:t>
                </a:r>
                <a:r>
                  <a:rPr lang="en-US" altLang="zh-CN" dirty="0">
                    <a:solidFill>
                      <a:prstClr val="black"/>
                    </a:solidFill>
                    <a:latin typeface="Cambria Math"/>
                    <a:ea typeface="华文中宋" pitchFamily="2" charset="-122"/>
                    <a:cs typeface="Calibri" pitchFamily="34" charset="0"/>
                  </a:rPr>
                  <a:t>crossbar</a:t>
                </a:r>
                <a:r>
                  <a:rPr lang="zh-CN" altLang="en-US" dirty="0">
                    <a:solidFill>
                      <a:prstClr val="black"/>
                    </a:solidFill>
                    <a:latin typeface="Cambria Math"/>
                    <a:ea typeface="华文中宋" pitchFamily="2" charset="-122"/>
                    <a:cs typeface="Calibri" pitchFamily="34" charset="0"/>
                  </a:rPr>
                  <a:t>或</a:t>
                </a:r>
                <a:r>
                  <a:rPr lang="en-US" altLang="zh-CN" dirty="0">
                    <a:solidFill>
                      <a:prstClr val="black"/>
                    </a:solidFill>
                    <a:latin typeface="Cambria Math"/>
                    <a:ea typeface="华文中宋" pitchFamily="2" charset="-122"/>
                    <a:cs typeface="Calibri" pitchFamily="34" charset="0"/>
                  </a:rPr>
                  <a:t>switch/router</a:t>
                </a:r>
                <a:r>
                  <a:rPr lang="zh-CN" altLang="en-US" dirty="0">
                    <a:solidFill>
                      <a:prstClr val="black"/>
                    </a:solidFill>
                    <a:latin typeface="Cambria Math"/>
                    <a:ea typeface="华文中宋" pitchFamily="2" charset="-122"/>
                    <a:cs typeface="Calibri" pitchFamily="34" charset="0"/>
                  </a:rPr>
                  <a:t>的</a:t>
                </a:r>
                <a:r>
                  <a:rPr lang="zh-CN" altLang="en-US" b="1" dirty="0">
                    <a:solidFill>
                      <a:srgbClr val="C00000"/>
                    </a:solidFill>
                    <a:latin typeface="Cambria Math"/>
                    <a:ea typeface="华文中宋" pitchFamily="2" charset="-122"/>
                    <a:cs typeface="Calibri" pitchFamily="34" charset="0"/>
                  </a:rPr>
                  <a:t>单向连接度</a:t>
                </a:r>
                <a:r>
                  <a:rPr lang="zh-CN" altLang="en-US" dirty="0">
                    <a:solidFill>
                      <a:prstClr val="black"/>
                    </a:solidFill>
                    <a:latin typeface="Cambria Math"/>
                    <a:ea typeface="华文中宋" pitchFamily="2" charset="-122"/>
                    <a:cs typeface="Calibri" pitchFamily="34" charset="0"/>
                  </a:rPr>
                  <a:t>（入端口</a:t>
                </a:r>
                <a:r>
                  <a:rPr lang="en-US" altLang="zh-CN" dirty="0">
                    <a:solidFill>
                      <a:prstClr val="black"/>
                    </a:solidFill>
                    <a:latin typeface="Cambria Math"/>
                    <a:ea typeface="华文中宋" pitchFamily="2" charset="-122"/>
                    <a:cs typeface="Calibri" pitchFamily="34" charset="0"/>
                  </a:rPr>
                  <a:t>/</a:t>
                </a:r>
                <a:r>
                  <a:rPr lang="zh-CN" altLang="en-US" dirty="0">
                    <a:solidFill>
                      <a:prstClr val="black"/>
                    </a:solidFill>
                    <a:latin typeface="Cambria Math"/>
                    <a:ea typeface="华文中宋" pitchFamily="2" charset="-122"/>
                    <a:cs typeface="Calibri" pitchFamily="34" charset="0"/>
                  </a:rPr>
                  <a:t>出端口数）</a:t>
                </a:r>
                <a:endParaRPr lang="en-US" altLang="zh-CN" dirty="0">
                  <a:solidFill>
                    <a:prstClr val="black"/>
                  </a:solidFill>
                  <a:latin typeface="Cambria Math"/>
                  <a:ea typeface="华文中宋" pitchFamily="2" charset="-122"/>
                  <a:cs typeface="Calibri" pitchFamily="34" charset="0"/>
                </a:endParaRPr>
              </a:p>
              <a:p>
                <a:pPr marL="1200150" lvl="2" indent="-285750">
                  <a:spcBef>
                    <a:spcPts val="600"/>
                  </a:spcBef>
                  <a:buSzPct val="60000"/>
                  <a:buFont typeface="Wingdings" pitchFamily="2" charset="2"/>
                  <a:buChar char="l"/>
                </a:pPr>
                <a:r>
                  <a:rPr lang="en-US" altLang="zh-CN" b="1" dirty="0">
                    <a:solidFill>
                      <a:srgbClr val="003B93"/>
                    </a:solidFill>
                    <a:latin typeface="Cambria Math"/>
                    <a:ea typeface="华文中宋" pitchFamily="2" charset="-122"/>
                    <a:cs typeface="Calibri" pitchFamily="34" charset="0"/>
                  </a:rPr>
                  <a:t>n</a:t>
                </a:r>
                <a:r>
                  <a:rPr lang="zh-CN" altLang="en-US" dirty="0">
                    <a:solidFill>
                      <a:prstClr val="black"/>
                    </a:solidFill>
                    <a:latin typeface="Cambria Math"/>
                    <a:ea typeface="华文中宋" pitchFamily="2" charset="-122"/>
                    <a:cs typeface="Calibri" pitchFamily="34" charset="0"/>
                  </a:rPr>
                  <a:t>：全网交叉开关的</a:t>
                </a:r>
                <a:r>
                  <a:rPr lang="zh-CN" altLang="en-US" b="1" dirty="0">
                    <a:solidFill>
                      <a:srgbClr val="C00000"/>
                    </a:solidFill>
                    <a:latin typeface="Cambria Math"/>
                    <a:ea typeface="华文中宋" pitchFamily="2" charset="-122"/>
                    <a:cs typeface="Calibri" pitchFamily="34" charset="0"/>
                  </a:rPr>
                  <a:t>层数</a:t>
                </a:r>
                <a:r>
                  <a:rPr lang="zh-CN" altLang="en-US" dirty="0">
                    <a:solidFill>
                      <a:prstClr val="black"/>
                    </a:solidFill>
                    <a:latin typeface="Cambria Math"/>
                    <a:ea typeface="华文中宋" pitchFamily="2" charset="-122"/>
                    <a:cs typeface="Calibri" pitchFamily="34" charset="0"/>
                  </a:rPr>
                  <a:t>，每层包含</a:t>
                </a:r>
                <a:r>
                  <a:rPr lang="en-US" altLang="zh-CN" dirty="0">
                    <a:solidFill>
                      <a:prstClr val="black"/>
                    </a:solidFill>
                    <a:latin typeface="Cambria Math"/>
                    <a:ea typeface="华文中宋" pitchFamily="2" charset="-122"/>
                    <a:cs typeface="Calibri" pitchFamily="34" charset="0"/>
                  </a:rPr>
                  <a:t>k</a:t>
                </a:r>
                <a:r>
                  <a:rPr lang="en-US" altLang="zh-CN" baseline="30000" dirty="0">
                    <a:solidFill>
                      <a:prstClr val="black"/>
                    </a:solidFill>
                    <a:latin typeface="Cambria Math"/>
                    <a:ea typeface="华文中宋" pitchFamily="2" charset="-122"/>
                    <a:cs typeface="Calibri" pitchFamily="34" charset="0"/>
                  </a:rPr>
                  <a:t>n-1</a:t>
                </a:r>
                <a:r>
                  <a:rPr lang="zh-CN" altLang="en-US" dirty="0">
                    <a:solidFill>
                      <a:prstClr val="black"/>
                    </a:solidFill>
                    <a:latin typeface="Cambria Math"/>
                    <a:ea typeface="华文中宋" pitchFamily="2" charset="-122"/>
                    <a:cs typeface="Calibri" pitchFamily="34" charset="0"/>
                  </a:rPr>
                  <a:t>个交叉开关</a:t>
                </a:r>
                <a:endParaRPr lang="en-US" altLang="zh-CN" dirty="0">
                  <a:solidFill>
                    <a:prstClr val="black"/>
                  </a:solidFill>
                  <a:latin typeface="Cambria Math"/>
                  <a:ea typeface="华文中宋" pitchFamily="2" charset="-122"/>
                  <a:cs typeface="Calibri" pitchFamily="34" charset="0"/>
                </a:endParaRPr>
              </a:p>
              <a:p>
                <a:pPr marL="1200150" lvl="2" indent="-285750">
                  <a:spcBef>
                    <a:spcPts val="600"/>
                  </a:spcBef>
                  <a:buSzPct val="60000"/>
                  <a:buFont typeface="Wingdings" pitchFamily="2" charset="2"/>
                  <a:buChar char="l"/>
                </a:pPr>
                <a:r>
                  <a:rPr lang="zh-CN" altLang="en-US" dirty="0">
                    <a:solidFill>
                      <a:prstClr val="black"/>
                    </a:solidFill>
                    <a:latin typeface="Cambria Math"/>
                    <a:ea typeface="华文中宋" pitchFamily="2" charset="-122"/>
                    <a:cs typeface="Calibri" pitchFamily="34" charset="0"/>
                  </a:rPr>
                  <a:t>要保证基本联通需求：</a:t>
                </a:r>
                <a14:m>
                  <m:oMath xmlns:m="http://schemas.openxmlformats.org/officeDocument/2006/math">
                    <m:sSup>
                      <m:sSupPr>
                        <m:ctrlPr>
                          <a:rPr lang="en-US" altLang="zh-CN" b="1" i="1" smtClean="0">
                            <a:solidFill>
                              <a:srgbClr val="C00000"/>
                            </a:solidFill>
                            <a:latin typeface="Cambria Math" panose="02040503050406030204" pitchFamily="18" charset="0"/>
                            <a:ea typeface="华文中宋" pitchFamily="2" charset="-122"/>
                            <a:cs typeface="Calibri" pitchFamily="34" charset="0"/>
                          </a:rPr>
                        </m:ctrlPr>
                      </m:sSupPr>
                      <m:e>
                        <m:r>
                          <a:rPr lang="en-US" altLang="zh-CN" b="1" i="1" smtClean="0">
                            <a:solidFill>
                              <a:srgbClr val="C00000"/>
                            </a:solidFill>
                            <a:latin typeface="Cambria Math"/>
                            <a:ea typeface="华文中宋" pitchFamily="2" charset="-122"/>
                            <a:cs typeface="Calibri" pitchFamily="34" charset="0"/>
                          </a:rPr>
                          <m:t>𝒌</m:t>
                        </m:r>
                      </m:e>
                      <m:sup>
                        <m:r>
                          <a:rPr lang="en-US" altLang="zh-CN" b="1" i="1" smtClean="0">
                            <a:solidFill>
                              <a:srgbClr val="C00000"/>
                            </a:solidFill>
                            <a:latin typeface="Cambria Math"/>
                            <a:ea typeface="华文中宋" pitchFamily="2" charset="-122"/>
                            <a:cs typeface="Calibri" pitchFamily="34" charset="0"/>
                          </a:rPr>
                          <m:t>𝒏</m:t>
                        </m:r>
                      </m:sup>
                    </m:sSup>
                    <m:r>
                      <a:rPr lang="en-US" altLang="zh-CN" b="1" i="1" smtClean="0">
                        <a:solidFill>
                          <a:srgbClr val="C00000"/>
                        </a:solidFill>
                        <a:latin typeface="Cambria Math"/>
                        <a:ea typeface="华文中宋" pitchFamily="2" charset="-122"/>
                        <a:cs typeface="Calibri" pitchFamily="34" charset="0"/>
                      </a:rPr>
                      <m:t>=</m:t>
                    </m:r>
                    <m:r>
                      <a:rPr lang="en-US" altLang="zh-CN" b="1" i="1" smtClean="0">
                        <a:solidFill>
                          <a:srgbClr val="C00000"/>
                        </a:solidFill>
                        <a:latin typeface="Cambria Math"/>
                        <a:ea typeface="华文中宋" pitchFamily="2" charset="-122"/>
                        <a:cs typeface="Calibri" pitchFamily="34" charset="0"/>
                      </a:rPr>
                      <m:t>𝑵</m:t>
                    </m:r>
                    <m:r>
                      <a:rPr lang="en-US" altLang="zh-CN" b="1" i="1" smtClean="0">
                        <a:solidFill>
                          <a:srgbClr val="C00000"/>
                        </a:solidFill>
                        <a:latin typeface="Cambria Math"/>
                        <a:ea typeface="华文中宋" pitchFamily="2" charset="-122"/>
                        <a:cs typeface="Calibri" pitchFamily="34" charset="0"/>
                      </a:rPr>
                      <m:t> ⟹</m:t>
                    </m:r>
                    <m:r>
                      <a:rPr lang="en-US" altLang="zh-CN" b="1" i="1" smtClean="0">
                        <a:solidFill>
                          <a:srgbClr val="C00000"/>
                        </a:solidFill>
                        <a:latin typeface="Cambria Math"/>
                        <a:ea typeface="Cambria Math"/>
                        <a:cs typeface="Calibri" pitchFamily="34" charset="0"/>
                      </a:rPr>
                      <m:t>𝒏</m:t>
                    </m:r>
                    <m:r>
                      <a:rPr lang="en-US" altLang="zh-CN" b="1" i="1" smtClean="0">
                        <a:solidFill>
                          <a:srgbClr val="C00000"/>
                        </a:solidFill>
                        <a:latin typeface="Cambria Math"/>
                        <a:ea typeface="Cambria Math"/>
                        <a:cs typeface="Calibri" pitchFamily="34" charset="0"/>
                      </a:rPr>
                      <m:t>=</m:t>
                    </m:r>
                    <m:sSub>
                      <m:sSubPr>
                        <m:ctrlPr>
                          <a:rPr lang="en-US" altLang="zh-CN" b="1" i="1" smtClean="0">
                            <a:solidFill>
                              <a:srgbClr val="C00000"/>
                            </a:solidFill>
                            <a:latin typeface="Cambria Math" panose="02040503050406030204" pitchFamily="18" charset="0"/>
                            <a:ea typeface="Cambria Math"/>
                            <a:cs typeface="Calibri" pitchFamily="34" charset="0"/>
                          </a:rPr>
                        </m:ctrlPr>
                      </m:sSubPr>
                      <m:e>
                        <m:r>
                          <a:rPr lang="en-US" altLang="zh-CN" b="1" i="1" smtClean="0">
                            <a:solidFill>
                              <a:srgbClr val="C00000"/>
                            </a:solidFill>
                            <a:latin typeface="Cambria Math"/>
                            <a:ea typeface="Cambria Math"/>
                            <a:cs typeface="Calibri" pitchFamily="34" charset="0"/>
                          </a:rPr>
                          <m:t>𝒍𝒐𝒈</m:t>
                        </m:r>
                      </m:e>
                      <m:sub>
                        <m:r>
                          <a:rPr lang="en-US" altLang="zh-CN" b="1" i="1" smtClean="0">
                            <a:solidFill>
                              <a:srgbClr val="C00000"/>
                            </a:solidFill>
                            <a:latin typeface="Cambria Math"/>
                            <a:ea typeface="Cambria Math"/>
                            <a:cs typeface="Calibri" pitchFamily="34" charset="0"/>
                          </a:rPr>
                          <m:t>𝒌</m:t>
                        </m:r>
                      </m:sub>
                    </m:sSub>
                    <m:r>
                      <a:rPr lang="en-US" altLang="zh-CN" b="1" i="1" smtClean="0">
                        <a:solidFill>
                          <a:srgbClr val="C00000"/>
                        </a:solidFill>
                        <a:latin typeface="Cambria Math"/>
                        <a:ea typeface="Cambria Math"/>
                        <a:cs typeface="Calibri" pitchFamily="34" charset="0"/>
                      </a:rPr>
                      <m:t>𝑵</m:t>
                    </m:r>
                  </m:oMath>
                </a14:m>
                <a:endParaRPr lang="en-US" altLang="zh-CN" b="1" dirty="0">
                  <a:solidFill>
                    <a:srgbClr val="C00000"/>
                  </a:solidFill>
                  <a:latin typeface="Calibri" pitchFamily="34" charset="0"/>
                  <a:ea typeface="华文中宋" pitchFamily="2" charset="-122"/>
                  <a:cs typeface="Calibri" pitchFamily="34" charset="0"/>
                </a:endParaRPr>
              </a:p>
              <a:p>
                <a:pPr marL="285750" indent="-285750">
                  <a:buSzPct val="60000"/>
                  <a:buFont typeface="Wingdings" pitchFamily="2" charset="2"/>
                  <a:buChar char="l"/>
                </a:pPr>
                <a:endParaRPr lang="en-US" altLang="zh-CN" sz="2400" b="1" dirty="0">
                  <a:latin typeface="Times New Roman" pitchFamily="18" charset="0"/>
                  <a:ea typeface="华文中宋" pitchFamily="2" charset="-122"/>
                  <a:cs typeface="Times New Roman" pitchFamily="18" charset="0"/>
                </a:endParaRPr>
              </a:p>
              <a:p>
                <a:pPr marL="285750" indent="-285750">
                  <a:buSzPct val="60000"/>
                  <a:buFont typeface="Wingdings" pitchFamily="2" charset="2"/>
                  <a:buChar char="l"/>
                </a:pPr>
                <a:r>
                  <a:rPr lang="en-US" altLang="zh-CN" sz="2400" b="1" dirty="0">
                    <a:latin typeface="Times New Roman" pitchFamily="18" charset="0"/>
                    <a:ea typeface="华文中宋" pitchFamily="2" charset="-122"/>
                    <a:cs typeface="Times New Roman" pitchFamily="18" charset="0"/>
                  </a:rPr>
                  <a:t>Butterfly or k-</a:t>
                </a:r>
                <a:r>
                  <a:rPr lang="en-US" altLang="zh-CN" sz="2400" b="1" dirty="0" err="1">
                    <a:latin typeface="Times New Roman" pitchFamily="18" charset="0"/>
                    <a:ea typeface="华文中宋" pitchFamily="2" charset="-122"/>
                    <a:cs typeface="Times New Roman" pitchFamily="18" charset="0"/>
                  </a:rPr>
                  <a:t>ary</a:t>
                </a:r>
                <a:r>
                  <a:rPr lang="en-US" altLang="zh-CN" sz="2400" b="1" dirty="0">
                    <a:latin typeface="Times New Roman" pitchFamily="18" charset="0"/>
                    <a:ea typeface="华文中宋" pitchFamily="2" charset="-122"/>
                    <a:cs typeface="Times New Roman" pitchFamily="18" charset="0"/>
                  </a:rPr>
                  <a:t> n-fly</a:t>
                </a:r>
              </a:p>
              <a:p>
                <a:pPr marL="742950" lvl="1" indent="-285750">
                  <a:spcBef>
                    <a:spcPts val="600"/>
                  </a:spcBef>
                  <a:buSzPct val="60000"/>
                  <a:buFont typeface="Wingdings" pitchFamily="2" charset="2"/>
                  <a:buChar char="l"/>
                </a:pPr>
                <a:r>
                  <a:rPr lang="zh-CN" altLang="en-US" sz="2000" b="1" dirty="0">
                    <a:solidFill>
                      <a:srgbClr val="003B93"/>
                    </a:solidFill>
                    <a:latin typeface="Calibri" pitchFamily="34" charset="0"/>
                    <a:ea typeface="华文中宋" pitchFamily="2" charset="-122"/>
                    <a:cs typeface="Calibri" pitchFamily="34" charset="0"/>
                  </a:rPr>
                  <a:t>排列函数</a:t>
                </a:r>
                <a:r>
                  <a:rPr lang="zh-CN" altLang="en-US" sz="2000" dirty="0">
                    <a:solidFill>
                      <a:prstClr val="black"/>
                    </a:solidFill>
                    <a:latin typeface="Calibri" pitchFamily="34" charset="0"/>
                    <a:ea typeface="华文中宋" pitchFamily="2" charset="-122"/>
                    <a:cs typeface="Calibri" pitchFamily="34" charset="0"/>
                  </a:rPr>
                  <a:t>：</a:t>
                </a:r>
                <a:endParaRPr lang="en-US" altLang="zh-CN" sz="2000" dirty="0">
                  <a:solidFill>
                    <a:prstClr val="black"/>
                  </a:solidFill>
                  <a:latin typeface="Calibri" pitchFamily="34" charset="0"/>
                  <a:ea typeface="华文中宋" pitchFamily="2" charset="-122"/>
                  <a:cs typeface="Calibri" pitchFamily="34" charset="0"/>
                </a:endParaRPr>
              </a:p>
              <a:p>
                <a:pPr marL="1200150" lvl="2" indent="-285750">
                  <a:spcBef>
                    <a:spcPts val="600"/>
                  </a:spcBef>
                  <a:buSzPct val="60000"/>
                  <a:buFont typeface="Wingdings" pitchFamily="2" charset="2"/>
                  <a:buChar char="l"/>
                </a:pPr>
                <a:r>
                  <a:rPr lang="zh-CN" altLang="en-US" dirty="0">
                    <a:solidFill>
                      <a:prstClr val="black"/>
                    </a:solidFill>
                    <a:ea typeface="华文中宋" pitchFamily="2" charset="-122"/>
                    <a:cs typeface="Calibri" pitchFamily="34" charset="0"/>
                  </a:rPr>
                  <a:t>从入节点与第一级交叉开关的连线开始，每一级的每条连线都可以用 </a:t>
                </a:r>
                <a14:m>
                  <m:oMath xmlns:m="http://schemas.openxmlformats.org/officeDocument/2006/math">
                    <m:d>
                      <m:dPr>
                        <m:ctrlPr>
                          <a:rPr lang="en-US" altLang="zh-CN" i="1" smtClean="0">
                            <a:solidFill>
                              <a:prstClr val="black"/>
                            </a:solidFill>
                            <a:latin typeface="Cambria Math" panose="02040503050406030204" pitchFamily="18" charset="0"/>
                            <a:ea typeface="华文中宋" pitchFamily="2" charset="-122"/>
                            <a:cs typeface="Calibri" pitchFamily="34" charset="0"/>
                          </a:rPr>
                        </m:ctrlPr>
                      </m:dPr>
                      <m:e>
                        <m:sSub>
                          <m:sSubPr>
                            <m:ctrlPr>
                              <a:rPr lang="en-US" altLang="zh-CN" i="1" smtClean="0">
                                <a:solidFill>
                                  <a:prstClr val="black"/>
                                </a:solidFill>
                                <a:latin typeface="Cambria Math" panose="02040503050406030204" pitchFamily="18" charset="0"/>
                                <a:ea typeface="华文中宋" pitchFamily="2" charset="-122"/>
                                <a:cs typeface="Calibri" pitchFamily="34" charset="0"/>
                              </a:rPr>
                            </m:ctrlPr>
                          </m:sSubPr>
                          <m:e>
                            <m:r>
                              <a:rPr lang="en-US" altLang="zh-CN" b="0" i="1" smtClean="0">
                                <a:solidFill>
                                  <a:prstClr val="black"/>
                                </a:solidFill>
                                <a:latin typeface="Cambria Math"/>
                                <a:ea typeface="华文中宋" pitchFamily="2" charset="-122"/>
                                <a:cs typeface="Calibri" pitchFamily="34" charset="0"/>
                              </a:rPr>
                              <m:t>𝑑</m:t>
                            </m:r>
                          </m:e>
                          <m:sub>
                            <m:r>
                              <a:rPr lang="en-US" altLang="zh-CN" b="0" i="1" smtClean="0">
                                <a:solidFill>
                                  <a:prstClr val="black"/>
                                </a:solidFill>
                                <a:latin typeface="Cambria Math"/>
                                <a:ea typeface="华文中宋" pitchFamily="2" charset="-122"/>
                                <a:cs typeface="Calibri" pitchFamily="34" charset="0"/>
                              </a:rPr>
                              <m:t>𝑛</m:t>
                            </m:r>
                            <m:r>
                              <a:rPr lang="en-US" altLang="zh-CN" b="0" i="1" smtClean="0">
                                <a:solidFill>
                                  <a:prstClr val="black"/>
                                </a:solidFill>
                                <a:latin typeface="Cambria Math"/>
                                <a:ea typeface="华文中宋" pitchFamily="2" charset="-122"/>
                                <a:cs typeface="Calibri" pitchFamily="34" charset="0"/>
                              </a:rPr>
                              <m:t>−1</m:t>
                            </m:r>
                          </m:sub>
                        </m:sSub>
                        <m:r>
                          <a:rPr lang="en-US" altLang="zh-CN" b="0" i="1" smtClean="0">
                            <a:solidFill>
                              <a:prstClr val="black"/>
                            </a:solidFill>
                            <a:latin typeface="Cambria Math"/>
                            <a:ea typeface="华文中宋" pitchFamily="2" charset="-122"/>
                            <a:cs typeface="Calibri" pitchFamily="34" charset="0"/>
                          </a:rPr>
                          <m:t>,</m:t>
                        </m:r>
                        <m:sSub>
                          <m:sSubPr>
                            <m:ctrlPr>
                              <a:rPr lang="en-US" altLang="zh-CN" b="0" i="1" smtClean="0">
                                <a:solidFill>
                                  <a:prstClr val="black"/>
                                </a:solidFill>
                                <a:latin typeface="Cambria Math" panose="02040503050406030204" pitchFamily="18" charset="0"/>
                                <a:ea typeface="华文中宋" pitchFamily="2" charset="-122"/>
                                <a:cs typeface="Calibri" pitchFamily="34" charset="0"/>
                              </a:rPr>
                            </m:ctrlPr>
                          </m:sSubPr>
                          <m:e>
                            <m:r>
                              <a:rPr lang="en-US" altLang="zh-CN" b="0" i="1" smtClean="0">
                                <a:solidFill>
                                  <a:prstClr val="black"/>
                                </a:solidFill>
                                <a:latin typeface="Cambria Math"/>
                                <a:ea typeface="华文中宋" pitchFamily="2" charset="-122"/>
                                <a:cs typeface="Calibri" pitchFamily="34" charset="0"/>
                              </a:rPr>
                              <m:t> </m:t>
                            </m:r>
                            <m:r>
                              <a:rPr lang="en-US" altLang="zh-CN" b="0" i="1" smtClean="0">
                                <a:solidFill>
                                  <a:prstClr val="black"/>
                                </a:solidFill>
                                <a:latin typeface="Cambria Math"/>
                                <a:ea typeface="华文中宋" pitchFamily="2" charset="-122"/>
                                <a:cs typeface="Calibri" pitchFamily="34" charset="0"/>
                              </a:rPr>
                              <m:t>𝑑</m:t>
                            </m:r>
                          </m:e>
                          <m:sub>
                            <m:r>
                              <a:rPr lang="en-US" altLang="zh-CN" b="0" i="1" smtClean="0">
                                <a:solidFill>
                                  <a:prstClr val="black"/>
                                </a:solidFill>
                                <a:latin typeface="Cambria Math"/>
                                <a:ea typeface="华文中宋" pitchFamily="2" charset="-122"/>
                                <a:cs typeface="Calibri" pitchFamily="34" charset="0"/>
                              </a:rPr>
                              <m:t>𝑛</m:t>
                            </m:r>
                            <m:r>
                              <a:rPr lang="en-US" altLang="zh-CN" b="0" i="1" smtClean="0">
                                <a:solidFill>
                                  <a:prstClr val="black"/>
                                </a:solidFill>
                                <a:latin typeface="Cambria Math"/>
                                <a:ea typeface="华文中宋" pitchFamily="2" charset="-122"/>
                                <a:cs typeface="Calibri" pitchFamily="34" charset="0"/>
                              </a:rPr>
                              <m:t>−2</m:t>
                            </m:r>
                          </m:sub>
                        </m:sSub>
                        <m:r>
                          <a:rPr lang="en-US" altLang="zh-CN" b="0" i="1" smtClean="0">
                            <a:solidFill>
                              <a:prstClr val="black"/>
                            </a:solidFill>
                            <a:latin typeface="Cambria Math"/>
                            <a:ea typeface="华文中宋" pitchFamily="2" charset="-122"/>
                            <a:cs typeface="Calibri" pitchFamily="34" charset="0"/>
                          </a:rPr>
                          <m:t>,…, </m:t>
                        </m:r>
                        <m:sSub>
                          <m:sSubPr>
                            <m:ctrlPr>
                              <a:rPr lang="en-US" altLang="zh-CN" b="0" i="1" smtClean="0">
                                <a:solidFill>
                                  <a:prstClr val="black"/>
                                </a:solidFill>
                                <a:latin typeface="Cambria Math" panose="02040503050406030204" pitchFamily="18" charset="0"/>
                                <a:ea typeface="华文中宋" pitchFamily="2" charset="-122"/>
                                <a:cs typeface="Calibri" pitchFamily="34" charset="0"/>
                              </a:rPr>
                            </m:ctrlPr>
                          </m:sSubPr>
                          <m:e>
                            <m:r>
                              <a:rPr lang="en-US" altLang="zh-CN" b="0" i="1" smtClean="0">
                                <a:solidFill>
                                  <a:prstClr val="black"/>
                                </a:solidFill>
                                <a:latin typeface="Cambria Math"/>
                                <a:ea typeface="华文中宋" pitchFamily="2" charset="-122"/>
                                <a:cs typeface="Calibri" pitchFamily="34" charset="0"/>
                              </a:rPr>
                              <m:t>𝑑</m:t>
                            </m:r>
                          </m:e>
                          <m:sub>
                            <m:r>
                              <a:rPr lang="en-US" altLang="zh-CN" b="0" i="1" smtClean="0">
                                <a:solidFill>
                                  <a:prstClr val="black"/>
                                </a:solidFill>
                                <a:latin typeface="Cambria Math"/>
                                <a:ea typeface="华文中宋" pitchFamily="2" charset="-122"/>
                                <a:cs typeface="Calibri" pitchFamily="34" charset="0"/>
                              </a:rPr>
                              <m:t>0</m:t>
                            </m:r>
                          </m:sub>
                        </m:sSub>
                      </m:e>
                    </m:d>
                  </m:oMath>
                </a14:m>
                <a:r>
                  <a:rPr lang="en-US" altLang="zh-CN" dirty="0">
                    <a:solidFill>
                      <a:prstClr val="black"/>
                    </a:solidFill>
                    <a:latin typeface="Calibri" pitchFamily="34" charset="0"/>
                    <a:ea typeface="华文中宋" pitchFamily="2" charset="-122"/>
                    <a:cs typeface="Calibri" pitchFamily="34" charset="0"/>
                  </a:rPr>
                  <a:t> </a:t>
                </a:r>
                <a:r>
                  <a:rPr lang="zh-CN" altLang="en-US" dirty="0">
                    <a:solidFill>
                      <a:prstClr val="black"/>
                    </a:solidFill>
                    <a:latin typeface="Calibri" pitchFamily="34" charset="0"/>
                    <a:ea typeface="华文中宋" pitchFamily="2" charset="-122"/>
                    <a:cs typeface="Calibri" pitchFamily="34" charset="0"/>
                  </a:rPr>
                  <a:t>向量进行编号，其中</a:t>
                </a:r>
                <a:r>
                  <a:rPr lang="en-US" altLang="zh-CN" dirty="0">
                    <a:latin typeface="Cambria Math"/>
                    <a:ea typeface="华文中宋" pitchFamily="2" charset="-122"/>
                    <a:cs typeface="Calibri" pitchFamily="34" charset="0"/>
                  </a:rPr>
                  <a:t>d</a:t>
                </a:r>
                <a:r>
                  <a:rPr lang="zh-CN" altLang="en-US" dirty="0">
                    <a:solidFill>
                      <a:prstClr val="black"/>
                    </a:solidFill>
                    <a:latin typeface="Calibri" pitchFamily="34" charset="0"/>
                    <a:ea typeface="华文中宋" pitchFamily="2" charset="-122"/>
                    <a:cs typeface="Calibri" pitchFamily="34" charset="0"/>
                  </a:rPr>
                  <a:t>为</a:t>
                </a:r>
                <a:r>
                  <a:rPr lang="en-US" altLang="zh-CN" dirty="0">
                    <a:latin typeface="Cambria Math"/>
                    <a:ea typeface="华文中宋" pitchFamily="2" charset="-122"/>
                    <a:cs typeface="Calibri" pitchFamily="34" charset="0"/>
                  </a:rPr>
                  <a:t>k</a:t>
                </a:r>
                <a:r>
                  <a:rPr lang="zh-CN" altLang="en-US" dirty="0">
                    <a:solidFill>
                      <a:prstClr val="black"/>
                    </a:solidFill>
                    <a:latin typeface="Calibri" pitchFamily="34" charset="0"/>
                    <a:ea typeface="华文中宋" pitchFamily="2" charset="-122"/>
                    <a:cs typeface="Calibri" pitchFamily="34" charset="0"/>
                  </a:rPr>
                  <a:t>进制数</a:t>
                </a:r>
                <a:endParaRPr lang="en-US" altLang="zh-CN" dirty="0">
                  <a:solidFill>
                    <a:prstClr val="black"/>
                  </a:solidFill>
                  <a:latin typeface="Calibri" pitchFamily="34" charset="0"/>
                  <a:ea typeface="华文中宋" pitchFamily="2" charset="-122"/>
                  <a:cs typeface="Calibri" pitchFamily="34" charset="0"/>
                </a:endParaRPr>
              </a:p>
              <a:p>
                <a:pPr marL="1200150" lvl="2" indent="-285750">
                  <a:spcBef>
                    <a:spcPts val="600"/>
                  </a:spcBef>
                  <a:buSzPct val="60000"/>
                  <a:buFont typeface="Wingdings" pitchFamily="2" charset="2"/>
                  <a:buChar char="l"/>
                </a:pPr>
                <a:r>
                  <a:rPr lang="zh-CN" altLang="en-US" dirty="0">
                    <a:solidFill>
                      <a:prstClr val="black"/>
                    </a:solidFill>
                    <a:ea typeface="华文中宋" pitchFamily="2" charset="-122"/>
                    <a:cs typeface="Calibri" pitchFamily="34" charset="0"/>
                  </a:rPr>
                  <a:t>其中，</a:t>
                </a:r>
                <a14:m>
                  <m:oMath xmlns:m="http://schemas.openxmlformats.org/officeDocument/2006/math">
                    <m:d>
                      <m:dPr>
                        <m:ctrlPr>
                          <a:rPr lang="en-US" altLang="zh-CN" i="1">
                            <a:solidFill>
                              <a:prstClr val="black"/>
                            </a:solidFill>
                            <a:latin typeface="Cambria Math" panose="02040503050406030204" pitchFamily="18" charset="0"/>
                            <a:ea typeface="华文中宋" pitchFamily="2" charset="-122"/>
                            <a:cs typeface="Calibri" pitchFamily="34" charset="0"/>
                          </a:rPr>
                        </m:ctrlPr>
                      </m:dPr>
                      <m:e>
                        <m:sSub>
                          <m:sSubPr>
                            <m:ctrlPr>
                              <a:rPr lang="en-US" altLang="zh-CN" i="1">
                                <a:solidFill>
                                  <a:prstClr val="black"/>
                                </a:solidFill>
                                <a:latin typeface="Cambria Math" panose="02040503050406030204" pitchFamily="18" charset="0"/>
                                <a:ea typeface="华文中宋" pitchFamily="2" charset="-122"/>
                                <a:cs typeface="Calibri" pitchFamily="34" charset="0"/>
                              </a:rPr>
                            </m:ctrlPr>
                          </m:sSubPr>
                          <m:e>
                            <m:r>
                              <a:rPr lang="en-US" altLang="zh-CN" i="1">
                                <a:solidFill>
                                  <a:prstClr val="black"/>
                                </a:solidFill>
                                <a:latin typeface="Cambria Math"/>
                                <a:ea typeface="华文中宋" pitchFamily="2" charset="-122"/>
                                <a:cs typeface="Calibri" pitchFamily="34" charset="0"/>
                              </a:rPr>
                              <m:t>𝑑</m:t>
                            </m:r>
                          </m:e>
                          <m:sub>
                            <m:r>
                              <a:rPr lang="en-US" altLang="zh-CN" i="1">
                                <a:solidFill>
                                  <a:prstClr val="black"/>
                                </a:solidFill>
                                <a:latin typeface="Cambria Math"/>
                                <a:ea typeface="华文中宋" pitchFamily="2" charset="-122"/>
                                <a:cs typeface="Calibri" pitchFamily="34" charset="0"/>
                              </a:rPr>
                              <m:t>𝑛</m:t>
                            </m:r>
                            <m:r>
                              <a:rPr lang="en-US" altLang="zh-CN" i="1">
                                <a:solidFill>
                                  <a:prstClr val="black"/>
                                </a:solidFill>
                                <a:latin typeface="Cambria Math"/>
                                <a:ea typeface="华文中宋" pitchFamily="2" charset="-122"/>
                                <a:cs typeface="Calibri" pitchFamily="34" charset="0"/>
                              </a:rPr>
                              <m:t>−1</m:t>
                            </m:r>
                          </m:sub>
                        </m:sSub>
                        <m:r>
                          <a:rPr lang="en-US" altLang="zh-CN" i="1">
                            <a:solidFill>
                              <a:prstClr val="black"/>
                            </a:solidFill>
                            <a:latin typeface="Cambria Math"/>
                            <a:ea typeface="华文中宋" pitchFamily="2" charset="-122"/>
                            <a:cs typeface="Calibri" pitchFamily="34" charset="0"/>
                          </a:rPr>
                          <m:t>,</m:t>
                        </m:r>
                        <m:sSub>
                          <m:sSubPr>
                            <m:ctrlPr>
                              <a:rPr lang="en-US" altLang="zh-CN" i="1">
                                <a:solidFill>
                                  <a:prstClr val="black"/>
                                </a:solidFill>
                                <a:latin typeface="Cambria Math" panose="02040503050406030204" pitchFamily="18" charset="0"/>
                                <a:ea typeface="华文中宋" pitchFamily="2" charset="-122"/>
                                <a:cs typeface="Calibri" pitchFamily="34" charset="0"/>
                              </a:rPr>
                            </m:ctrlPr>
                          </m:sSubPr>
                          <m:e>
                            <m:r>
                              <a:rPr lang="en-US" altLang="zh-CN" i="1">
                                <a:solidFill>
                                  <a:prstClr val="black"/>
                                </a:solidFill>
                                <a:latin typeface="Cambria Math"/>
                                <a:ea typeface="华文中宋" pitchFamily="2" charset="-122"/>
                                <a:cs typeface="Calibri" pitchFamily="34" charset="0"/>
                              </a:rPr>
                              <m:t> </m:t>
                            </m:r>
                            <m:r>
                              <a:rPr lang="en-US" altLang="zh-CN" i="1">
                                <a:solidFill>
                                  <a:prstClr val="black"/>
                                </a:solidFill>
                                <a:latin typeface="Cambria Math"/>
                                <a:ea typeface="华文中宋" pitchFamily="2" charset="-122"/>
                                <a:cs typeface="Calibri" pitchFamily="34" charset="0"/>
                              </a:rPr>
                              <m:t>𝑑</m:t>
                            </m:r>
                          </m:e>
                          <m:sub>
                            <m:r>
                              <a:rPr lang="en-US" altLang="zh-CN" i="1">
                                <a:solidFill>
                                  <a:prstClr val="black"/>
                                </a:solidFill>
                                <a:latin typeface="Cambria Math"/>
                                <a:ea typeface="华文中宋" pitchFamily="2" charset="-122"/>
                                <a:cs typeface="Calibri" pitchFamily="34" charset="0"/>
                              </a:rPr>
                              <m:t>𝑛</m:t>
                            </m:r>
                            <m:r>
                              <a:rPr lang="en-US" altLang="zh-CN" i="1">
                                <a:solidFill>
                                  <a:prstClr val="black"/>
                                </a:solidFill>
                                <a:latin typeface="Cambria Math"/>
                                <a:ea typeface="华文中宋" pitchFamily="2" charset="-122"/>
                                <a:cs typeface="Calibri" pitchFamily="34" charset="0"/>
                              </a:rPr>
                              <m:t>−2</m:t>
                            </m:r>
                          </m:sub>
                        </m:sSub>
                        <m:r>
                          <a:rPr lang="en-US" altLang="zh-CN" i="1">
                            <a:solidFill>
                              <a:prstClr val="black"/>
                            </a:solidFill>
                            <a:latin typeface="Cambria Math"/>
                            <a:ea typeface="华文中宋" pitchFamily="2" charset="-122"/>
                            <a:cs typeface="Calibri" pitchFamily="34" charset="0"/>
                          </a:rPr>
                          <m:t>,…, </m:t>
                        </m:r>
                        <m:sSub>
                          <m:sSubPr>
                            <m:ctrlPr>
                              <a:rPr lang="en-US" altLang="zh-CN" i="1">
                                <a:solidFill>
                                  <a:prstClr val="black"/>
                                </a:solidFill>
                                <a:latin typeface="Cambria Math" panose="02040503050406030204" pitchFamily="18" charset="0"/>
                                <a:ea typeface="华文中宋" pitchFamily="2" charset="-122"/>
                                <a:cs typeface="Calibri" pitchFamily="34" charset="0"/>
                              </a:rPr>
                            </m:ctrlPr>
                          </m:sSubPr>
                          <m:e>
                            <m:r>
                              <a:rPr lang="en-US" altLang="zh-CN" i="1">
                                <a:solidFill>
                                  <a:prstClr val="black"/>
                                </a:solidFill>
                                <a:latin typeface="Cambria Math"/>
                                <a:ea typeface="华文中宋" pitchFamily="2" charset="-122"/>
                                <a:cs typeface="Calibri" pitchFamily="34" charset="0"/>
                              </a:rPr>
                              <m:t>𝑑</m:t>
                            </m:r>
                          </m:e>
                          <m:sub>
                            <m:r>
                              <a:rPr lang="en-US" altLang="zh-CN" b="0" i="1" smtClean="0">
                                <a:solidFill>
                                  <a:prstClr val="black"/>
                                </a:solidFill>
                                <a:latin typeface="Cambria Math"/>
                                <a:ea typeface="华文中宋" pitchFamily="2" charset="-122"/>
                                <a:cs typeface="Calibri" pitchFamily="34" charset="0"/>
                              </a:rPr>
                              <m:t>1</m:t>
                            </m:r>
                          </m:sub>
                        </m:sSub>
                      </m:e>
                    </m:d>
                  </m:oMath>
                </a14:m>
                <a:r>
                  <a:rPr lang="zh-CN" altLang="en-US" dirty="0">
                    <a:solidFill>
                      <a:prstClr val="black"/>
                    </a:solidFill>
                    <a:latin typeface="Calibri" pitchFamily="34" charset="0"/>
                    <a:ea typeface="华文中宋" pitchFamily="2" charset="-122"/>
                    <a:cs typeface="Calibri" pitchFamily="34" charset="0"/>
                  </a:rPr>
                  <a:t> 表示交叉开关的编号，</a:t>
                </a:r>
                <a14:m>
                  <m:oMath xmlns:m="http://schemas.openxmlformats.org/officeDocument/2006/math">
                    <m:sSub>
                      <m:sSubPr>
                        <m:ctrlPr>
                          <a:rPr lang="en-US" altLang="zh-CN" i="1">
                            <a:solidFill>
                              <a:prstClr val="black"/>
                            </a:solidFill>
                            <a:latin typeface="Cambria Math" panose="02040503050406030204" pitchFamily="18" charset="0"/>
                            <a:ea typeface="华文中宋" pitchFamily="2" charset="-122"/>
                            <a:cs typeface="Calibri" pitchFamily="34" charset="0"/>
                          </a:rPr>
                        </m:ctrlPr>
                      </m:sSubPr>
                      <m:e>
                        <m:r>
                          <a:rPr lang="en-US" altLang="zh-CN" i="1">
                            <a:solidFill>
                              <a:prstClr val="black"/>
                            </a:solidFill>
                            <a:latin typeface="Cambria Math"/>
                            <a:ea typeface="华文中宋" pitchFamily="2" charset="-122"/>
                            <a:cs typeface="Calibri" pitchFamily="34" charset="0"/>
                          </a:rPr>
                          <m:t>𝑑</m:t>
                        </m:r>
                      </m:e>
                      <m:sub>
                        <m:r>
                          <a:rPr lang="en-US" altLang="zh-CN" i="1">
                            <a:solidFill>
                              <a:prstClr val="black"/>
                            </a:solidFill>
                            <a:latin typeface="Cambria Math"/>
                            <a:ea typeface="华文中宋" pitchFamily="2" charset="-122"/>
                            <a:cs typeface="Calibri" pitchFamily="34" charset="0"/>
                          </a:rPr>
                          <m:t>0</m:t>
                        </m:r>
                      </m:sub>
                    </m:sSub>
                  </m:oMath>
                </a14:m>
                <a:r>
                  <a:rPr lang="zh-CN" altLang="en-US" dirty="0">
                    <a:solidFill>
                      <a:prstClr val="black"/>
                    </a:solidFill>
                    <a:latin typeface="Calibri" pitchFamily="34" charset="0"/>
                    <a:ea typeface="华文中宋" pitchFamily="2" charset="-122"/>
                    <a:cs typeface="Calibri" pitchFamily="34" charset="0"/>
                  </a:rPr>
                  <a:t>表示交叉开关的第几号连线，合起来就是该连线在该级的全局编号</a:t>
                </a:r>
                <a:endParaRPr lang="en-US" altLang="zh-CN" dirty="0">
                  <a:solidFill>
                    <a:prstClr val="black"/>
                  </a:solidFill>
                  <a:latin typeface="Calibri" pitchFamily="34" charset="0"/>
                  <a:ea typeface="华文中宋" pitchFamily="2" charset="-122"/>
                  <a:cs typeface="Calibri" pitchFamily="34" charset="0"/>
                </a:endParaRPr>
              </a:p>
              <a:p>
                <a:pPr marL="1200150" lvl="2" indent="-285750">
                  <a:spcBef>
                    <a:spcPts val="600"/>
                  </a:spcBef>
                  <a:buSzPct val="60000"/>
                  <a:buFont typeface="Wingdings" pitchFamily="2" charset="2"/>
                  <a:buChar char="l"/>
                </a:pPr>
                <a:r>
                  <a:rPr lang="zh-CN" altLang="en-US" dirty="0">
                    <a:solidFill>
                      <a:prstClr val="black"/>
                    </a:solidFill>
                    <a:latin typeface="Calibri" pitchFamily="34" charset="0"/>
                    <a:ea typeface="华文中宋" pitchFamily="2" charset="-122"/>
                    <a:cs typeface="Calibri" pitchFamily="34" charset="0"/>
                  </a:rPr>
                  <a:t>第一级编号确定后，从第</a:t>
                </a:r>
                <a14:m>
                  <m:oMath xmlns:m="http://schemas.openxmlformats.org/officeDocument/2006/math">
                    <m:r>
                      <a:rPr lang="en-US" altLang="zh-CN" b="0" i="1" smtClean="0">
                        <a:solidFill>
                          <a:prstClr val="black"/>
                        </a:solidFill>
                        <a:latin typeface="Cambria Math"/>
                        <a:ea typeface="华文中宋" pitchFamily="2" charset="-122"/>
                        <a:cs typeface="Calibri" pitchFamily="34" charset="0"/>
                      </a:rPr>
                      <m:t>𝑖</m:t>
                    </m:r>
                    <m:r>
                      <a:rPr lang="en-US" altLang="zh-CN" b="0" i="1" smtClean="0">
                        <a:solidFill>
                          <a:prstClr val="black"/>
                        </a:solidFill>
                        <a:latin typeface="Cambria Math"/>
                        <a:ea typeface="华文中宋" pitchFamily="2" charset="-122"/>
                        <a:cs typeface="Calibri" pitchFamily="34" charset="0"/>
                      </a:rPr>
                      <m:t>−1</m:t>
                    </m:r>
                  </m:oMath>
                </a14:m>
                <a:r>
                  <a:rPr lang="zh-CN" altLang="en-US" dirty="0">
                    <a:solidFill>
                      <a:prstClr val="black"/>
                    </a:solidFill>
                    <a:latin typeface="Calibri" pitchFamily="34" charset="0"/>
                    <a:ea typeface="华文中宋" pitchFamily="2" charset="-122"/>
                    <a:cs typeface="Calibri" pitchFamily="34" charset="0"/>
                  </a:rPr>
                  <a:t>级到第</a:t>
                </a:r>
                <a14:m>
                  <m:oMath xmlns:m="http://schemas.openxmlformats.org/officeDocument/2006/math">
                    <m:r>
                      <a:rPr lang="en-US" altLang="zh-CN" i="1" smtClean="0">
                        <a:solidFill>
                          <a:prstClr val="black"/>
                        </a:solidFill>
                        <a:latin typeface="Cambria Math"/>
                        <a:ea typeface="华文中宋" pitchFamily="2" charset="-122"/>
                        <a:cs typeface="Calibri" pitchFamily="34" charset="0"/>
                      </a:rPr>
                      <m:t>𝑖</m:t>
                    </m:r>
                  </m:oMath>
                </a14:m>
                <a:r>
                  <a:rPr lang="zh-CN" altLang="en-US" dirty="0">
                    <a:solidFill>
                      <a:prstClr val="black"/>
                    </a:solidFill>
                    <a:latin typeface="Calibri" pitchFamily="34" charset="0"/>
                    <a:ea typeface="华文中宋" pitchFamily="2" charset="-122"/>
                    <a:cs typeface="Calibri" pitchFamily="34" charset="0"/>
                  </a:rPr>
                  <a:t>级，交换</a:t>
                </a:r>
                <a14:m>
                  <m:oMath xmlns:m="http://schemas.openxmlformats.org/officeDocument/2006/math">
                    <m:sSub>
                      <m:sSubPr>
                        <m:ctrlPr>
                          <a:rPr lang="en-US" altLang="zh-CN" i="1">
                            <a:solidFill>
                              <a:prstClr val="black"/>
                            </a:solidFill>
                            <a:latin typeface="Cambria Math" panose="02040503050406030204" pitchFamily="18" charset="0"/>
                            <a:ea typeface="华文中宋" pitchFamily="2" charset="-122"/>
                            <a:cs typeface="Calibri" pitchFamily="34" charset="0"/>
                          </a:rPr>
                        </m:ctrlPr>
                      </m:sSubPr>
                      <m:e>
                        <m:r>
                          <a:rPr lang="en-US" altLang="zh-CN" i="1">
                            <a:solidFill>
                              <a:prstClr val="black"/>
                            </a:solidFill>
                            <a:latin typeface="Cambria Math"/>
                            <a:ea typeface="华文中宋" pitchFamily="2" charset="-122"/>
                            <a:cs typeface="Calibri" pitchFamily="34" charset="0"/>
                          </a:rPr>
                          <m:t>𝑑</m:t>
                        </m:r>
                      </m:e>
                      <m:sub>
                        <m:r>
                          <a:rPr lang="en-US" altLang="zh-CN" i="1">
                            <a:solidFill>
                              <a:prstClr val="black"/>
                            </a:solidFill>
                            <a:latin typeface="Cambria Math"/>
                            <a:ea typeface="华文中宋" pitchFamily="2" charset="-122"/>
                            <a:cs typeface="Calibri" pitchFamily="34" charset="0"/>
                          </a:rPr>
                          <m:t>𝑛</m:t>
                        </m:r>
                        <m:r>
                          <a:rPr lang="en-US" altLang="zh-CN" i="1">
                            <a:solidFill>
                              <a:prstClr val="black"/>
                            </a:solidFill>
                            <a:latin typeface="Cambria Math"/>
                            <a:ea typeface="华文中宋" pitchFamily="2" charset="-122"/>
                            <a:cs typeface="Calibri" pitchFamily="34" charset="0"/>
                          </a:rPr>
                          <m:t>−</m:t>
                        </m:r>
                        <m:r>
                          <a:rPr lang="en-US" altLang="zh-CN" b="0" i="1" smtClean="0">
                            <a:solidFill>
                              <a:prstClr val="black"/>
                            </a:solidFill>
                            <a:latin typeface="Cambria Math"/>
                            <a:ea typeface="华文中宋" pitchFamily="2" charset="-122"/>
                            <a:cs typeface="Calibri" pitchFamily="34" charset="0"/>
                          </a:rPr>
                          <m:t>𝑖</m:t>
                        </m:r>
                      </m:sub>
                    </m:sSub>
                  </m:oMath>
                </a14:m>
                <a:r>
                  <a:rPr lang="zh-CN" altLang="en-US" dirty="0">
                    <a:solidFill>
                      <a:prstClr val="black"/>
                    </a:solidFill>
                    <a:latin typeface="Calibri" pitchFamily="34" charset="0"/>
                    <a:ea typeface="华文中宋" pitchFamily="2" charset="-122"/>
                    <a:cs typeface="Calibri" pitchFamily="34" charset="0"/>
                  </a:rPr>
                  <a:t>和</a:t>
                </a:r>
                <a14:m>
                  <m:oMath xmlns:m="http://schemas.openxmlformats.org/officeDocument/2006/math">
                    <m:sSub>
                      <m:sSubPr>
                        <m:ctrlPr>
                          <a:rPr lang="en-US" altLang="zh-CN" i="1">
                            <a:solidFill>
                              <a:prstClr val="black"/>
                            </a:solidFill>
                            <a:latin typeface="Cambria Math" panose="02040503050406030204" pitchFamily="18" charset="0"/>
                            <a:ea typeface="华文中宋" pitchFamily="2" charset="-122"/>
                            <a:cs typeface="Calibri" pitchFamily="34" charset="0"/>
                          </a:rPr>
                        </m:ctrlPr>
                      </m:sSubPr>
                      <m:e>
                        <m:r>
                          <a:rPr lang="en-US" altLang="zh-CN" i="1">
                            <a:solidFill>
                              <a:prstClr val="black"/>
                            </a:solidFill>
                            <a:latin typeface="Cambria Math"/>
                            <a:ea typeface="华文中宋" pitchFamily="2" charset="-122"/>
                            <a:cs typeface="Calibri" pitchFamily="34" charset="0"/>
                          </a:rPr>
                          <m:t>𝑑</m:t>
                        </m:r>
                      </m:e>
                      <m:sub>
                        <m:r>
                          <a:rPr lang="en-US" altLang="zh-CN" i="1">
                            <a:solidFill>
                              <a:prstClr val="black"/>
                            </a:solidFill>
                            <a:latin typeface="Cambria Math"/>
                            <a:ea typeface="华文中宋" pitchFamily="2" charset="-122"/>
                            <a:cs typeface="Calibri" pitchFamily="34" charset="0"/>
                          </a:rPr>
                          <m:t>0</m:t>
                        </m:r>
                      </m:sub>
                    </m:sSub>
                  </m:oMath>
                </a14:m>
                <a:r>
                  <a:rPr lang="zh-CN" altLang="en-US" dirty="0">
                    <a:solidFill>
                      <a:prstClr val="black"/>
                    </a:solidFill>
                    <a:latin typeface="Calibri" pitchFamily="34" charset="0"/>
                    <a:ea typeface="华文中宋" pitchFamily="2" charset="-122"/>
                    <a:cs typeface="Calibri" pitchFamily="34" charset="0"/>
                  </a:rPr>
                  <a:t>获得新的连线编号</a:t>
                </a:r>
                <a:endParaRPr lang="en-US" altLang="zh-CN" dirty="0">
                  <a:solidFill>
                    <a:prstClr val="black"/>
                  </a:solidFill>
                  <a:latin typeface="Calibri" pitchFamily="34" charset="0"/>
                  <a:ea typeface="华文中宋" pitchFamily="2" charset="-122"/>
                  <a:cs typeface="Calibri" pitchFamily="34" charset="0"/>
                </a:endParaRPr>
              </a:p>
            </p:txBody>
          </p:sp>
        </mc:Choice>
        <mc:Fallback>
          <p:sp>
            <p:nvSpPr>
              <p:cNvPr id="103" name="TextBox 102"/>
              <p:cNvSpPr txBox="1">
                <a:spLocks noRot="1" noChangeAspect="1" noMove="1" noResize="1" noEditPoints="1" noAdjustHandles="1" noChangeArrowheads="1" noChangeShapeType="1" noTextEdit="1"/>
              </p:cNvSpPr>
              <p:nvPr/>
            </p:nvSpPr>
            <p:spPr>
              <a:xfrm>
                <a:off x="258175" y="1264275"/>
                <a:ext cx="8418281" cy="5278368"/>
              </a:xfrm>
              <a:prstGeom prst="rect">
                <a:avLst/>
              </a:prstGeom>
              <a:blipFill rotWithShape="1">
                <a:blip r:embed="rId2"/>
                <a:stretch>
                  <a:fillRect l="-72" t="-924" r="-72" b="-808"/>
                </a:stretch>
              </a:blipFill>
            </p:spPr>
            <p:txBody>
              <a:bodyPr/>
              <a:lstStyle/>
              <a:p>
                <a:r>
                  <a:rPr lang="zh-CN" altLang="en-US">
                    <a:noFill/>
                  </a:rPr>
                  <a:t> </a:t>
                </a:r>
                <a:endParaRPr lang="zh-CN" altLang="en-US">
                  <a:noFill/>
                </a:endParaRPr>
              </a:p>
            </p:txBody>
          </p:sp>
        </mc:Fallback>
      </mc:AlternateContent>
      <p:sp>
        <p:nvSpPr>
          <p:cNvPr id="5" name="矩形 4"/>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Butterfly</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连接排列函数举例</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94" name="Group 117"/>
          <p:cNvGrpSpPr/>
          <p:nvPr/>
        </p:nvGrpSpPr>
        <p:grpSpPr bwMode="auto">
          <a:xfrm>
            <a:off x="3004260" y="2076059"/>
            <a:ext cx="3942722" cy="3659327"/>
            <a:chOff x="2222" y="2262"/>
            <a:chExt cx="1906" cy="1769"/>
          </a:xfrm>
        </p:grpSpPr>
        <p:sp>
          <p:nvSpPr>
            <p:cNvPr id="695" name="Rectangle 31"/>
            <p:cNvSpPr>
              <a:spLocks noChangeArrowheads="1"/>
            </p:cNvSpPr>
            <p:nvPr/>
          </p:nvSpPr>
          <p:spPr bwMode="auto">
            <a:xfrm>
              <a:off x="2222" y="2262"/>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96" name="Rectangle 32"/>
            <p:cNvSpPr>
              <a:spLocks noChangeArrowheads="1"/>
            </p:cNvSpPr>
            <p:nvPr/>
          </p:nvSpPr>
          <p:spPr bwMode="auto">
            <a:xfrm>
              <a:off x="2222" y="2716"/>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97" name="Rectangle 33"/>
            <p:cNvSpPr>
              <a:spLocks noChangeArrowheads="1"/>
            </p:cNvSpPr>
            <p:nvPr/>
          </p:nvSpPr>
          <p:spPr bwMode="auto">
            <a:xfrm>
              <a:off x="2222" y="3169"/>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98" name="Rectangle 34"/>
            <p:cNvSpPr>
              <a:spLocks noChangeArrowheads="1"/>
            </p:cNvSpPr>
            <p:nvPr/>
          </p:nvSpPr>
          <p:spPr bwMode="auto">
            <a:xfrm>
              <a:off x="2222" y="3623"/>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99" name="Rectangle 35"/>
            <p:cNvSpPr>
              <a:spLocks noChangeArrowheads="1"/>
            </p:cNvSpPr>
            <p:nvPr/>
          </p:nvSpPr>
          <p:spPr bwMode="auto">
            <a:xfrm>
              <a:off x="3038" y="2262"/>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0" name="Rectangle 36"/>
            <p:cNvSpPr>
              <a:spLocks noChangeArrowheads="1"/>
            </p:cNvSpPr>
            <p:nvPr/>
          </p:nvSpPr>
          <p:spPr bwMode="auto">
            <a:xfrm>
              <a:off x="3038" y="2716"/>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1" name="Rectangle 37"/>
            <p:cNvSpPr>
              <a:spLocks noChangeArrowheads="1"/>
            </p:cNvSpPr>
            <p:nvPr/>
          </p:nvSpPr>
          <p:spPr bwMode="auto">
            <a:xfrm>
              <a:off x="3038" y="3169"/>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2" name="Rectangle 38"/>
            <p:cNvSpPr>
              <a:spLocks noChangeArrowheads="1"/>
            </p:cNvSpPr>
            <p:nvPr/>
          </p:nvSpPr>
          <p:spPr bwMode="auto">
            <a:xfrm>
              <a:off x="3038" y="3623"/>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3" name="Rectangle 39"/>
            <p:cNvSpPr>
              <a:spLocks noChangeArrowheads="1"/>
            </p:cNvSpPr>
            <p:nvPr/>
          </p:nvSpPr>
          <p:spPr bwMode="auto">
            <a:xfrm>
              <a:off x="3856" y="2262"/>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4" name="Rectangle 40"/>
            <p:cNvSpPr>
              <a:spLocks noChangeArrowheads="1"/>
            </p:cNvSpPr>
            <p:nvPr/>
          </p:nvSpPr>
          <p:spPr bwMode="auto">
            <a:xfrm>
              <a:off x="3856" y="2716"/>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5" name="Rectangle 41"/>
            <p:cNvSpPr>
              <a:spLocks noChangeArrowheads="1"/>
            </p:cNvSpPr>
            <p:nvPr/>
          </p:nvSpPr>
          <p:spPr bwMode="auto">
            <a:xfrm>
              <a:off x="3856" y="3169"/>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6" name="Rectangle 42"/>
            <p:cNvSpPr>
              <a:spLocks noChangeArrowheads="1"/>
            </p:cNvSpPr>
            <p:nvPr/>
          </p:nvSpPr>
          <p:spPr bwMode="auto">
            <a:xfrm>
              <a:off x="3856" y="3623"/>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707" name="Group 121"/>
          <p:cNvGrpSpPr/>
          <p:nvPr/>
        </p:nvGrpSpPr>
        <p:grpSpPr bwMode="auto">
          <a:xfrm>
            <a:off x="6946982" y="2262232"/>
            <a:ext cx="283397" cy="3284912"/>
            <a:chOff x="4128" y="2352"/>
            <a:chExt cx="137" cy="1588"/>
          </a:xfrm>
        </p:grpSpPr>
        <p:sp>
          <p:nvSpPr>
            <p:cNvPr id="708" name="Line 43"/>
            <p:cNvSpPr>
              <a:spLocks noChangeShapeType="1"/>
            </p:cNvSpPr>
            <p:nvPr/>
          </p:nvSpPr>
          <p:spPr bwMode="auto">
            <a:xfrm>
              <a:off x="4128" y="2352"/>
              <a:ext cx="13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9" name="Line 44"/>
            <p:cNvSpPr>
              <a:spLocks noChangeShapeType="1"/>
            </p:cNvSpPr>
            <p:nvPr/>
          </p:nvSpPr>
          <p:spPr bwMode="auto">
            <a:xfrm>
              <a:off x="4128" y="2579"/>
              <a:ext cx="13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0" name="Line 45"/>
            <p:cNvSpPr>
              <a:spLocks noChangeShapeType="1"/>
            </p:cNvSpPr>
            <p:nvPr/>
          </p:nvSpPr>
          <p:spPr bwMode="auto">
            <a:xfrm>
              <a:off x="4128" y="2806"/>
              <a:ext cx="13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1" name="Line 46"/>
            <p:cNvSpPr>
              <a:spLocks noChangeShapeType="1"/>
            </p:cNvSpPr>
            <p:nvPr/>
          </p:nvSpPr>
          <p:spPr bwMode="auto">
            <a:xfrm>
              <a:off x="4128" y="3033"/>
              <a:ext cx="13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2" name="Line 47"/>
            <p:cNvSpPr>
              <a:spLocks noChangeShapeType="1"/>
            </p:cNvSpPr>
            <p:nvPr/>
          </p:nvSpPr>
          <p:spPr bwMode="auto">
            <a:xfrm>
              <a:off x="4128" y="3260"/>
              <a:ext cx="13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3" name="Line 48"/>
            <p:cNvSpPr>
              <a:spLocks noChangeShapeType="1"/>
            </p:cNvSpPr>
            <p:nvPr/>
          </p:nvSpPr>
          <p:spPr bwMode="auto">
            <a:xfrm>
              <a:off x="4128" y="3486"/>
              <a:ext cx="13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4" name="Line 49"/>
            <p:cNvSpPr>
              <a:spLocks noChangeShapeType="1"/>
            </p:cNvSpPr>
            <p:nvPr/>
          </p:nvSpPr>
          <p:spPr bwMode="auto">
            <a:xfrm>
              <a:off x="4128" y="3713"/>
              <a:ext cx="13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5" name="Line 50"/>
            <p:cNvSpPr>
              <a:spLocks noChangeShapeType="1"/>
            </p:cNvSpPr>
            <p:nvPr/>
          </p:nvSpPr>
          <p:spPr bwMode="auto">
            <a:xfrm>
              <a:off x="4128" y="3940"/>
              <a:ext cx="13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717" name="Line 51"/>
          <p:cNvSpPr>
            <a:spLocks noChangeShapeType="1"/>
          </p:cNvSpPr>
          <p:nvPr/>
        </p:nvSpPr>
        <p:spPr bwMode="auto">
          <a:xfrm>
            <a:off x="1881020" y="2262232"/>
            <a:ext cx="112531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8" name="Line 52"/>
          <p:cNvSpPr>
            <a:spLocks noChangeShapeType="1"/>
          </p:cNvSpPr>
          <p:nvPr/>
        </p:nvSpPr>
        <p:spPr bwMode="auto">
          <a:xfrm>
            <a:off x="1881020" y="5547144"/>
            <a:ext cx="112531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38" name="Line 53"/>
          <p:cNvSpPr>
            <a:spLocks noChangeShapeType="1"/>
          </p:cNvSpPr>
          <p:nvPr/>
        </p:nvSpPr>
        <p:spPr bwMode="auto">
          <a:xfrm>
            <a:off x="3566915" y="2262232"/>
            <a:ext cx="1127379"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39" name="Line 56"/>
          <p:cNvSpPr>
            <a:spLocks noChangeShapeType="1"/>
          </p:cNvSpPr>
          <p:nvPr/>
        </p:nvSpPr>
        <p:spPr bwMode="auto">
          <a:xfrm>
            <a:off x="3566915" y="5547144"/>
            <a:ext cx="1127379"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52" name="Line 97"/>
          <p:cNvSpPr>
            <a:spLocks noChangeShapeType="1"/>
          </p:cNvSpPr>
          <p:nvPr/>
        </p:nvSpPr>
        <p:spPr bwMode="auto">
          <a:xfrm>
            <a:off x="3567949" y="2687590"/>
            <a:ext cx="1124276" cy="1416717"/>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54" name="Line 103"/>
          <p:cNvSpPr>
            <a:spLocks noChangeShapeType="1"/>
          </p:cNvSpPr>
          <p:nvPr/>
        </p:nvSpPr>
        <p:spPr bwMode="auto">
          <a:xfrm>
            <a:off x="3567949" y="3634738"/>
            <a:ext cx="1126345" cy="1408706"/>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55" name="Line 106"/>
          <p:cNvSpPr>
            <a:spLocks noChangeShapeType="1"/>
          </p:cNvSpPr>
          <p:nvPr/>
        </p:nvSpPr>
        <p:spPr bwMode="auto">
          <a:xfrm flipV="1">
            <a:off x="3566915" y="2700225"/>
            <a:ext cx="1127379" cy="141262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57" name="Line 112"/>
          <p:cNvSpPr>
            <a:spLocks noChangeShapeType="1"/>
          </p:cNvSpPr>
          <p:nvPr/>
        </p:nvSpPr>
        <p:spPr bwMode="auto">
          <a:xfrm flipV="1">
            <a:off x="3566914" y="3171947"/>
            <a:ext cx="112738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59" name="Line 54"/>
          <p:cNvSpPr>
            <a:spLocks noChangeShapeType="1"/>
          </p:cNvSpPr>
          <p:nvPr/>
        </p:nvSpPr>
        <p:spPr bwMode="auto">
          <a:xfrm>
            <a:off x="5254880" y="2262232"/>
            <a:ext cx="112944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60" name="Line 57"/>
          <p:cNvSpPr>
            <a:spLocks noChangeShapeType="1"/>
          </p:cNvSpPr>
          <p:nvPr/>
        </p:nvSpPr>
        <p:spPr bwMode="auto">
          <a:xfrm>
            <a:off x="5259017" y="5547144"/>
            <a:ext cx="112531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779" name="Group 132"/>
          <p:cNvGrpSpPr/>
          <p:nvPr/>
        </p:nvGrpSpPr>
        <p:grpSpPr bwMode="auto">
          <a:xfrm>
            <a:off x="1502468" y="2040894"/>
            <a:ext cx="376482" cy="3659325"/>
            <a:chOff x="1270" y="2245"/>
            <a:chExt cx="182" cy="1769"/>
          </a:xfrm>
        </p:grpSpPr>
        <p:sp>
          <p:nvSpPr>
            <p:cNvPr id="780" name="Oval 124"/>
            <p:cNvSpPr>
              <a:spLocks noChangeArrowheads="1"/>
            </p:cNvSpPr>
            <p:nvPr/>
          </p:nvSpPr>
          <p:spPr bwMode="auto">
            <a:xfrm>
              <a:off x="1270" y="3833"/>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7</a:t>
              </a:r>
              <a:endParaRPr kumimoji="0" lang="es-ES_tradnl" sz="1400" b="0" i="0" u="none" strike="noStrike" kern="0" cap="none" spc="0" normalizeH="0" baseline="0" noProof="0">
                <a:ln>
                  <a:noFill/>
                </a:ln>
                <a:solidFill>
                  <a:sysClr val="windowText" lastClr="000000"/>
                </a:solidFill>
                <a:effectLst/>
                <a:uLnTx/>
                <a:uFillTx/>
              </a:endParaRPr>
            </a:p>
          </p:txBody>
        </p:sp>
        <p:sp>
          <p:nvSpPr>
            <p:cNvPr id="781" name="Oval 125"/>
            <p:cNvSpPr>
              <a:spLocks noChangeArrowheads="1"/>
            </p:cNvSpPr>
            <p:nvPr/>
          </p:nvSpPr>
          <p:spPr bwMode="auto">
            <a:xfrm>
              <a:off x="1270" y="3606"/>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6</a:t>
              </a:r>
              <a:endParaRPr kumimoji="0" lang="es-ES_tradnl" sz="1400" b="0" i="0" u="none" strike="noStrike" kern="0" cap="none" spc="0" normalizeH="0" baseline="0" noProof="0">
                <a:ln>
                  <a:noFill/>
                </a:ln>
                <a:solidFill>
                  <a:sysClr val="windowText" lastClr="000000"/>
                </a:solidFill>
                <a:effectLst/>
                <a:uLnTx/>
                <a:uFillTx/>
              </a:endParaRPr>
            </a:p>
          </p:txBody>
        </p:sp>
        <p:sp>
          <p:nvSpPr>
            <p:cNvPr id="782" name="Oval 126"/>
            <p:cNvSpPr>
              <a:spLocks noChangeArrowheads="1"/>
            </p:cNvSpPr>
            <p:nvPr/>
          </p:nvSpPr>
          <p:spPr bwMode="auto">
            <a:xfrm>
              <a:off x="1270" y="3379"/>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5</a:t>
              </a:r>
              <a:endParaRPr kumimoji="0" lang="es-ES_tradnl" sz="1400" b="0" i="0" u="none" strike="noStrike" kern="0" cap="none" spc="0" normalizeH="0" baseline="0" noProof="0">
                <a:ln>
                  <a:noFill/>
                </a:ln>
                <a:solidFill>
                  <a:sysClr val="windowText" lastClr="000000"/>
                </a:solidFill>
                <a:effectLst/>
                <a:uLnTx/>
                <a:uFillTx/>
              </a:endParaRPr>
            </a:p>
          </p:txBody>
        </p:sp>
        <p:sp>
          <p:nvSpPr>
            <p:cNvPr id="783" name="Oval 127"/>
            <p:cNvSpPr>
              <a:spLocks noChangeArrowheads="1"/>
            </p:cNvSpPr>
            <p:nvPr/>
          </p:nvSpPr>
          <p:spPr bwMode="auto">
            <a:xfrm>
              <a:off x="1270" y="3152"/>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4</a:t>
              </a:r>
              <a:endParaRPr kumimoji="0" lang="es-ES_tradnl" sz="1400" b="0" i="0" u="none" strike="noStrike" kern="0" cap="none" spc="0" normalizeH="0" baseline="0" noProof="0">
                <a:ln>
                  <a:noFill/>
                </a:ln>
                <a:solidFill>
                  <a:sysClr val="windowText" lastClr="000000"/>
                </a:solidFill>
                <a:effectLst/>
                <a:uLnTx/>
                <a:uFillTx/>
              </a:endParaRPr>
            </a:p>
          </p:txBody>
        </p:sp>
        <p:sp>
          <p:nvSpPr>
            <p:cNvPr id="784" name="Oval 128"/>
            <p:cNvSpPr>
              <a:spLocks noChangeArrowheads="1"/>
            </p:cNvSpPr>
            <p:nvPr/>
          </p:nvSpPr>
          <p:spPr bwMode="auto">
            <a:xfrm>
              <a:off x="1270" y="292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3</a:t>
              </a:r>
              <a:endParaRPr kumimoji="0" lang="es-ES_tradnl" sz="1400" b="0" i="0" u="none" strike="noStrike" kern="0" cap="none" spc="0" normalizeH="0" baseline="0" noProof="0">
                <a:ln>
                  <a:noFill/>
                </a:ln>
                <a:solidFill>
                  <a:sysClr val="windowText" lastClr="000000"/>
                </a:solidFill>
                <a:effectLst/>
                <a:uLnTx/>
                <a:uFillTx/>
              </a:endParaRPr>
            </a:p>
          </p:txBody>
        </p:sp>
        <p:sp>
          <p:nvSpPr>
            <p:cNvPr id="785" name="Oval 129"/>
            <p:cNvSpPr>
              <a:spLocks noChangeArrowheads="1"/>
            </p:cNvSpPr>
            <p:nvPr/>
          </p:nvSpPr>
          <p:spPr bwMode="auto">
            <a:xfrm>
              <a:off x="1270" y="2699"/>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2</a:t>
              </a:r>
              <a:endParaRPr kumimoji="0" lang="es-ES_tradnl" sz="1400" b="0" i="0" u="none" strike="noStrike" kern="0" cap="none" spc="0" normalizeH="0" baseline="0" noProof="0">
                <a:ln>
                  <a:noFill/>
                </a:ln>
                <a:solidFill>
                  <a:sysClr val="windowText" lastClr="000000"/>
                </a:solidFill>
                <a:effectLst/>
                <a:uLnTx/>
                <a:uFillTx/>
              </a:endParaRPr>
            </a:p>
          </p:txBody>
        </p:sp>
        <p:sp>
          <p:nvSpPr>
            <p:cNvPr id="786" name="Oval 130"/>
            <p:cNvSpPr>
              <a:spLocks noChangeArrowheads="1"/>
            </p:cNvSpPr>
            <p:nvPr/>
          </p:nvSpPr>
          <p:spPr bwMode="auto">
            <a:xfrm>
              <a:off x="1270" y="2472"/>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1</a:t>
              </a:r>
              <a:endParaRPr kumimoji="0" lang="es-ES_tradnl" sz="1400" b="0" i="0" u="none" strike="noStrike" kern="0" cap="none" spc="0" normalizeH="0" baseline="0" noProof="0">
                <a:ln>
                  <a:noFill/>
                </a:ln>
                <a:solidFill>
                  <a:sysClr val="windowText" lastClr="000000"/>
                </a:solidFill>
                <a:effectLst/>
                <a:uLnTx/>
                <a:uFillTx/>
              </a:endParaRPr>
            </a:p>
          </p:txBody>
        </p:sp>
        <p:sp>
          <p:nvSpPr>
            <p:cNvPr id="787" name="Oval 131"/>
            <p:cNvSpPr>
              <a:spLocks noChangeArrowheads="1"/>
            </p:cNvSpPr>
            <p:nvPr/>
          </p:nvSpPr>
          <p:spPr bwMode="auto">
            <a:xfrm>
              <a:off x="1270" y="224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0</a:t>
              </a:r>
              <a:endParaRPr kumimoji="0" lang="es-ES_tradnl" sz="1400" b="0" i="0" u="none" strike="noStrike" kern="0" cap="none" spc="0" normalizeH="0" baseline="0" noProof="0">
                <a:ln>
                  <a:noFill/>
                </a:ln>
                <a:solidFill>
                  <a:sysClr val="windowText" lastClr="000000"/>
                </a:solidFill>
                <a:effectLst/>
                <a:uLnTx/>
                <a:uFillTx/>
              </a:endParaRPr>
            </a:p>
          </p:txBody>
        </p:sp>
      </p:grpSp>
      <p:grpSp>
        <p:nvGrpSpPr>
          <p:cNvPr id="788" name="Group 133"/>
          <p:cNvGrpSpPr/>
          <p:nvPr/>
        </p:nvGrpSpPr>
        <p:grpSpPr bwMode="auto">
          <a:xfrm>
            <a:off x="7228310" y="2040894"/>
            <a:ext cx="376482" cy="3659325"/>
            <a:chOff x="1270" y="2245"/>
            <a:chExt cx="182" cy="1769"/>
          </a:xfrm>
        </p:grpSpPr>
        <p:sp>
          <p:nvSpPr>
            <p:cNvPr id="789" name="Oval 134"/>
            <p:cNvSpPr>
              <a:spLocks noChangeArrowheads="1"/>
            </p:cNvSpPr>
            <p:nvPr/>
          </p:nvSpPr>
          <p:spPr bwMode="auto">
            <a:xfrm>
              <a:off x="1270" y="3833"/>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7</a:t>
              </a:r>
              <a:endParaRPr kumimoji="0" lang="es-ES_tradnl" sz="1400" b="0" i="0" u="none" strike="noStrike" kern="0" cap="none" spc="0" normalizeH="0" baseline="0" noProof="0">
                <a:ln>
                  <a:noFill/>
                </a:ln>
                <a:solidFill>
                  <a:sysClr val="windowText" lastClr="000000"/>
                </a:solidFill>
                <a:effectLst/>
                <a:uLnTx/>
                <a:uFillTx/>
              </a:endParaRPr>
            </a:p>
          </p:txBody>
        </p:sp>
        <p:sp>
          <p:nvSpPr>
            <p:cNvPr id="790" name="Oval 135"/>
            <p:cNvSpPr>
              <a:spLocks noChangeArrowheads="1"/>
            </p:cNvSpPr>
            <p:nvPr/>
          </p:nvSpPr>
          <p:spPr bwMode="auto">
            <a:xfrm>
              <a:off x="1270" y="3606"/>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6</a:t>
              </a:r>
              <a:endParaRPr kumimoji="0" lang="es-ES_tradnl" sz="1400" b="0" i="0" u="none" strike="noStrike" kern="0" cap="none" spc="0" normalizeH="0" baseline="0" noProof="0">
                <a:ln>
                  <a:noFill/>
                </a:ln>
                <a:solidFill>
                  <a:sysClr val="windowText" lastClr="000000"/>
                </a:solidFill>
                <a:effectLst/>
                <a:uLnTx/>
                <a:uFillTx/>
              </a:endParaRPr>
            </a:p>
          </p:txBody>
        </p:sp>
        <p:sp>
          <p:nvSpPr>
            <p:cNvPr id="791" name="Oval 136"/>
            <p:cNvSpPr>
              <a:spLocks noChangeArrowheads="1"/>
            </p:cNvSpPr>
            <p:nvPr/>
          </p:nvSpPr>
          <p:spPr bwMode="auto">
            <a:xfrm>
              <a:off x="1270" y="3379"/>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5</a:t>
              </a:r>
              <a:endParaRPr kumimoji="0" lang="es-ES_tradnl" sz="1400" b="0" i="0" u="none" strike="noStrike" kern="0" cap="none" spc="0" normalizeH="0" baseline="0" noProof="0">
                <a:ln>
                  <a:noFill/>
                </a:ln>
                <a:solidFill>
                  <a:sysClr val="windowText" lastClr="000000"/>
                </a:solidFill>
                <a:effectLst/>
                <a:uLnTx/>
                <a:uFillTx/>
              </a:endParaRPr>
            </a:p>
          </p:txBody>
        </p:sp>
        <p:sp>
          <p:nvSpPr>
            <p:cNvPr id="792" name="Oval 137"/>
            <p:cNvSpPr>
              <a:spLocks noChangeArrowheads="1"/>
            </p:cNvSpPr>
            <p:nvPr/>
          </p:nvSpPr>
          <p:spPr bwMode="auto">
            <a:xfrm>
              <a:off x="1270" y="3152"/>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4</a:t>
              </a:r>
              <a:endParaRPr kumimoji="0" lang="es-ES_tradnl" sz="1400" b="0" i="0" u="none" strike="noStrike" kern="0" cap="none" spc="0" normalizeH="0" baseline="0" noProof="0">
                <a:ln>
                  <a:noFill/>
                </a:ln>
                <a:solidFill>
                  <a:sysClr val="windowText" lastClr="000000"/>
                </a:solidFill>
                <a:effectLst/>
                <a:uLnTx/>
                <a:uFillTx/>
              </a:endParaRPr>
            </a:p>
          </p:txBody>
        </p:sp>
        <p:sp>
          <p:nvSpPr>
            <p:cNvPr id="793" name="Oval 138"/>
            <p:cNvSpPr>
              <a:spLocks noChangeArrowheads="1"/>
            </p:cNvSpPr>
            <p:nvPr/>
          </p:nvSpPr>
          <p:spPr bwMode="auto">
            <a:xfrm>
              <a:off x="1270" y="292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3</a:t>
              </a:r>
              <a:endParaRPr kumimoji="0" lang="es-ES_tradnl" sz="1400" b="0" i="0" u="none" strike="noStrike" kern="0" cap="none" spc="0" normalizeH="0" baseline="0" noProof="0">
                <a:ln>
                  <a:noFill/>
                </a:ln>
                <a:solidFill>
                  <a:sysClr val="windowText" lastClr="000000"/>
                </a:solidFill>
                <a:effectLst/>
                <a:uLnTx/>
                <a:uFillTx/>
              </a:endParaRPr>
            </a:p>
          </p:txBody>
        </p:sp>
        <p:sp>
          <p:nvSpPr>
            <p:cNvPr id="794" name="Oval 139"/>
            <p:cNvSpPr>
              <a:spLocks noChangeArrowheads="1"/>
            </p:cNvSpPr>
            <p:nvPr/>
          </p:nvSpPr>
          <p:spPr bwMode="auto">
            <a:xfrm>
              <a:off x="1270" y="2699"/>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2</a:t>
              </a:r>
              <a:endParaRPr kumimoji="0" lang="es-ES_tradnl" sz="1400" b="0" i="0" u="none" strike="noStrike" kern="0" cap="none" spc="0" normalizeH="0" baseline="0" noProof="0">
                <a:ln>
                  <a:noFill/>
                </a:ln>
                <a:solidFill>
                  <a:sysClr val="windowText" lastClr="000000"/>
                </a:solidFill>
                <a:effectLst/>
                <a:uLnTx/>
                <a:uFillTx/>
              </a:endParaRPr>
            </a:p>
          </p:txBody>
        </p:sp>
        <p:sp>
          <p:nvSpPr>
            <p:cNvPr id="795" name="Oval 140"/>
            <p:cNvSpPr>
              <a:spLocks noChangeArrowheads="1"/>
            </p:cNvSpPr>
            <p:nvPr/>
          </p:nvSpPr>
          <p:spPr bwMode="auto">
            <a:xfrm>
              <a:off x="1270" y="2472"/>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1</a:t>
              </a:r>
              <a:endParaRPr kumimoji="0" lang="es-ES_tradnl" sz="1400" b="0" i="0" u="none" strike="noStrike" kern="0" cap="none" spc="0" normalizeH="0" baseline="0" noProof="0">
                <a:ln>
                  <a:noFill/>
                </a:ln>
                <a:solidFill>
                  <a:sysClr val="windowText" lastClr="000000"/>
                </a:solidFill>
                <a:effectLst/>
                <a:uLnTx/>
                <a:uFillTx/>
              </a:endParaRPr>
            </a:p>
          </p:txBody>
        </p:sp>
        <p:sp>
          <p:nvSpPr>
            <p:cNvPr id="796" name="Oval 141"/>
            <p:cNvSpPr>
              <a:spLocks noChangeArrowheads="1"/>
            </p:cNvSpPr>
            <p:nvPr/>
          </p:nvSpPr>
          <p:spPr bwMode="auto">
            <a:xfrm>
              <a:off x="1270" y="224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dirty="0">
                  <a:ln>
                    <a:noFill/>
                  </a:ln>
                  <a:solidFill>
                    <a:sysClr val="windowText" lastClr="000000"/>
                  </a:solidFill>
                  <a:effectLst/>
                  <a:uLnTx/>
                  <a:uFillTx/>
                </a:rPr>
                <a:t>0</a:t>
              </a:r>
              <a:endParaRPr kumimoji="0" lang="es-ES_tradnl" sz="1400" b="0" i="0" u="none" strike="noStrike" kern="0" cap="none" spc="0" normalizeH="0" baseline="0" noProof="0" dirty="0">
                <a:ln>
                  <a:noFill/>
                </a:ln>
                <a:solidFill>
                  <a:sysClr val="windowText" lastClr="000000"/>
                </a:solidFill>
                <a:effectLst/>
                <a:uLnTx/>
                <a:uFillTx/>
              </a:endParaRPr>
            </a:p>
          </p:txBody>
        </p:sp>
      </p:grpSp>
      <p:sp>
        <p:nvSpPr>
          <p:cNvPr id="111" name="Line 51"/>
          <p:cNvSpPr>
            <a:spLocks noChangeShapeType="1"/>
          </p:cNvSpPr>
          <p:nvPr/>
        </p:nvSpPr>
        <p:spPr bwMode="auto">
          <a:xfrm>
            <a:off x="1878950" y="2697670"/>
            <a:ext cx="1125310" cy="0"/>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2" name="Line 51"/>
          <p:cNvSpPr>
            <a:spLocks noChangeShapeType="1"/>
          </p:cNvSpPr>
          <p:nvPr/>
        </p:nvSpPr>
        <p:spPr bwMode="auto">
          <a:xfrm>
            <a:off x="1881020" y="3166818"/>
            <a:ext cx="112531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3" name="Line 51"/>
          <p:cNvSpPr>
            <a:spLocks noChangeShapeType="1"/>
          </p:cNvSpPr>
          <p:nvPr/>
        </p:nvSpPr>
        <p:spPr bwMode="auto">
          <a:xfrm>
            <a:off x="1881020" y="3643283"/>
            <a:ext cx="112531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4" name="Line 51"/>
          <p:cNvSpPr>
            <a:spLocks noChangeShapeType="1"/>
          </p:cNvSpPr>
          <p:nvPr/>
        </p:nvSpPr>
        <p:spPr bwMode="auto">
          <a:xfrm>
            <a:off x="1878950" y="4104307"/>
            <a:ext cx="112531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5" name="Line 51"/>
          <p:cNvSpPr>
            <a:spLocks noChangeShapeType="1"/>
          </p:cNvSpPr>
          <p:nvPr/>
        </p:nvSpPr>
        <p:spPr bwMode="auto">
          <a:xfrm>
            <a:off x="1881020" y="4573875"/>
            <a:ext cx="112531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6" name="Line 51"/>
          <p:cNvSpPr>
            <a:spLocks noChangeShapeType="1"/>
          </p:cNvSpPr>
          <p:nvPr/>
        </p:nvSpPr>
        <p:spPr bwMode="auto">
          <a:xfrm>
            <a:off x="1881020" y="5043024"/>
            <a:ext cx="112531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1976360" y="1892900"/>
            <a:ext cx="857927" cy="369332"/>
          </a:xfrm>
          <a:prstGeom prst="rect">
            <a:avLst/>
          </a:prstGeom>
          <a:noFill/>
        </p:spPr>
        <p:txBody>
          <a:bodyPr wrap="none" rtlCol="0">
            <a:spAutoFit/>
          </a:bodyPr>
          <a:lstStyle/>
          <a:p>
            <a:r>
              <a:rPr lang="en-US" altLang="zh-CN" dirty="0">
                <a:latin typeface="Cambria Math" panose="02040503050406030204" pitchFamily="18" charset="0"/>
                <a:ea typeface="Cambria Math" panose="02040503050406030204" pitchFamily="18" charset="0"/>
              </a:rPr>
              <a:t>(0,0,0)</a:t>
            </a:r>
            <a:endParaRPr lang="zh-CN" altLang="en-US" dirty="0">
              <a:latin typeface="Cambria Math" panose="02040503050406030204" pitchFamily="18" charset="0"/>
            </a:endParaRPr>
          </a:p>
        </p:txBody>
      </p:sp>
      <p:sp>
        <p:nvSpPr>
          <p:cNvPr id="118" name="TextBox 117"/>
          <p:cNvSpPr txBox="1"/>
          <p:nvPr/>
        </p:nvSpPr>
        <p:spPr>
          <a:xfrm>
            <a:off x="1976360" y="2348627"/>
            <a:ext cx="857927" cy="369332"/>
          </a:xfrm>
          <a:prstGeom prst="rect">
            <a:avLst/>
          </a:prstGeom>
          <a:noFill/>
        </p:spPr>
        <p:txBody>
          <a:bodyPr wrap="none" rtlCol="0">
            <a:spAutoFit/>
          </a:bodyPr>
          <a:lstStyle/>
          <a:p>
            <a:r>
              <a:rPr lang="en-US" altLang="zh-CN" b="1" dirty="0">
                <a:solidFill>
                  <a:srgbClr val="003B93"/>
                </a:solidFill>
                <a:latin typeface="Cambria Math" panose="02040503050406030204" pitchFamily="18" charset="0"/>
                <a:ea typeface="Cambria Math" panose="02040503050406030204" pitchFamily="18" charset="0"/>
              </a:rPr>
              <a:t>(0,0,1)</a:t>
            </a:r>
            <a:endParaRPr lang="zh-CN" altLang="en-US" b="1" dirty="0">
              <a:solidFill>
                <a:srgbClr val="003B93"/>
              </a:solidFill>
              <a:latin typeface="Cambria Math" panose="02040503050406030204" pitchFamily="18" charset="0"/>
            </a:endParaRPr>
          </a:p>
        </p:txBody>
      </p:sp>
      <p:sp>
        <p:nvSpPr>
          <p:cNvPr id="119" name="TextBox 118"/>
          <p:cNvSpPr txBox="1"/>
          <p:nvPr/>
        </p:nvSpPr>
        <p:spPr>
          <a:xfrm>
            <a:off x="2950947" y="2330894"/>
            <a:ext cx="681597" cy="369332"/>
          </a:xfrm>
          <a:prstGeom prst="rect">
            <a:avLst/>
          </a:prstGeom>
          <a:noFill/>
        </p:spPr>
        <p:txBody>
          <a:bodyPr wrap="none" rtlCol="0">
            <a:spAutoFit/>
          </a:bodyPr>
          <a:lstStyle/>
          <a:p>
            <a:r>
              <a:rPr lang="en-US" altLang="zh-CN" dirty="0">
                <a:latin typeface="Cambria Math" panose="02040503050406030204" pitchFamily="18" charset="0"/>
                <a:ea typeface="Cambria Math" panose="02040503050406030204" pitchFamily="18" charset="0"/>
              </a:rPr>
              <a:t>(0,0)</a:t>
            </a:r>
            <a:endParaRPr lang="zh-CN" altLang="en-US" dirty="0">
              <a:latin typeface="Cambria Math" panose="02040503050406030204" pitchFamily="18" charset="0"/>
            </a:endParaRPr>
          </a:p>
        </p:txBody>
      </p:sp>
      <p:sp>
        <p:nvSpPr>
          <p:cNvPr id="120" name="TextBox 119"/>
          <p:cNvSpPr txBox="1"/>
          <p:nvPr/>
        </p:nvSpPr>
        <p:spPr>
          <a:xfrm>
            <a:off x="1976360" y="2781919"/>
            <a:ext cx="857927" cy="369332"/>
          </a:xfrm>
          <a:prstGeom prst="rect">
            <a:avLst/>
          </a:prstGeom>
          <a:noFill/>
        </p:spPr>
        <p:txBody>
          <a:bodyPr wrap="none" rtlCol="0">
            <a:spAutoFit/>
          </a:bodyPr>
          <a:lstStyle/>
          <a:p>
            <a:r>
              <a:rPr lang="en-US" altLang="zh-CN" dirty="0">
                <a:latin typeface="Cambria Math" panose="02040503050406030204" pitchFamily="18" charset="0"/>
                <a:ea typeface="Cambria Math" panose="02040503050406030204" pitchFamily="18" charset="0"/>
              </a:rPr>
              <a:t>(0,1,0)</a:t>
            </a:r>
            <a:endParaRPr lang="zh-CN" altLang="en-US" dirty="0">
              <a:latin typeface="Cambria Math" panose="02040503050406030204" pitchFamily="18" charset="0"/>
            </a:endParaRPr>
          </a:p>
        </p:txBody>
      </p:sp>
      <p:sp>
        <p:nvSpPr>
          <p:cNvPr id="121" name="TextBox 120"/>
          <p:cNvSpPr txBox="1"/>
          <p:nvPr/>
        </p:nvSpPr>
        <p:spPr>
          <a:xfrm>
            <a:off x="1976360" y="3273951"/>
            <a:ext cx="857927" cy="369332"/>
          </a:xfrm>
          <a:prstGeom prst="rect">
            <a:avLst/>
          </a:prstGeom>
          <a:noFill/>
        </p:spPr>
        <p:txBody>
          <a:bodyPr wrap="none" rtlCol="0">
            <a:spAutoFit/>
          </a:bodyPr>
          <a:lstStyle/>
          <a:p>
            <a:r>
              <a:rPr lang="en-US" altLang="zh-CN" dirty="0">
                <a:latin typeface="Cambria Math" panose="02040503050406030204" pitchFamily="18" charset="0"/>
                <a:ea typeface="Cambria Math" panose="02040503050406030204" pitchFamily="18" charset="0"/>
              </a:rPr>
              <a:t>(0,1,1)</a:t>
            </a:r>
            <a:endParaRPr lang="zh-CN" altLang="en-US" dirty="0">
              <a:latin typeface="Cambria Math" panose="02040503050406030204" pitchFamily="18" charset="0"/>
            </a:endParaRPr>
          </a:p>
        </p:txBody>
      </p:sp>
      <p:sp>
        <p:nvSpPr>
          <p:cNvPr id="122" name="TextBox 121"/>
          <p:cNvSpPr txBox="1"/>
          <p:nvPr/>
        </p:nvSpPr>
        <p:spPr>
          <a:xfrm>
            <a:off x="1976360" y="3734975"/>
            <a:ext cx="857927" cy="369332"/>
          </a:xfrm>
          <a:prstGeom prst="rect">
            <a:avLst/>
          </a:prstGeom>
          <a:noFill/>
        </p:spPr>
        <p:txBody>
          <a:bodyPr wrap="none" rtlCol="0">
            <a:spAutoFit/>
          </a:bodyPr>
          <a:lstStyle/>
          <a:p>
            <a:r>
              <a:rPr lang="en-US" altLang="zh-CN" dirty="0">
                <a:latin typeface="Cambria Math" panose="02040503050406030204" pitchFamily="18" charset="0"/>
                <a:ea typeface="Cambria Math" panose="02040503050406030204" pitchFamily="18" charset="0"/>
              </a:rPr>
              <a:t>(1,0,0)</a:t>
            </a:r>
            <a:endParaRPr lang="zh-CN" altLang="en-US" dirty="0">
              <a:latin typeface="Cambria Math" panose="02040503050406030204" pitchFamily="18" charset="0"/>
            </a:endParaRPr>
          </a:p>
        </p:txBody>
      </p:sp>
      <p:sp>
        <p:nvSpPr>
          <p:cNvPr id="123" name="TextBox 122"/>
          <p:cNvSpPr txBox="1"/>
          <p:nvPr/>
        </p:nvSpPr>
        <p:spPr>
          <a:xfrm>
            <a:off x="1976360" y="4204543"/>
            <a:ext cx="857927" cy="369332"/>
          </a:xfrm>
          <a:prstGeom prst="rect">
            <a:avLst/>
          </a:prstGeom>
          <a:noFill/>
        </p:spPr>
        <p:txBody>
          <a:bodyPr wrap="none" rtlCol="0">
            <a:spAutoFit/>
          </a:bodyPr>
          <a:lstStyle/>
          <a:p>
            <a:r>
              <a:rPr lang="en-US" altLang="zh-CN" dirty="0">
                <a:latin typeface="Cambria Math" panose="02040503050406030204" pitchFamily="18" charset="0"/>
                <a:ea typeface="Cambria Math" panose="02040503050406030204" pitchFamily="18" charset="0"/>
              </a:rPr>
              <a:t>(1,0,1)</a:t>
            </a:r>
            <a:endParaRPr lang="zh-CN" altLang="en-US" dirty="0">
              <a:latin typeface="Cambria Math" panose="02040503050406030204" pitchFamily="18" charset="0"/>
            </a:endParaRPr>
          </a:p>
        </p:txBody>
      </p:sp>
      <p:sp>
        <p:nvSpPr>
          <p:cNvPr id="124" name="TextBox 123"/>
          <p:cNvSpPr txBox="1"/>
          <p:nvPr/>
        </p:nvSpPr>
        <p:spPr>
          <a:xfrm>
            <a:off x="1976360" y="4671571"/>
            <a:ext cx="857927" cy="369332"/>
          </a:xfrm>
          <a:prstGeom prst="rect">
            <a:avLst/>
          </a:prstGeom>
          <a:noFill/>
        </p:spPr>
        <p:txBody>
          <a:bodyPr wrap="none" rtlCol="0">
            <a:spAutoFit/>
          </a:bodyPr>
          <a:lstStyle/>
          <a:p>
            <a:r>
              <a:rPr lang="en-US" altLang="zh-CN" dirty="0">
                <a:latin typeface="Cambria Math" panose="02040503050406030204" pitchFamily="18" charset="0"/>
                <a:ea typeface="Cambria Math" panose="02040503050406030204" pitchFamily="18" charset="0"/>
              </a:rPr>
              <a:t>(1,1,0)</a:t>
            </a:r>
            <a:endParaRPr lang="zh-CN" altLang="en-US" dirty="0">
              <a:latin typeface="Cambria Math" panose="02040503050406030204" pitchFamily="18" charset="0"/>
            </a:endParaRPr>
          </a:p>
        </p:txBody>
      </p:sp>
      <p:sp>
        <p:nvSpPr>
          <p:cNvPr id="125" name="TextBox 124"/>
          <p:cNvSpPr txBox="1"/>
          <p:nvPr/>
        </p:nvSpPr>
        <p:spPr>
          <a:xfrm>
            <a:off x="1976360" y="5189137"/>
            <a:ext cx="857927" cy="369332"/>
          </a:xfrm>
          <a:prstGeom prst="rect">
            <a:avLst/>
          </a:prstGeom>
          <a:noFill/>
        </p:spPr>
        <p:txBody>
          <a:bodyPr wrap="none" rtlCol="0">
            <a:spAutoFit/>
          </a:bodyPr>
          <a:lstStyle/>
          <a:p>
            <a:r>
              <a:rPr lang="en-US" altLang="zh-CN" dirty="0">
                <a:latin typeface="Cambria Math" panose="02040503050406030204" pitchFamily="18" charset="0"/>
                <a:ea typeface="Cambria Math" panose="02040503050406030204" pitchFamily="18" charset="0"/>
              </a:rPr>
              <a:t>(1,1,1)</a:t>
            </a:r>
            <a:endParaRPr lang="zh-CN" altLang="en-US" dirty="0">
              <a:latin typeface="Cambria Math" panose="02040503050406030204" pitchFamily="18" charset="0"/>
            </a:endParaRPr>
          </a:p>
        </p:txBody>
      </p:sp>
      <p:sp>
        <p:nvSpPr>
          <p:cNvPr id="126" name="TextBox 125"/>
          <p:cNvSpPr txBox="1"/>
          <p:nvPr/>
        </p:nvSpPr>
        <p:spPr>
          <a:xfrm>
            <a:off x="2950947" y="3263236"/>
            <a:ext cx="681597" cy="369332"/>
          </a:xfrm>
          <a:prstGeom prst="rect">
            <a:avLst/>
          </a:prstGeom>
          <a:noFill/>
        </p:spPr>
        <p:txBody>
          <a:bodyPr wrap="none" rtlCol="0">
            <a:spAutoFit/>
          </a:bodyPr>
          <a:lstStyle/>
          <a:p>
            <a:r>
              <a:rPr lang="en-US" altLang="zh-CN" dirty="0">
                <a:latin typeface="Cambria Math" panose="02040503050406030204" pitchFamily="18" charset="0"/>
                <a:ea typeface="Cambria Math" panose="02040503050406030204" pitchFamily="18" charset="0"/>
              </a:rPr>
              <a:t>(0,1)</a:t>
            </a:r>
            <a:endParaRPr lang="zh-CN" altLang="en-US" dirty="0">
              <a:latin typeface="Cambria Math" panose="02040503050406030204" pitchFamily="18" charset="0"/>
            </a:endParaRPr>
          </a:p>
        </p:txBody>
      </p:sp>
      <p:sp>
        <p:nvSpPr>
          <p:cNvPr id="127" name="TextBox 126"/>
          <p:cNvSpPr txBox="1"/>
          <p:nvPr/>
        </p:nvSpPr>
        <p:spPr>
          <a:xfrm>
            <a:off x="2944788" y="4208874"/>
            <a:ext cx="681597" cy="369332"/>
          </a:xfrm>
          <a:prstGeom prst="rect">
            <a:avLst/>
          </a:prstGeom>
          <a:noFill/>
        </p:spPr>
        <p:txBody>
          <a:bodyPr wrap="none" rtlCol="0">
            <a:spAutoFit/>
          </a:bodyPr>
          <a:lstStyle/>
          <a:p>
            <a:r>
              <a:rPr lang="en-US" altLang="zh-CN" dirty="0">
                <a:latin typeface="Cambria Math" panose="02040503050406030204" pitchFamily="18" charset="0"/>
                <a:ea typeface="Cambria Math" panose="02040503050406030204" pitchFamily="18" charset="0"/>
              </a:rPr>
              <a:t>(1,0)</a:t>
            </a:r>
            <a:endParaRPr lang="zh-CN" altLang="en-US" dirty="0">
              <a:latin typeface="Cambria Math" panose="02040503050406030204" pitchFamily="18" charset="0"/>
            </a:endParaRPr>
          </a:p>
        </p:txBody>
      </p:sp>
      <p:sp>
        <p:nvSpPr>
          <p:cNvPr id="128" name="TextBox 127"/>
          <p:cNvSpPr txBox="1"/>
          <p:nvPr/>
        </p:nvSpPr>
        <p:spPr>
          <a:xfrm>
            <a:off x="2950947" y="5107029"/>
            <a:ext cx="681597" cy="369332"/>
          </a:xfrm>
          <a:prstGeom prst="rect">
            <a:avLst/>
          </a:prstGeom>
          <a:noFill/>
        </p:spPr>
        <p:txBody>
          <a:bodyPr wrap="none" rtlCol="0">
            <a:spAutoFit/>
          </a:bodyPr>
          <a:lstStyle/>
          <a:p>
            <a:r>
              <a:rPr lang="en-US" altLang="zh-CN" dirty="0">
                <a:latin typeface="Cambria Math" panose="02040503050406030204" pitchFamily="18" charset="0"/>
                <a:ea typeface="Cambria Math" panose="02040503050406030204" pitchFamily="18" charset="0"/>
              </a:rPr>
              <a:t>(1,1)</a:t>
            </a:r>
            <a:endParaRPr lang="zh-CN" altLang="en-US" dirty="0">
              <a:latin typeface="Cambria Math" panose="02040503050406030204" pitchFamily="18" charset="0"/>
            </a:endParaRPr>
          </a:p>
        </p:txBody>
      </p:sp>
      <p:sp>
        <p:nvSpPr>
          <p:cNvPr id="129" name="TextBox 128"/>
          <p:cNvSpPr txBox="1"/>
          <p:nvPr/>
        </p:nvSpPr>
        <p:spPr>
          <a:xfrm>
            <a:off x="4632753" y="2330894"/>
            <a:ext cx="681597" cy="369332"/>
          </a:xfrm>
          <a:prstGeom prst="rect">
            <a:avLst/>
          </a:prstGeom>
          <a:noFill/>
        </p:spPr>
        <p:txBody>
          <a:bodyPr wrap="none" rtlCol="0">
            <a:spAutoFit/>
          </a:bodyPr>
          <a:lstStyle/>
          <a:p>
            <a:r>
              <a:rPr lang="en-US" altLang="zh-CN" dirty="0">
                <a:latin typeface="Cambria Math" panose="02040503050406030204" pitchFamily="18" charset="0"/>
                <a:ea typeface="Cambria Math" panose="02040503050406030204" pitchFamily="18" charset="0"/>
              </a:rPr>
              <a:t>(0,0)</a:t>
            </a:r>
            <a:endParaRPr lang="zh-CN" altLang="en-US" dirty="0">
              <a:latin typeface="Cambria Math" panose="02040503050406030204" pitchFamily="18" charset="0"/>
            </a:endParaRPr>
          </a:p>
        </p:txBody>
      </p:sp>
      <p:sp>
        <p:nvSpPr>
          <p:cNvPr id="130" name="TextBox 129"/>
          <p:cNvSpPr txBox="1"/>
          <p:nvPr/>
        </p:nvSpPr>
        <p:spPr>
          <a:xfrm>
            <a:off x="4636150" y="3263236"/>
            <a:ext cx="681597" cy="369332"/>
          </a:xfrm>
          <a:prstGeom prst="rect">
            <a:avLst/>
          </a:prstGeom>
          <a:noFill/>
        </p:spPr>
        <p:txBody>
          <a:bodyPr wrap="none" rtlCol="0">
            <a:spAutoFit/>
          </a:bodyPr>
          <a:lstStyle/>
          <a:p>
            <a:r>
              <a:rPr lang="en-US" altLang="zh-CN" dirty="0">
                <a:latin typeface="Cambria Math" panose="02040503050406030204" pitchFamily="18" charset="0"/>
                <a:ea typeface="Cambria Math" panose="02040503050406030204" pitchFamily="18" charset="0"/>
              </a:rPr>
              <a:t>(0,1)</a:t>
            </a:r>
            <a:endParaRPr lang="zh-CN" altLang="en-US" dirty="0">
              <a:latin typeface="Cambria Math" panose="02040503050406030204" pitchFamily="18" charset="0"/>
            </a:endParaRPr>
          </a:p>
        </p:txBody>
      </p:sp>
      <p:sp>
        <p:nvSpPr>
          <p:cNvPr id="131" name="TextBox 130"/>
          <p:cNvSpPr txBox="1"/>
          <p:nvPr/>
        </p:nvSpPr>
        <p:spPr>
          <a:xfrm>
            <a:off x="4636150" y="4208874"/>
            <a:ext cx="681597" cy="369332"/>
          </a:xfrm>
          <a:prstGeom prst="rect">
            <a:avLst/>
          </a:prstGeom>
          <a:noFill/>
        </p:spPr>
        <p:txBody>
          <a:bodyPr wrap="none" rtlCol="0">
            <a:spAutoFit/>
          </a:bodyPr>
          <a:lstStyle/>
          <a:p>
            <a:r>
              <a:rPr lang="en-US" altLang="zh-CN" dirty="0">
                <a:latin typeface="Cambria Math" panose="02040503050406030204" pitchFamily="18" charset="0"/>
                <a:ea typeface="Cambria Math" panose="02040503050406030204" pitchFamily="18" charset="0"/>
              </a:rPr>
              <a:t>(1,0)</a:t>
            </a:r>
            <a:endParaRPr lang="zh-CN" altLang="en-US" dirty="0">
              <a:latin typeface="Cambria Math" panose="02040503050406030204" pitchFamily="18" charset="0"/>
            </a:endParaRPr>
          </a:p>
        </p:txBody>
      </p:sp>
      <p:sp>
        <p:nvSpPr>
          <p:cNvPr id="132" name="TextBox 131"/>
          <p:cNvSpPr txBox="1"/>
          <p:nvPr/>
        </p:nvSpPr>
        <p:spPr>
          <a:xfrm>
            <a:off x="4632752" y="5107029"/>
            <a:ext cx="681597" cy="369332"/>
          </a:xfrm>
          <a:prstGeom prst="rect">
            <a:avLst/>
          </a:prstGeom>
          <a:noFill/>
        </p:spPr>
        <p:txBody>
          <a:bodyPr wrap="none" rtlCol="0">
            <a:spAutoFit/>
          </a:bodyPr>
          <a:lstStyle/>
          <a:p>
            <a:r>
              <a:rPr lang="en-US" altLang="zh-CN" dirty="0">
                <a:latin typeface="Cambria Math" panose="02040503050406030204" pitchFamily="18" charset="0"/>
                <a:ea typeface="Cambria Math" panose="02040503050406030204" pitchFamily="18" charset="0"/>
              </a:rPr>
              <a:t>(1,1)</a:t>
            </a:r>
            <a:endParaRPr lang="zh-CN" altLang="en-US" dirty="0">
              <a:latin typeface="Cambria Math" panose="02040503050406030204" pitchFamily="18" charset="0"/>
            </a:endParaRPr>
          </a:p>
        </p:txBody>
      </p:sp>
      <p:sp>
        <p:nvSpPr>
          <p:cNvPr id="133" name="TextBox 132"/>
          <p:cNvSpPr txBox="1"/>
          <p:nvPr/>
        </p:nvSpPr>
        <p:spPr>
          <a:xfrm>
            <a:off x="6324855" y="2330894"/>
            <a:ext cx="681597" cy="369332"/>
          </a:xfrm>
          <a:prstGeom prst="rect">
            <a:avLst/>
          </a:prstGeom>
          <a:noFill/>
        </p:spPr>
        <p:txBody>
          <a:bodyPr wrap="none" rtlCol="0">
            <a:spAutoFit/>
          </a:bodyPr>
          <a:lstStyle/>
          <a:p>
            <a:r>
              <a:rPr lang="en-US" altLang="zh-CN" dirty="0">
                <a:latin typeface="Cambria Math" panose="02040503050406030204" pitchFamily="18" charset="0"/>
                <a:ea typeface="Cambria Math" panose="02040503050406030204" pitchFamily="18" charset="0"/>
              </a:rPr>
              <a:t>(0,0)</a:t>
            </a:r>
            <a:endParaRPr lang="zh-CN" altLang="en-US" dirty="0">
              <a:latin typeface="Cambria Math" panose="02040503050406030204" pitchFamily="18" charset="0"/>
            </a:endParaRPr>
          </a:p>
        </p:txBody>
      </p:sp>
      <p:sp>
        <p:nvSpPr>
          <p:cNvPr id="134" name="TextBox 133"/>
          <p:cNvSpPr txBox="1"/>
          <p:nvPr/>
        </p:nvSpPr>
        <p:spPr>
          <a:xfrm>
            <a:off x="6324854" y="3263236"/>
            <a:ext cx="681597" cy="369332"/>
          </a:xfrm>
          <a:prstGeom prst="rect">
            <a:avLst/>
          </a:prstGeom>
          <a:noFill/>
        </p:spPr>
        <p:txBody>
          <a:bodyPr wrap="none" rtlCol="0">
            <a:spAutoFit/>
          </a:bodyPr>
          <a:lstStyle/>
          <a:p>
            <a:r>
              <a:rPr lang="en-US" altLang="zh-CN" dirty="0">
                <a:latin typeface="Cambria Math" panose="02040503050406030204" pitchFamily="18" charset="0"/>
                <a:ea typeface="Cambria Math" panose="02040503050406030204" pitchFamily="18" charset="0"/>
              </a:rPr>
              <a:t>(0,1)</a:t>
            </a:r>
            <a:endParaRPr lang="zh-CN" altLang="en-US" dirty="0">
              <a:latin typeface="Cambria Math" panose="02040503050406030204" pitchFamily="18" charset="0"/>
            </a:endParaRPr>
          </a:p>
        </p:txBody>
      </p:sp>
      <p:sp>
        <p:nvSpPr>
          <p:cNvPr id="135" name="TextBox 134"/>
          <p:cNvSpPr txBox="1"/>
          <p:nvPr/>
        </p:nvSpPr>
        <p:spPr>
          <a:xfrm>
            <a:off x="6324853" y="4208874"/>
            <a:ext cx="681597" cy="369332"/>
          </a:xfrm>
          <a:prstGeom prst="rect">
            <a:avLst/>
          </a:prstGeom>
          <a:noFill/>
        </p:spPr>
        <p:txBody>
          <a:bodyPr wrap="none" rtlCol="0">
            <a:spAutoFit/>
          </a:bodyPr>
          <a:lstStyle/>
          <a:p>
            <a:r>
              <a:rPr lang="en-US" altLang="zh-CN" dirty="0">
                <a:latin typeface="Cambria Math" panose="02040503050406030204" pitchFamily="18" charset="0"/>
                <a:ea typeface="Cambria Math" panose="02040503050406030204" pitchFamily="18" charset="0"/>
              </a:rPr>
              <a:t>(1,0)</a:t>
            </a:r>
            <a:endParaRPr lang="zh-CN" altLang="en-US" dirty="0">
              <a:latin typeface="Cambria Math" panose="02040503050406030204" pitchFamily="18" charset="0"/>
            </a:endParaRPr>
          </a:p>
        </p:txBody>
      </p:sp>
      <p:sp>
        <p:nvSpPr>
          <p:cNvPr id="136" name="TextBox 135"/>
          <p:cNvSpPr txBox="1"/>
          <p:nvPr/>
        </p:nvSpPr>
        <p:spPr>
          <a:xfrm>
            <a:off x="6324855" y="5107029"/>
            <a:ext cx="681597" cy="369332"/>
          </a:xfrm>
          <a:prstGeom prst="rect">
            <a:avLst/>
          </a:prstGeom>
          <a:noFill/>
        </p:spPr>
        <p:txBody>
          <a:bodyPr wrap="none" rtlCol="0">
            <a:spAutoFit/>
          </a:bodyPr>
          <a:lstStyle/>
          <a:p>
            <a:r>
              <a:rPr lang="en-US" altLang="zh-CN" dirty="0">
                <a:latin typeface="Cambria Math" panose="02040503050406030204" pitchFamily="18" charset="0"/>
                <a:ea typeface="Cambria Math" panose="02040503050406030204" pitchFamily="18" charset="0"/>
              </a:rPr>
              <a:t>(1,1)</a:t>
            </a:r>
            <a:endParaRPr lang="zh-CN" altLang="en-US" dirty="0">
              <a:latin typeface="Cambria Math" panose="02040503050406030204" pitchFamily="18" charset="0"/>
            </a:endParaRPr>
          </a:p>
        </p:txBody>
      </p:sp>
      <p:sp>
        <p:nvSpPr>
          <p:cNvPr id="137" name="Line 106"/>
          <p:cNvSpPr>
            <a:spLocks noChangeShapeType="1"/>
          </p:cNvSpPr>
          <p:nvPr/>
        </p:nvSpPr>
        <p:spPr bwMode="auto">
          <a:xfrm flipV="1">
            <a:off x="3567949" y="4573874"/>
            <a:ext cx="1126345"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8" name="Line 106"/>
          <p:cNvSpPr>
            <a:spLocks noChangeShapeType="1"/>
          </p:cNvSpPr>
          <p:nvPr/>
        </p:nvSpPr>
        <p:spPr bwMode="auto">
          <a:xfrm flipV="1">
            <a:off x="3567950" y="3632568"/>
            <a:ext cx="1124276" cy="140833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9" name="Line 106"/>
          <p:cNvSpPr>
            <a:spLocks noChangeShapeType="1"/>
          </p:cNvSpPr>
          <p:nvPr/>
        </p:nvSpPr>
        <p:spPr bwMode="auto">
          <a:xfrm>
            <a:off x="5254880" y="2717957"/>
            <a:ext cx="1129447" cy="48341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kern="0">
              <a:solidFill>
                <a:sysClr val="windowText" lastClr="000000"/>
              </a:solidFill>
            </a:endParaRPr>
          </a:p>
        </p:txBody>
      </p:sp>
      <p:sp>
        <p:nvSpPr>
          <p:cNvPr id="140" name="Line 106"/>
          <p:cNvSpPr>
            <a:spLocks noChangeShapeType="1"/>
          </p:cNvSpPr>
          <p:nvPr/>
        </p:nvSpPr>
        <p:spPr bwMode="auto">
          <a:xfrm flipV="1">
            <a:off x="5254880" y="2731801"/>
            <a:ext cx="1129447" cy="44014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1" name="Line 106"/>
          <p:cNvSpPr>
            <a:spLocks noChangeShapeType="1"/>
          </p:cNvSpPr>
          <p:nvPr/>
        </p:nvSpPr>
        <p:spPr bwMode="auto">
          <a:xfrm flipV="1">
            <a:off x="5259018" y="3643282"/>
            <a:ext cx="1125309"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2" name="Line 106"/>
          <p:cNvSpPr>
            <a:spLocks noChangeShapeType="1"/>
          </p:cNvSpPr>
          <p:nvPr/>
        </p:nvSpPr>
        <p:spPr bwMode="auto">
          <a:xfrm flipV="1">
            <a:off x="5254880" y="4104305"/>
            <a:ext cx="1129447" cy="0"/>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kern="0">
              <a:solidFill>
                <a:sysClr val="windowText" lastClr="000000"/>
              </a:solidFill>
            </a:endParaRPr>
          </a:p>
        </p:txBody>
      </p:sp>
      <p:sp>
        <p:nvSpPr>
          <p:cNvPr id="143" name="Line 106"/>
          <p:cNvSpPr>
            <a:spLocks noChangeShapeType="1"/>
          </p:cNvSpPr>
          <p:nvPr/>
        </p:nvSpPr>
        <p:spPr bwMode="auto">
          <a:xfrm>
            <a:off x="5259018" y="4573872"/>
            <a:ext cx="1125309" cy="50370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4" name="Line 106"/>
          <p:cNvSpPr>
            <a:spLocks noChangeShapeType="1"/>
          </p:cNvSpPr>
          <p:nvPr/>
        </p:nvSpPr>
        <p:spPr bwMode="auto">
          <a:xfrm flipV="1">
            <a:off x="5254880" y="4608007"/>
            <a:ext cx="1129447" cy="46956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5" name="TextBox 144"/>
          <p:cNvSpPr txBox="1"/>
          <p:nvPr/>
        </p:nvSpPr>
        <p:spPr>
          <a:xfrm>
            <a:off x="3920576" y="3365853"/>
            <a:ext cx="857927" cy="369332"/>
          </a:xfrm>
          <a:prstGeom prst="rect">
            <a:avLst/>
          </a:prstGeom>
          <a:noFill/>
        </p:spPr>
        <p:txBody>
          <a:bodyPr wrap="none" rtlCol="0">
            <a:spAutoFit/>
          </a:bodyPr>
          <a:lstStyle/>
          <a:p>
            <a:r>
              <a:rPr lang="en-US" altLang="zh-CN" b="1" dirty="0">
                <a:solidFill>
                  <a:srgbClr val="003B93"/>
                </a:solidFill>
                <a:latin typeface="Cambria Math" panose="02040503050406030204" pitchFamily="18" charset="0"/>
                <a:ea typeface="Cambria Math" panose="02040503050406030204" pitchFamily="18" charset="0"/>
              </a:rPr>
              <a:t>(1,0,0)</a:t>
            </a:r>
            <a:endParaRPr lang="zh-CN" altLang="en-US" b="1" dirty="0">
              <a:solidFill>
                <a:srgbClr val="003B93"/>
              </a:solidFill>
              <a:latin typeface="Cambria Math" panose="02040503050406030204" pitchFamily="18" charset="0"/>
            </a:endParaRPr>
          </a:p>
        </p:txBody>
      </p:sp>
      <p:sp>
        <p:nvSpPr>
          <p:cNvPr id="146" name="TextBox 145"/>
          <p:cNvSpPr txBox="1"/>
          <p:nvPr/>
        </p:nvSpPr>
        <p:spPr>
          <a:xfrm>
            <a:off x="5395552" y="3729169"/>
            <a:ext cx="841897" cy="369332"/>
          </a:xfrm>
          <a:prstGeom prst="rect">
            <a:avLst/>
          </a:prstGeom>
          <a:noFill/>
        </p:spPr>
        <p:txBody>
          <a:bodyPr wrap="none" rtlCol="0">
            <a:spAutoFit/>
          </a:bodyPr>
          <a:lstStyle/>
          <a:p>
            <a:r>
              <a:rPr lang="en-US" altLang="zh-CN" b="1" dirty="0">
                <a:solidFill>
                  <a:srgbClr val="003B93"/>
                </a:solidFill>
                <a:latin typeface="Cambria Math" panose="02040503050406030204" pitchFamily="18" charset="0"/>
                <a:ea typeface="Cambria Math" panose="02040503050406030204" pitchFamily="18" charset="0"/>
              </a:rPr>
              <a:t>(1,0,0)</a:t>
            </a:r>
            <a:endParaRPr lang="zh-CN" altLang="en-US" b="1" dirty="0">
              <a:solidFill>
                <a:srgbClr val="003B93"/>
              </a:solidFill>
              <a:latin typeface="Cambria Math" panose="02040503050406030204" pitchFamily="18" charset="0"/>
            </a:endParaRPr>
          </a:p>
        </p:txBody>
      </p:sp>
      <p:sp>
        <p:nvSpPr>
          <p:cNvPr id="147" name="Text Box 301"/>
          <p:cNvSpPr txBox="1">
            <a:spLocks noChangeArrowheads="1"/>
          </p:cNvSpPr>
          <p:nvPr/>
        </p:nvSpPr>
        <p:spPr bwMode="auto">
          <a:xfrm>
            <a:off x="2637570" y="1404884"/>
            <a:ext cx="3940652" cy="37151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squar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defTabSz="914400">
              <a:lnSpc>
                <a:spcPct val="100000"/>
              </a:lnSpc>
              <a:spcBef>
                <a:spcPts val="1200"/>
              </a:spcBef>
              <a:buClrTx/>
              <a:buSzPct val="80000"/>
            </a:pPr>
            <a:r>
              <a:rPr lang="zh-CN" altLang="en-US" b="1" dirty="0">
                <a:solidFill>
                  <a:srgbClr val="003B93"/>
                </a:solidFill>
                <a:latin typeface="+mn-lt"/>
                <a:ea typeface="华文中宋" panose="02010600040101010101" pitchFamily="2" charset="-122"/>
              </a:rPr>
              <a:t>观察第一级第二根线的编号变化轨迹</a:t>
            </a:r>
            <a:endParaRPr lang="en-US" altLang="zh-CN" b="1" dirty="0">
              <a:solidFill>
                <a:srgbClr val="003B93"/>
              </a:solidFill>
              <a:latin typeface="+mn-lt"/>
              <a:ea typeface="华文中宋" panose="02010600040101010101" pitchFamily="2" charset="-122"/>
            </a:endParaRPr>
          </a:p>
        </p:txBody>
      </p:sp>
      <p:sp>
        <p:nvSpPr>
          <p:cNvPr id="91" name="矩形 90"/>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多级间接网络</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阻塞问题</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264275"/>
            <a:ext cx="8418281" cy="1354217"/>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b="1" dirty="0">
                <a:latin typeface="Times New Roman" panose="02020603050405020304" pitchFamily="18" charset="0"/>
                <a:ea typeface="华文中宋" panose="02010600040101010101" pitchFamily="2" charset="-122"/>
                <a:cs typeface="Times New Roman" panose="02020603050405020304" pitchFamily="18" charset="0"/>
              </a:rPr>
              <a:t>网络阻塞的原因：资源竞争，解决方法：增加资源（路径）</a:t>
            </a:r>
            <a:endParaRPr lang="en-US" altLang="zh-CN" sz="2400" b="1" dirty="0">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使用更“</a:t>
            </a:r>
            <a:r>
              <a:rPr lang="zh-CN" altLang="en-US" sz="2400"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大</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”的交叉开关</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使用更“</a:t>
            </a:r>
            <a:r>
              <a:rPr lang="zh-CN" altLang="en-US" sz="2400"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多</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”的交叉开关</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44" name="Rectangle 538"/>
          <p:cNvSpPr>
            <a:spLocks noChangeArrowheads="1"/>
          </p:cNvSpPr>
          <p:nvPr/>
        </p:nvSpPr>
        <p:spPr bwMode="auto">
          <a:xfrm>
            <a:off x="829766" y="3330774"/>
            <a:ext cx="2878138" cy="2809875"/>
          </a:xfrm>
          <a:prstGeom prst="rect">
            <a:avLst/>
          </a:prstGeom>
          <a:solidFill>
            <a:srgbClr val="C0C0C0"/>
          </a:solidFill>
          <a:ln w="12700" algn="ctr">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245" name="Group 607"/>
          <p:cNvGrpSpPr/>
          <p:nvPr/>
        </p:nvGrpSpPr>
        <p:grpSpPr bwMode="auto">
          <a:xfrm>
            <a:off x="972641" y="3403799"/>
            <a:ext cx="2662238" cy="2663825"/>
            <a:chOff x="862" y="2517"/>
            <a:chExt cx="1677" cy="1678"/>
          </a:xfrm>
        </p:grpSpPr>
        <p:grpSp>
          <p:nvGrpSpPr>
            <p:cNvPr id="246" name="Group 555"/>
            <p:cNvGrpSpPr/>
            <p:nvPr/>
          </p:nvGrpSpPr>
          <p:grpSpPr bwMode="auto">
            <a:xfrm>
              <a:off x="862" y="3424"/>
              <a:ext cx="770" cy="771"/>
              <a:chOff x="862" y="3424"/>
              <a:chExt cx="770" cy="771"/>
            </a:xfrm>
          </p:grpSpPr>
          <p:sp>
            <p:nvSpPr>
              <p:cNvPr id="298" name="Oval 539"/>
              <p:cNvSpPr>
                <a:spLocks noChangeArrowheads="1"/>
              </p:cNvSpPr>
              <p:nvPr/>
            </p:nvSpPr>
            <p:spPr bwMode="auto">
              <a:xfrm>
                <a:off x="862" y="4105"/>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9" name="Oval 540"/>
              <p:cNvSpPr>
                <a:spLocks noChangeArrowheads="1"/>
              </p:cNvSpPr>
              <p:nvPr/>
            </p:nvSpPr>
            <p:spPr bwMode="auto">
              <a:xfrm>
                <a:off x="862" y="3878"/>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0" name="Oval 541"/>
              <p:cNvSpPr>
                <a:spLocks noChangeArrowheads="1"/>
              </p:cNvSpPr>
              <p:nvPr/>
            </p:nvSpPr>
            <p:spPr bwMode="auto">
              <a:xfrm>
                <a:off x="1088" y="4105"/>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1" name="Oval 542"/>
              <p:cNvSpPr>
                <a:spLocks noChangeArrowheads="1"/>
              </p:cNvSpPr>
              <p:nvPr/>
            </p:nvSpPr>
            <p:spPr bwMode="auto">
              <a:xfrm>
                <a:off x="1088" y="3878"/>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2" name="Oval 543"/>
              <p:cNvSpPr>
                <a:spLocks noChangeArrowheads="1"/>
              </p:cNvSpPr>
              <p:nvPr/>
            </p:nvSpPr>
            <p:spPr bwMode="auto">
              <a:xfrm>
                <a:off x="1316" y="4105"/>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3" name="Oval 544"/>
              <p:cNvSpPr>
                <a:spLocks noChangeArrowheads="1"/>
              </p:cNvSpPr>
              <p:nvPr/>
            </p:nvSpPr>
            <p:spPr bwMode="auto">
              <a:xfrm>
                <a:off x="1316" y="3878"/>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4" name="Oval 545"/>
              <p:cNvSpPr>
                <a:spLocks noChangeArrowheads="1"/>
              </p:cNvSpPr>
              <p:nvPr/>
            </p:nvSpPr>
            <p:spPr bwMode="auto">
              <a:xfrm>
                <a:off x="1542" y="4105"/>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5" name="Oval 546"/>
              <p:cNvSpPr>
                <a:spLocks noChangeArrowheads="1"/>
              </p:cNvSpPr>
              <p:nvPr/>
            </p:nvSpPr>
            <p:spPr bwMode="auto">
              <a:xfrm>
                <a:off x="1542" y="3878"/>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6" name="Oval 547"/>
              <p:cNvSpPr>
                <a:spLocks noChangeArrowheads="1"/>
              </p:cNvSpPr>
              <p:nvPr/>
            </p:nvSpPr>
            <p:spPr bwMode="auto">
              <a:xfrm>
                <a:off x="1316" y="3651"/>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7" name="Oval 548"/>
              <p:cNvSpPr>
                <a:spLocks noChangeArrowheads="1"/>
              </p:cNvSpPr>
              <p:nvPr/>
            </p:nvSpPr>
            <p:spPr bwMode="auto">
              <a:xfrm>
                <a:off x="1316" y="3424"/>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8" name="Oval 549"/>
              <p:cNvSpPr>
                <a:spLocks noChangeArrowheads="1"/>
              </p:cNvSpPr>
              <p:nvPr/>
            </p:nvSpPr>
            <p:spPr bwMode="auto">
              <a:xfrm>
                <a:off x="1542" y="3651"/>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9" name="Oval 550"/>
              <p:cNvSpPr>
                <a:spLocks noChangeArrowheads="1"/>
              </p:cNvSpPr>
              <p:nvPr/>
            </p:nvSpPr>
            <p:spPr bwMode="auto">
              <a:xfrm>
                <a:off x="1542" y="3424"/>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0" name="Oval 551"/>
              <p:cNvSpPr>
                <a:spLocks noChangeArrowheads="1"/>
              </p:cNvSpPr>
              <p:nvPr/>
            </p:nvSpPr>
            <p:spPr bwMode="auto">
              <a:xfrm>
                <a:off x="862" y="3651"/>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1" name="Oval 552"/>
              <p:cNvSpPr>
                <a:spLocks noChangeArrowheads="1"/>
              </p:cNvSpPr>
              <p:nvPr/>
            </p:nvSpPr>
            <p:spPr bwMode="auto">
              <a:xfrm>
                <a:off x="862" y="3424"/>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2" name="Oval 553"/>
              <p:cNvSpPr>
                <a:spLocks noChangeArrowheads="1"/>
              </p:cNvSpPr>
              <p:nvPr/>
            </p:nvSpPr>
            <p:spPr bwMode="auto">
              <a:xfrm>
                <a:off x="1088" y="3651"/>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3" name="Oval 554"/>
              <p:cNvSpPr>
                <a:spLocks noChangeArrowheads="1"/>
              </p:cNvSpPr>
              <p:nvPr/>
            </p:nvSpPr>
            <p:spPr bwMode="auto">
              <a:xfrm>
                <a:off x="1088" y="3424"/>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247" name="Group 556"/>
            <p:cNvGrpSpPr/>
            <p:nvPr/>
          </p:nvGrpSpPr>
          <p:grpSpPr bwMode="auto">
            <a:xfrm>
              <a:off x="862" y="2517"/>
              <a:ext cx="770" cy="771"/>
              <a:chOff x="862" y="3424"/>
              <a:chExt cx="770" cy="771"/>
            </a:xfrm>
          </p:grpSpPr>
          <p:sp>
            <p:nvSpPr>
              <p:cNvPr id="282" name="Oval 557"/>
              <p:cNvSpPr>
                <a:spLocks noChangeArrowheads="1"/>
              </p:cNvSpPr>
              <p:nvPr/>
            </p:nvSpPr>
            <p:spPr bwMode="auto">
              <a:xfrm>
                <a:off x="862" y="4105"/>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3" name="Oval 558"/>
              <p:cNvSpPr>
                <a:spLocks noChangeArrowheads="1"/>
              </p:cNvSpPr>
              <p:nvPr/>
            </p:nvSpPr>
            <p:spPr bwMode="auto">
              <a:xfrm>
                <a:off x="862" y="3878"/>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4" name="Oval 559"/>
              <p:cNvSpPr>
                <a:spLocks noChangeArrowheads="1"/>
              </p:cNvSpPr>
              <p:nvPr/>
            </p:nvSpPr>
            <p:spPr bwMode="auto">
              <a:xfrm>
                <a:off x="1088" y="4105"/>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5" name="Oval 560"/>
              <p:cNvSpPr>
                <a:spLocks noChangeArrowheads="1"/>
              </p:cNvSpPr>
              <p:nvPr/>
            </p:nvSpPr>
            <p:spPr bwMode="auto">
              <a:xfrm>
                <a:off x="1088" y="3878"/>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6" name="Oval 561"/>
              <p:cNvSpPr>
                <a:spLocks noChangeArrowheads="1"/>
              </p:cNvSpPr>
              <p:nvPr/>
            </p:nvSpPr>
            <p:spPr bwMode="auto">
              <a:xfrm>
                <a:off x="1316" y="4105"/>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7" name="Oval 562"/>
              <p:cNvSpPr>
                <a:spLocks noChangeArrowheads="1"/>
              </p:cNvSpPr>
              <p:nvPr/>
            </p:nvSpPr>
            <p:spPr bwMode="auto">
              <a:xfrm>
                <a:off x="1316" y="3878"/>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8" name="Oval 563"/>
              <p:cNvSpPr>
                <a:spLocks noChangeArrowheads="1"/>
              </p:cNvSpPr>
              <p:nvPr/>
            </p:nvSpPr>
            <p:spPr bwMode="auto">
              <a:xfrm>
                <a:off x="1542" y="4105"/>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9" name="Oval 564"/>
              <p:cNvSpPr>
                <a:spLocks noChangeArrowheads="1"/>
              </p:cNvSpPr>
              <p:nvPr/>
            </p:nvSpPr>
            <p:spPr bwMode="auto">
              <a:xfrm>
                <a:off x="1542" y="3878"/>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0" name="Oval 565"/>
              <p:cNvSpPr>
                <a:spLocks noChangeArrowheads="1"/>
              </p:cNvSpPr>
              <p:nvPr/>
            </p:nvSpPr>
            <p:spPr bwMode="auto">
              <a:xfrm>
                <a:off x="1316" y="3651"/>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1" name="Oval 566"/>
              <p:cNvSpPr>
                <a:spLocks noChangeArrowheads="1"/>
              </p:cNvSpPr>
              <p:nvPr/>
            </p:nvSpPr>
            <p:spPr bwMode="auto">
              <a:xfrm>
                <a:off x="1316" y="3424"/>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2" name="Oval 567"/>
              <p:cNvSpPr>
                <a:spLocks noChangeArrowheads="1"/>
              </p:cNvSpPr>
              <p:nvPr/>
            </p:nvSpPr>
            <p:spPr bwMode="auto">
              <a:xfrm>
                <a:off x="1542" y="3651"/>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3" name="Oval 568"/>
              <p:cNvSpPr>
                <a:spLocks noChangeArrowheads="1"/>
              </p:cNvSpPr>
              <p:nvPr/>
            </p:nvSpPr>
            <p:spPr bwMode="auto">
              <a:xfrm>
                <a:off x="1542" y="3424"/>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4" name="Oval 569"/>
              <p:cNvSpPr>
                <a:spLocks noChangeArrowheads="1"/>
              </p:cNvSpPr>
              <p:nvPr/>
            </p:nvSpPr>
            <p:spPr bwMode="auto">
              <a:xfrm>
                <a:off x="862" y="3651"/>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5" name="Oval 570"/>
              <p:cNvSpPr>
                <a:spLocks noChangeArrowheads="1"/>
              </p:cNvSpPr>
              <p:nvPr/>
            </p:nvSpPr>
            <p:spPr bwMode="auto">
              <a:xfrm>
                <a:off x="862" y="3424"/>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6" name="Oval 571"/>
              <p:cNvSpPr>
                <a:spLocks noChangeArrowheads="1"/>
              </p:cNvSpPr>
              <p:nvPr/>
            </p:nvSpPr>
            <p:spPr bwMode="auto">
              <a:xfrm>
                <a:off x="1088" y="3651"/>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7" name="Oval 572"/>
              <p:cNvSpPr>
                <a:spLocks noChangeArrowheads="1"/>
              </p:cNvSpPr>
              <p:nvPr/>
            </p:nvSpPr>
            <p:spPr bwMode="auto">
              <a:xfrm>
                <a:off x="1088" y="3424"/>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248" name="Group 573"/>
            <p:cNvGrpSpPr/>
            <p:nvPr/>
          </p:nvGrpSpPr>
          <p:grpSpPr bwMode="auto">
            <a:xfrm>
              <a:off x="1769" y="3424"/>
              <a:ext cx="770" cy="771"/>
              <a:chOff x="862" y="3424"/>
              <a:chExt cx="770" cy="771"/>
            </a:xfrm>
          </p:grpSpPr>
          <p:sp>
            <p:nvSpPr>
              <p:cNvPr id="266" name="Oval 574"/>
              <p:cNvSpPr>
                <a:spLocks noChangeArrowheads="1"/>
              </p:cNvSpPr>
              <p:nvPr/>
            </p:nvSpPr>
            <p:spPr bwMode="auto">
              <a:xfrm>
                <a:off x="862" y="4105"/>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7" name="Oval 575"/>
              <p:cNvSpPr>
                <a:spLocks noChangeArrowheads="1"/>
              </p:cNvSpPr>
              <p:nvPr/>
            </p:nvSpPr>
            <p:spPr bwMode="auto">
              <a:xfrm>
                <a:off x="862" y="3878"/>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8" name="Oval 576"/>
              <p:cNvSpPr>
                <a:spLocks noChangeArrowheads="1"/>
              </p:cNvSpPr>
              <p:nvPr/>
            </p:nvSpPr>
            <p:spPr bwMode="auto">
              <a:xfrm>
                <a:off x="1088" y="4105"/>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9" name="Oval 577"/>
              <p:cNvSpPr>
                <a:spLocks noChangeArrowheads="1"/>
              </p:cNvSpPr>
              <p:nvPr/>
            </p:nvSpPr>
            <p:spPr bwMode="auto">
              <a:xfrm>
                <a:off x="1088" y="3878"/>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0" name="Oval 578"/>
              <p:cNvSpPr>
                <a:spLocks noChangeArrowheads="1"/>
              </p:cNvSpPr>
              <p:nvPr/>
            </p:nvSpPr>
            <p:spPr bwMode="auto">
              <a:xfrm>
                <a:off x="1316" y="4105"/>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1" name="Oval 579"/>
              <p:cNvSpPr>
                <a:spLocks noChangeArrowheads="1"/>
              </p:cNvSpPr>
              <p:nvPr/>
            </p:nvSpPr>
            <p:spPr bwMode="auto">
              <a:xfrm>
                <a:off x="1316" y="3878"/>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2" name="Oval 580"/>
              <p:cNvSpPr>
                <a:spLocks noChangeArrowheads="1"/>
              </p:cNvSpPr>
              <p:nvPr/>
            </p:nvSpPr>
            <p:spPr bwMode="auto">
              <a:xfrm>
                <a:off x="1542" y="4105"/>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3" name="Oval 581"/>
              <p:cNvSpPr>
                <a:spLocks noChangeArrowheads="1"/>
              </p:cNvSpPr>
              <p:nvPr/>
            </p:nvSpPr>
            <p:spPr bwMode="auto">
              <a:xfrm>
                <a:off x="1542" y="3878"/>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4" name="Oval 582"/>
              <p:cNvSpPr>
                <a:spLocks noChangeArrowheads="1"/>
              </p:cNvSpPr>
              <p:nvPr/>
            </p:nvSpPr>
            <p:spPr bwMode="auto">
              <a:xfrm>
                <a:off x="1316" y="3651"/>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5" name="Oval 583"/>
              <p:cNvSpPr>
                <a:spLocks noChangeArrowheads="1"/>
              </p:cNvSpPr>
              <p:nvPr/>
            </p:nvSpPr>
            <p:spPr bwMode="auto">
              <a:xfrm>
                <a:off x="1316" y="3424"/>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6" name="Oval 584"/>
              <p:cNvSpPr>
                <a:spLocks noChangeArrowheads="1"/>
              </p:cNvSpPr>
              <p:nvPr/>
            </p:nvSpPr>
            <p:spPr bwMode="auto">
              <a:xfrm>
                <a:off x="1542" y="3651"/>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7" name="Oval 585"/>
              <p:cNvSpPr>
                <a:spLocks noChangeArrowheads="1"/>
              </p:cNvSpPr>
              <p:nvPr/>
            </p:nvSpPr>
            <p:spPr bwMode="auto">
              <a:xfrm>
                <a:off x="1542" y="3424"/>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8" name="Oval 586"/>
              <p:cNvSpPr>
                <a:spLocks noChangeArrowheads="1"/>
              </p:cNvSpPr>
              <p:nvPr/>
            </p:nvSpPr>
            <p:spPr bwMode="auto">
              <a:xfrm>
                <a:off x="862" y="3651"/>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9" name="Oval 587"/>
              <p:cNvSpPr>
                <a:spLocks noChangeArrowheads="1"/>
              </p:cNvSpPr>
              <p:nvPr/>
            </p:nvSpPr>
            <p:spPr bwMode="auto">
              <a:xfrm>
                <a:off x="862" y="3424"/>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0" name="Oval 588"/>
              <p:cNvSpPr>
                <a:spLocks noChangeArrowheads="1"/>
              </p:cNvSpPr>
              <p:nvPr/>
            </p:nvSpPr>
            <p:spPr bwMode="auto">
              <a:xfrm>
                <a:off x="1088" y="3651"/>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1" name="Oval 589"/>
              <p:cNvSpPr>
                <a:spLocks noChangeArrowheads="1"/>
              </p:cNvSpPr>
              <p:nvPr/>
            </p:nvSpPr>
            <p:spPr bwMode="auto">
              <a:xfrm>
                <a:off x="1088" y="3424"/>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249" name="Group 590"/>
            <p:cNvGrpSpPr/>
            <p:nvPr/>
          </p:nvGrpSpPr>
          <p:grpSpPr bwMode="auto">
            <a:xfrm>
              <a:off x="1769" y="2517"/>
              <a:ext cx="770" cy="771"/>
              <a:chOff x="862" y="3424"/>
              <a:chExt cx="770" cy="771"/>
            </a:xfrm>
          </p:grpSpPr>
          <p:sp>
            <p:nvSpPr>
              <p:cNvPr id="250" name="Oval 591"/>
              <p:cNvSpPr>
                <a:spLocks noChangeArrowheads="1"/>
              </p:cNvSpPr>
              <p:nvPr/>
            </p:nvSpPr>
            <p:spPr bwMode="auto">
              <a:xfrm>
                <a:off x="862" y="4105"/>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1" name="Oval 592"/>
              <p:cNvSpPr>
                <a:spLocks noChangeArrowheads="1"/>
              </p:cNvSpPr>
              <p:nvPr/>
            </p:nvSpPr>
            <p:spPr bwMode="auto">
              <a:xfrm>
                <a:off x="862" y="3878"/>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2" name="Oval 593"/>
              <p:cNvSpPr>
                <a:spLocks noChangeArrowheads="1"/>
              </p:cNvSpPr>
              <p:nvPr/>
            </p:nvSpPr>
            <p:spPr bwMode="auto">
              <a:xfrm>
                <a:off x="1088" y="4105"/>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3" name="Oval 594"/>
              <p:cNvSpPr>
                <a:spLocks noChangeArrowheads="1"/>
              </p:cNvSpPr>
              <p:nvPr/>
            </p:nvSpPr>
            <p:spPr bwMode="auto">
              <a:xfrm>
                <a:off x="1088" y="3878"/>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4" name="Oval 595"/>
              <p:cNvSpPr>
                <a:spLocks noChangeArrowheads="1"/>
              </p:cNvSpPr>
              <p:nvPr/>
            </p:nvSpPr>
            <p:spPr bwMode="auto">
              <a:xfrm>
                <a:off x="1316" y="4105"/>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5" name="Oval 596"/>
              <p:cNvSpPr>
                <a:spLocks noChangeArrowheads="1"/>
              </p:cNvSpPr>
              <p:nvPr/>
            </p:nvSpPr>
            <p:spPr bwMode="auto">
              <a:xfrm>
                <a:off x="1316" y="3878"/>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6" name="Oval 597"/>
              <p:cNvSpPr>
                <a:spLocks noChangeArrowheads="1"/>
              </p:cNvSpPr>
              <p:nvPr/>
            </p:nvSpPr>
            <p:spPr bwMode="auto">
              <a:xfrm>
                <a:off x="1542" y="4105"/>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7" name="Oval 598"/>
              <p:cNvSpPr>
                <a:spLocks noChangeArrowheads="1"/>
              </p:cNvSpPr>
              <p:nvPr/>
            </p:nvSpPr>
            <p:spPr bwMode="auto">
              <a:xfrm>
                <a:off x="1542" y="3878"/>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8" name="Oval 599"/>
              <p:cNvSpPr>
                <a:spLocks noChangeArrowheads="1"/>
              </p:cNvSpPr>
              <p:nvPr/>
            </p:nvSpPr>
            <p:spPr bwMode="auto">
              <a:xfrm>
                <a:off x="1316" y="3651"/>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9" name="Oval 600"/>
              <p:cNvSpPr>
                <a:spLocks noChangeArrowheads="1"/>
              </p:cNvSpPr>
              <p:nvPr/>
            </p:nvSpPr>
            <p:spPr bwMode="auto">
              <a:xfrm>
                <a:off x="1316" y="3424"/>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0" name="Oval 601"/>
              <p:cNvSpPr>
                <a:spLocks noChangeArrowheads="1"/>
              </p:cNvSpPr>
              <p:nvPr/>
            </p:nvSpPr>
            <p:spPr bwMode="auto">
              <a:xfrm>
                <a:off x="1542" y="3651"/>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1" name="Oval 602"/>
              <p:cNvSpPr>
                <a:spLocks noChangeArrowheads="1"/>
              </p:cNvSpPr>
              <p:nvPr/>
            </p:nvSpPr>
            <p:spPr bwMode="auto">
              <a:xfrm>
                <a:off x="1542" y="3424"/>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2" name="Oval 603"/>
              <p:cNvSpPr>
                <a:spLocks noChangeArrowheads="1"/>
              </p:cNvSpPr>
              <p:nvPr/>
            </p:nvSpPr>
            <p:spPr bwMode="auto">
              <a:xfrm>
                <a:off x="862" y="3651"/>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3" name="Oval 604"/>
              <p:cNvSpPr>
                <a:spLocks noChangeArrowheads="1"/>
              </p:cNvSpPr>
              <p:nvPr/>
            </p:nvSpPr>
            <p:spPr bwMode="auto">
              <a:xfrm>
                <a:off x="862" y="3424"/>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4" name="Oval 605"/>
              <p:cNvSpPr>
                <a:spLocks noChangeArrowheads="1"/>
              </p:cNvSpPr>
              <p:nvPr/>
            </p:nvSpPr>
            <p:spPr bwMode="auto">
              <a:xfrm>
                <a:off x="1088" y="3651"/>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5" name="Oval 606"/>
              <p:cNvSpPr>
                <a:spLocks noChangeArrowheads="1"/>
              </p:cNvSpPr>
              <p:nvPr/>
            </p:nvSpPr>
            <p:spPr bwMode="auto">
              <a:xfrm>
                <a:off x="1088" y="3424"/>
                <a:ext cx="90" cy="90"/>
              </a:xfrm>
              <a:prstGeom prst="ellipse">
                <a:avLst/>
              </a:prstGeom>
              <a:solidFill>
                <a:srgbClr val="CCFFFF"/>
              </a:solidFill>
              <a:ln w="12700" algn="ctr">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grpSp>
        <p:nvGrpSpPr>
          <p:cNvPr id="314" name="Group 454"/>
          <p:cNvGrpSpPr/>
          <p:nvPr/>
        </p:nvGrpSpPr>
        <p:grpSpPr bwMode="auto">
          <a:xfrm>
            <a:off x="4502473" y="3324424"/>
            <a:ext cx="863600" cy="2520950"/>
            <a:chOff x="1679" y="2352"/>
            <a:chExt cx="544" cy="1588"/>
          </a:xfrm>
        </p:grpSpPr>
        <p:sp>
          <p:nvSpPr>
            <p:cNvPr id="315" name="Line 455"/>
            <p:cNvSpPr>
              <a:spLocks noChangeShapeType="1"/>
            </p:cNvSpPr>
            <p:nvPr/>
          </p:nvSpPr>
          <p:spPr bwMode="auto">
            <a:xfrm>
              <a:off x="1679" y="2352"/>
              <a:ext cx="544"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6" name="Line 456"/>
            <p:cNvSpPr>
              <a:spLocks noChangeShapeType="1"/>
            </p:cNvSpPr>
            <p:nvPr/>
          </p:nvSpPr>
          <p:spPr bwMode="auto">
            <a:xfrm>
              <a:off x="1679" y="3940"/>
              <a:ext cx="544"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7" name="Line 457"/>
            <p:cNvSpPr>
              <a:spLocks noChangeShapeType="1"/>
            </p:cNvSpPr>
            <p:nvPr/>
          </p:nvSpPr>
          <p:spPr bwMode="auto">
            <a:xfrm>
              <a:off x="2086" y="2806"/>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8" name="Line 458"/>
            <p:cNvSpPr>
              <a:spLocks noChangeShapeType="1"/>
            </p:cNvSpPr>
            <p:nvPr/>
          </p:nvSpPr>
          <p:spPr bwMode="auto">
            <a:xfrm>
              <a:off x="2086" y="2579"/>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9" name="Line 459"/>
            <p:cNvSpPr>
              <a:spLocks noChangeShapeType="1"/>
            </p:cNvSpPr>
            <p:nvPr/>
          </p:nvSpPr>
          <p:spPr bwMode="auto">
            <a:xfrm>
              <a:off x="2086" y="3033"/>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0" name="Line 460"/>
            <p:cNvSpPr>
              <a:spLocks noChangeShapeType="1"/>
            </p:cNvSpPr>
            <p:nvPr/>
          </p:nvSpPr>
          <p:spPr bwMode="auto">
            <a:xfrm>
              <a:off x="2086" y="3260"/>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1" name="Line 461"/>
            <p:cNvSpPr>
              <a:spLocks noChangeShapeType="1"/>
            </p:cNvSpPr>
            <p:nvPr/>
          </p:nvSpPr>
          <p:spPr bwMode="auto">
            <a:xfrm>
              <a:off x="2086" y="3486"/>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2" name="Line 462"/>
            <p:cNvSpPr>
              <a:spLocks noChangeShapeType="1"/>
            </p:cNvSpPr>
            <p:nvPr/>
          </p:nvSpPr>
          <p:spPr bwMode="auto">
            <a:xfrm>
              <a:off x="2086" y="3713"/>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3" name="Line 463"/>
            <p:cNvSpPr>
              <a:spLocks noChangeShapeType="1"/>
            </p:cNvSpPr>
            <p:nvPr/>
          </p:nvSpPr>
          <p:spPr bwMode="auto">
            <a:xfrm>
              <a:off x="1679" y="2806"/>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4" name="Line 464"/>
            <p:cNvSpPr>
              <a:spLocks noChangeShapeType="1"/>
            </p:cNvSpPr>
            <p:nvPr/>
          </p:nvSpPr>
          <p:spPr bwMode="auto">
            <a:xfrm>
              <a:off x="1679" y="2579"/>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5" name="Line 465"/>
            <p:cNvSpPr>
              <a:spLocks noChangeShapeType="1"/>
            </p:cNvSpPr>
            <p:nvPr/>
          </p:nvSpPr>
          <p:spPr bwMode="auto">
            <a:xfrm>
              <a:off x="1679" y="3033"/>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6" name="Line 466"/>
            <p:cNvSpPr>
              <a:spLocks noChangeShapeType="1"/>
            </p:cNvSpPr>
            <p:nvPr/>
          </p:nvSpPr>
          <p:spPr bwMode="auto">
            <a:xfrm>
              <a:off x="1679" y="3260"/>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7" name="Line 467"/>
            <p:cNvSpPr>
              <a:spLocks noChangeShapeType="1"/>
            </p:cNvSpPr>
            <p:nvPr/>
          </p:nvSpPr>
          <p:spPr bwMode="auto">
            <a:xfrm>
              <a:off x="1679" y="3486"/>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8" name="Line 468"/>
            <p:cNvSpPr>
              <a:spLocks noChangeShapeType="1"/>
            </p:cNvSpPr>
            <p:nvPr/>
          </p:nvSpPr>
          <p:spPr bwMode="auto">
            <a:xfrm>
              <a:off x="1679" y="3713"/>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9" name="Line 469"/>
            <p:cNvSpPr>
              <a:spLocks noChangeShapeType="1"/>
            </p:cNvSpPr>
            <p:nvPr/>
          </p:nvSpPr>
          <p:spPr bwMode="auto">
            <a:xfrm>
              <a:off x="1815" y="2579"/>
              <a:ext cx="272" cy="22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0" name="Line 470"/>
            <p:cNvSpPr>
              <a:spLocks noChangeShapeType="1"/>
            </p:cNvSpPr>
            <p:nvPr/>
          </p:nvSpPr>
          <p:spPr bwMode="auto">
            <a:xfrm flipV="1">
              <a:off x="1815" y="3486"/>
              <a:ext cx="272" cy="22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1" name="Line 471"/>
            <p:cNvSpPr>
              <a:spLocks noChangeShapeType="1"/>
            </p:cNvSpPr>
            <p:nvPr/>
          </p:nvSpPr>
          <p:spPr bwMode="auto">
            <a:xfrm>
              <a:off x="1815" y="2806"/>
              <a:ext cx="272" cy="45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2" name="Line 472"/>
            <p:cNvSpPr>
              <a:spLocks noChangeShapeType="1"/>
            </p:cNvSpPr>
            <p:nvPr/>
          </p:nvSpPr>
          <p:spPr bwMode="auto">
            <a:xfrm flipV="1">
              <a:off x="1815" y="3032"/>
              <a:ext cx="272" cy="45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3" name="Line 473"/>
            <p:cNvSpPr>
              <a:spLocks noChangeShapeType="1"/>
            </p:cNvSpPr>
            <p:nvPr/>
          </p:nvSpPr>
          <p:spPr bwMode="auto">
            <a:xfrm>
              <a:off x="1815" y="3032"/>
              <a:ext cx="272" cy="68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4" name="Line 474"/>
            <p:cNvSpPr>
              <a:spLocks noChangeShapeType="1"/>
            </p:cNvSpPr>
            <p:nvPr/>
          </p:nvSpPr>
          <p:spPr bwMode="auto">
            <a:xfrm flipV="1">
              <a:off x="1815" y="2579"/>
              <a:ext cx="272" cy="68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335" name="Group 432"/>
          <p:cNvGrpSpPr/>
          <p:nvPr/>
        </p:nvGrpSpPr>
        <p:grpSpPr bwMode="auto">
          <a:xfrm>
            <a:off x="5364485" y="3181549"/>
            <a:ext cx="3025775" cy="2808287"/>
            <a:chOff x="2222" y="2262"/>
            <a:chExt cx="1906" cy="1769"/>
          </a:xfrm>
        </p:grpSpPr>
        <p:sp>
          <p:nvSpPr>
            <p:cNvPr id="336" name="Rectangle 433"/>
            <p:cNvSpPr>
              <a:spLocks noChangeArrowheads="1"/>
            </p:cNvSpPr>
            <p:nvPr/>
          </p:nvSpPr>
          <p:spPr bwMode="auto">
            <a:xfrm>
              <a:off x="2222" y="2262"/>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7" name="Rectangle 434"/>
            <p:cNvSpPr>
              <a:spLocks noChangeArrowheads="1"/>
            </p:cNvSpPr>
            <p:nvPr/>
          </p:nvSpPr>
          <p:spPr bwMode="auto">
            <a:xfrm>
              <a:off x="2222" y="2716"/>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8" name="Rectangle 435"/>
            <p:cNvSpPr>
              <a:spLocks noChangeArrowheads="1"/>
            </p:cNvSpPr>
            <p:nvPr/>
          </p:nvSpPr>
          <p:spPr bwMode="auto">
            <a:xfrm>
              <a:off x="2222" y="3169"/>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9" name="Rectangle 436"/>
            <p:cNvSpPr>
              <a:spLocks noChangeArrowheads="1"/>
            </p:cNvSpPr>
            <p:nvPr/>
          </p:nvSpPr>
          <p:spPr bwMode="auto">
            <a:xfrm>
              <a:off x="2222" y="3623"/>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0" name="Rectangle 437"/>
            <p:cNvSpPr>
              <a:spLocks noChangeArrowheads="1"/>
            </p:cNvSpPr>
            <p:nvPr/>
          </p:nvSpPr>
          <p:spPr bwMode="auto">
            <a:xfrm>
              <a:off x="3038" y="2262"/>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1" name="Rectangle 438"/>
            <p:cNvSpPr>
              <a:spLocks noChangeArrowheads="1"/>
            </p:cNvSpPr>
            <p:nvPr/>
          </p:nvSpPr>
          <p:spPr bwMode="auto">
            <a:xfrm>
              <a:off x="3038" y="2716"/>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2" name="Rectangle 439"/>
            <p:cNvSpPr>
              <a:spLocks noChangeArrowheads="1"/>
            </p:cNvSpPr>
            <p:nvPr/>
          </p:nvSpPr>
          <p:spPr bwMode="auto">
            <a:xfrm>
              <a:off x="3038" y="3169"/>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3" name="Rectangle 440"/>
            <p:cNvSpPr>
              <a:spLocks noChangeArrowheads="1"/>
            </p:cNvSpPr>
            <p:nvPr/>
          </p:nvSpPr>
          <p:spPr bwMode="auto">
            <a:xfrm>
              <a:off x="3038" y="3623"/>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4" name="Rectangle 441"/>
            <p:cNvSpPr>
              <a:spLocks noChangeArrowheads="1"/>
            </p:cNvSpPr>
            <p:nvPr/>
          </p:nvSpPr>
          <p:spPr bwMode="auto">
            <a:xfrm>
              <a:off x="3856" y="2262"/>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5" name="Rectangle 442"/>
            <p:cNvSpPr>
              <a:spLocks noChangeArrowheads="1"/>
            </p:cNvSpPr>
            <p:nvPr/>
          </p:nvSpPr>
          <p:spPr bwMode="auto">
            <a:xfrm>
              <a:off x="3856" y="2716"/>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6" name="Rectangle 443"/>
            <p:cNvSpPr>
              <a:spLocks noChangeArrowheads="1"/>
            </p:cNvSpPr>
            <p:nvPr/>
          </p:nvSpPr>
          <p:spPr bwMode="auto">
            <a:xfrm>
              <a:off x="3856" y="3169"/>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7" name="Rectangle 444"/>
            <p:cNvSpPr>
              <a:spLocks noChangeArrowheads="1"/>
            </p:cNvSpPr>
            <p:nvPr/>
          </p:nvSpPr>
          <p:spPr bwMode="auto">
            <a:xfrm>
              <a:off x="3856" y="3623"/>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348" name="Text Box 16"/>
          <p:cNvSpPr txBox="1">
            <a:spLocks noChangeArrowheads="1"/>
          </p:cNvSpPr>
          <p:nvPr/>
        </p:nvSpPr>
        <p:spPr bwMode="auto">
          <a:xfrm>
            <a:off x="5514677" y="6237312"/>
            <a:ext cx="2225675" cy="348485"/>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14:hiddenLine>
            </a:ext>
          </a:extLst>
        </p:spPr>
        <p:txBody>
          <a:bodyPr wrap="square" lIns="89973" tIns="44986" rIns="89973" bIns="44986">
            <a:spAutoFit/>
          </a:bodyPr>
          <a:lstStyle>
            <a:defPPr>
              <a:defRPr lang="en-US"/>
            </a:defPPr>
            <a:lvl1pPr marR="0" lvl="0" indent="0" fontAlgn="auto">
              <a:lnSpc>
                <a:spcPct val="93000"/>
              </a:lnSpc>
              <a:spcBef>
                <a:spcPts val="0"/>
              </a:spcBef>
              <a:spcAft>
                <a:spcPts val="0"/>
              </a:spcAft>
              <a:buClr>
                <a:srgbClr val="000000"/>
              </a:buClr>
              <a:buSzPct val="45000"/>
              <a:buFont typeface="Wingdings" panose="05000000000000000000" pitchFamily="2" charset="2"/>
              <a:buNone/>
              <a:tabLst>
                <a:tab pos="723900" algn="l"/>
                <a:tab pos="1447800" algn="l"/>
                <a:tab pos="2171700" algn="l"/>
                <a:tab pos="2895600" algn="l"/>
              </a:tabLst>
              <a:defRPr kumimoji="0" b="1" i="1" u="none" strike="noStrike" kern="0" cap="none" spc="0" normalizeH="0" baseline="0">
                <a:ln>
                  <a:noFill/>
                </a:ln>
                <a:solidFill>
                  <a:srgbClr val="3333CC"/>
                </a:solidFill>
                <a:effectLst/>
                <a:uLnTx/>
                <a:uFillTx/>
                <a:latin typeface="Arial" panose="020B0604020202020204" pitchFamily="34" charset="0"/>
                <a:ea typeface="宋体" panose="02010600030101010101" pitchFamily="2" charset="-122"/>
                <a:cs typeface="Arial" panose="020B0604020202020204" pitchFamily="34"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3pPr>
            <a:lvl4pPr marL="862330" indent="-214630">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4pPr>
            <a:lvl5pPr indent="-217805">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5pPr>
            <a:lvl6pPr marL="15367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6pPr>
            <a:lvl7pPr marL="19939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7pPr>
            <a:lvl8pPr marL="24511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8pPr>
            <a:lvl9pPr marL="29083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9pPr>
          </a:lstStyle>
          <a:p>
            <a:pPr algn="ctr"/>
            <a:r>
              <a:rPr lang="en-GB" altLang="zh-CN"/>
              <a:t>blocking topology</a:t>
            </a:r>
            <a:endParaRPr lang="en-GB" altLang="zh-CN"/>
          </a:p>
        </p:txBody>
      </p:sp>
      <p:sp>
        <p:nvSpPr>
          <p:cNvPr id="349" name="Line 122"/>
          <p:cNvSpPr>
            <a:spLocks noChangeShapeType="1"/>
          </p:cNvSpPr>
          <p:nvPr/>
        </p:nvSpPr>
        <p:spPr bwMode="auto">
          <a:xfrm>
            <a:off x="4507235" y="3332361"/>
            <a:ext cx="863600"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0" name="Text Box 130"/>
          <p:cNvSpPr txBox="1">
            <a:spLocks noChangeArrowheads="1"/>
          </p:cNvSpPr>
          <p:nvPr/>
        </p:nvSpPr>
        <p:spPr bwMode="auto">
          <a:xfrm>
            <a:off x="5318448" y="3116461"/>
            <a:ext cx="388937" cy="4572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algn="ctr" defTabSz="914400">
              <a:lnSpc>
                <a:spcPct val="100000"/>
              </a:lnSpc>
              <a:buClrTx/>
              <a:buSzTx/>
              <a:buFontTx/>
              <a:buNone/>
            </a:pPr>
            <a:r>
              <a:rPr lang="en-US" sz="2400" b="1">
                <a:solidFill>
                  <a:srgbClr val="FF5050"/>
                </a:solidFill>
                <a:latin typeface="Tahoma" panose="020B0604030504040204" pitchFamily="34" charset="0"/>
              </a:rPr>
              <a:t>X</a:t>
            </a:r>
            <a:endParaRPr lang="en-US" sz="2400" b="1">
              <a:solidFill>
                <a:srgbClr val="FF5050"/>
              </a:solidFill>
              <a:latin typeface="Tahoma" panose="020B0604030504040204" pitchFamily="34" charset="0"/>
            </a:endParaRPr>
          </a:p>
        </p:txBody>
      </p:sp>
      <p:sp>
        <p:nvSpPr>
          <p:cNvPr id="351" name="Text Box 373"/>
          <p:cNvSpPr txBox="1">
            <a:spLocks noChangeArrowheads="1"/>
          </p:cNvSpPr>
          <p:nvPr/>
        </p:nvSpPr>
        <p:spPr bwMode="auto">
          <a:xfrm>
            <a:off x="828626" y="6237312"/>
            <a:ext cx="2735262" cy="348485"/>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14:hiddenLine>
            </a:ext>
          </a:extLst>
        </p:spPr>
        <p:txBody>
          <a:bodyPr wrap="square" lIns="89973" tIns="44986" rIns="89973" bIns="44986">
            <a:spAutoFit/>
          </a:bodyPr>
          <a:lstStyle>
            <a:defPPr>
              <a:defRPr lang="en-US"/>
            </a:defPPr>
            <a:lvl1pPr marR="0" lvl="0" indent="0" fontAlgn="auto">
              <a:lnSpc>
                <a:spcPct val="93000"/>
              </a:lnSpc>
              <a:spcBef>
                <a:spcPts val="0"/>
              </a:spcBef>
              <a:spcAft>
                <a:spcPts val="0"/>
              </a:spcAft>
              <a:buClr>
                <a:srgbClr val="000000"/>
              </a:buClr>
              <a:buSzPct val="45000"/>
              <a:buFont typeface="Wingdings" panose="05000000000000000000" pitchFamily="2" charset="2"/>
              <a:buNone/>
              <a:tabLst>
                <a:tab pos="723900" algn="l"/>
                <a:tab pos="1447800" algn="l"/>
                <a:tab pos="2171700" algn="l"/>
                <a:tab pos="2895600" algn="l"/>
              </a:tabLst>
              <a:defRPr kumimoji="0" b="1" i="1" u="none" strike="noStrike" kern="0" cap="none" spc="0" normalizeH="0" baseline="0">
                <a:ln>
                  <a:noFill/>
                </a:ln>
                <a:solidFill>
                  <a:srgbClr val="3333CC"/>
                </a:solidFill>
                <a:effectLst/>
                <a:uLnTx/>
                <a:uFillTx/>
                <a:latin typeface="Arial" panose="020B0604020202020204" pitchFamily="34" charset="0"/>
                <a:ea typeface="宋体" panose="02010600030101010101" pitchFamily="2" charset="-122"/>
                <a:cs typeface="Arial" panose="020B0604020202020204" pitchFamily="34"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3pPr>
            <a:lvl4pPr marL="862330" indent="-214630">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4pPr>
            <a:lvl5pPr indent="-217805">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5pPr>
            <a:lvl6pPr marL="15367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6pPr>
            <a:lvl7pPr marL="19939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7pPr>
            <a:lvl8pPr marL="24511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8pPr>
            <a:lvl9pPr marL="29083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9pPr>
          </a:lstStyle>
          <a:p>
            <a:pPr algn="ctr"/>
            <a:r>
              <a:rPr lang="en-GB" altLang="zh-CN" dirty="0"/>
              <a:t>non-blocking topology</a:t>
            </a:r>
            <a:endParaRPr lang="en-GB" altLang="zh-CN" dirty="0"/>
          </a:p>
        </p:txBody>
      </p:sp>
      <p:grpSp>
        <p:nvGrpSpPr>
          <p:cNvPr id="352" name="Group 379"/>
          <p:cNvGrpSpPr/>
          <p:nvPr/>
        </p:nvGrpSpPr>
        <p:grpSpPr bwMode="auto">
          <a:xfrm>
            <a:off x="683716" y="3116461"/>
            <a:ext cx="720725" cy="1800225"/>
            <a:chOff x="680" y="2336"/>
            <a:chExt cx="454" cy="1134"/>
          </a:xfrm>
        </p:grpSpPr>
        <p:sp>
          <p:nvSpPr>
            <p:cNvPr id="353" name="Line 375"/>
            <p:cNvSpPr>
              <a:spLocks noChangeShapeType="1"/>
            </p:cNvSpPr>
            <p:nvPr/>
          </p:nvSpPr>
          <p:spPr bwMode="auto">
            <a:xfrm>
              <a:off x="680" y="3470"/>
              <a:ext cx="227" cy="0"/>
            </a:xfrm>
            <a:prstGeom prst="line">
              <a:avLst/>
            </a:prstGeom>
            <a:noFill/>
            <a:ln w="571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4" name="Line 376"/>
            <p:cNvSpPr>
              <a:spLocks noChangeShapeType="1"/>
            </p:cNvSpPr>
            <p:nvPr/>
          </p:nvSpPr>
          <p:spPr bwMode="auto">
            <a:xfrm flipV="1">
              <a:off x="907" y="2336"/>
              <a:ext cx="0" cy="1134"/>
            </a:xfrm>
            <a:prstGeom prst="line">
              <a:avLst/>
            </a:prstGeom>
            <a:noFill/>
            <a:ln w="571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355" name="Group 378"/>
            <p:cNvGrpSpPr/>
            <p:nvPr/>
          </p:nvGrpSpPr>
          <p:grpSpPr bwMode="auto">
            <a:xfrm>
              <a:off x="680" y="2336"/>
              <a:ext cx="454" cy="226"/>
              <a:chOff x="680" y="2336"/>
              <a:chExt cx="454" cy="226"/>
            </a:xfrm>
          </p:grpSpPr>
          <p:sp>
            <p:nvSpPr>
              <p:cNvPr id="356" name="Line 374"/>
              <p:cNvSpPr>
                <a:spLocks noChangeShapeType="1"/>
              </p:cNvSpPr>
              <p:nvPr/>
            </p:nvSpPr>
            <p:spPr bwMode="auto">
              <a:xfrm>
                <a:off x="680" y="2562"/>
                <a:ext cx="454" cy="0"/>
              </a:xfrm>
              <a:prstGeom prst="line">
                <a:avLst/>
              </a:prstGeom>
              <a:noFill/>
              <a:ln w="571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7" name="Line 377"/>
              <p:cNvSpPr>
                <a:spLocks noChangeShapeType="1"/>
              </p:cNvSpPr>
              <p:nvPr/>
            </p:nvSpPr>
            <p:spPr bwMode="auto">
              <a:xfrm flipV="1">
                <a:off x="1134" y="2336"/>
                <a:ext cx="0" cy="226"/>
              </a:xfrm>
              <a:prstGeom prst="line">
                <a:avLst/>
              </a:prstGeom>
              <a:noFill/>
              <a:ln w="571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grpSp>
        <p:nvGrpSpPr>
          <p:cNvPr id="358" name="Group 380"/>
          <p:cNvGrpSpPr/>
          <p:nvPr/>
        </p:nvGrpSpPr>
        <p:grpSpPr bwMode="auto">
          <a:xfrm>
            <a:off x="394791" y="2852936"/>
            <a:ext cx="3313113" cy="3287713"/>
            <a:chOff x="3628" y="2133"/>
            <a:chExt cx="2087" cy="2071"/>
          </a:xfrm>
        </p:grpSpPr>
        <p:sp>
          <p:nvSpPr>
            <p:cNvPr id="359" name="Line 381"/>
            <p:cNvSpPr>
              <a:spLocks noChangeShapeType="1"/>
            </p:cNvSpPr>
            <p:nvPr/>
          </p:nvSpPr>
          <p:spPr bwMode="auto">
            <a:xfrm>
              <a:off x="3811" y="4117"/>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0" name="Line 382"/>
            <p:cNvSpPr>
              <a:spLocks noChangeShapeType="1"/>
            </p:cNvSpPr>
            <p:nvPr/>
          </p:nvSpPr>
          <p:spPr bwMode="auto">
            <a:xfrm>
              <a:off x="3811" y="3890"/>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1" name="Line 383"/>
            <p:cNvSpPr>
              <a:spLocks noChangeShapeType="1"/>
            </p:cNvSpPr>
            <p:nvPr/>
          </p:nvSpPr>
          <p:spPr bwMode="auto">
            <a:xfrm>
              <a:off x="3811" y="3663"/>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2" name="Line 384"/>
            <p:cNvSpPr>
              <a:spLocks noChangeShapeType="1"/>
            </p:cNvSpPr>
            <p:nvPr/>
          </p:nvSpPr>
          <p:spPr bwMode="auto">
            <a:xfrm>
              <a:off x="3811" y="3437"/>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3" name="Line 385"/>
            <p:cNvSpPr>
              <a:spLocks noChangeShapeType="1"/>
            </p:cNvSpPr>
            <p:nvPr/>
          </p:nvSpPr>
          <p:spPr bwMode="auto">
            <a:xfrm>
              <a:off x="3811" y="3210"/>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4" name="Line 386"/>
            <p:cNvSpPr>
              <a:spLocks noChangeShapeType="1"/>
            </p:cNvSpPr>
            <p:nvPr/>
          </p:nvSpPr>
          <p:spPr bwMode="auto">
            <a:xfrm>
              <a:off x="3811" y="2983"/>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5" name="Line 387"/>
            <p:cNvSpPr>
              <a:spLocks noChangeShapeType="1"/>
            </p:cNvSpPr>
            <p:nvPr/>
          </p:nvSpPr>
          <p:spPr bwMode="auto">
            <a:xfrm>
              <a:off x="3811" y="2756"/>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6" name="Line 388"/>
            <p:cNvSpPr>
              <a:spLocks noChangeShapeType="1"/>
            </p:cNvSpPr>
            <p:nvPr/>
          </p:nvSpPr>
          <p:spPr bwMode="auto">
            <a:xfrm>
              <a:off x="3811" y="2529"/>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7" name="Line 389"/>
            <p:cNvSpPr>
              <a:spLocks noChangeShapeType="1"/>
            </p:cNvSpPr>
            <p:nvPr/>
          </p:nvSpPr>
          <p:spPr bwMode="auto">
            <a:xfrm rot="5400000">
              <a:off x="3107" y="3251"/>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8" name="Line 390"/>
            <p:cNvSpPr>
              <a:spLocks noChangeShapeType="1"/>
            </p:cNvSpPr>
            <p:nvPr/>
          </p:nvSpPr>
          <p:spPr bwMode="auto">
            <a:xfrm rot="5400000">
              <a:off x="3334" y="3251"/>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9" name="Line 391"/>
            <p:cNvSpPr>
              <a:spLocks noChangeShapeType="1"/>
            </p:cNvSpPr>
            <p:nvPr/>
          </p:nvSpPr>
          <p:spPr bwMode="auto">
            <a:xfrm rot="5400000">
              <a:off x="3561" y="3250"/>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0" name="Line 392"/>
            <p:cNvSpPr>
              <a:spLocks noChangeShapeType="1"/>
            </p:cNvSpPr>
            <p:nvPr/>
          </p:nvSpPr>
          <p:spPr bwMode="auto">
            <a:xfrm rot="5400000">
              <a:off x="3788" y="3251"/>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1" name="Line 393"/>
            <p:cNvSpPr>
              <a:spLocks noChangeShapeType="1"/>
            </p:cNvSpPr>
            <p:nvPr/>
          </p:nvSpPr>
          <p:spPr bwMode="auto">
            <a:xfrm rot="5400000">
              <a:off x="4015" y="3251"/>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2" name="Line 394"/>
            <p:cNvSpPr>
              <a:spLocks noChangeShapeType="1"/>
            </p:cNvSpPr>
            <p:nvPr/>
          </p:nvSpPr>
          <p:spPr bwMode="auto">
            <a:xfrm rot="5400000">
              <a:off x="4241" y="3251"/>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3" name="Line 395"/>
            <p:cNvSpPr>
              <a:spLocks noChangeShapeType="1"/>
            </p:cNvSpPr>
            <p:nvPr/>
          </p:nvSpPr>
          <p:spPr bwMode="auto">
            <a:xfrm rot="5400000">
              <a:off x="4468" y="3251"/>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4" name="Line 396"/>
            <p:cNvSpPr>
              <a:spLocks noChangeShapeType="1"/>
            </p:cNvSpPr>
            <p:nvPr/>
          </p:nvSpPr>
          <p:spPr bwMode="auto">
            <a:xfrm rot="5400000">
              <a:off x="4695" y="3251"/>
              <a:ext cx="186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5" name="Line 397"/>
            <p:cNvSpPr>
              <a:spLocks noChangeShapeType="1"/>
            </p:cNvSpPr>
            <p:nvPr/>
          </p:nvSpPr>
          <p:spPr bwMode="auto">
            <a:xfrm>
              <a:off x="3811" y="4117"/>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6" name="Line 398"/>
            <p:cNvSpPr>
              <a:spLocks noChangeShapeType="1"/>
            </p:cNvSpPr>
            <p:nvPr/>
          </p:nvSpPr>
          <p:spPr bwMode="auto">
            <a:xfrm>
              <a:off x="3811" y="3890"/>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7" name="Line 399"/>
            <p:cNvSpPr>
              <a:spLocks noChangeShapeType="1"/>
            </p:cNvSpPr>
            <p:nvPr/>
          </p:nvSpPr>
          <p:spPr bwMode="auto">
            <a:xfrm>
              <a:off x="3811" y="3663"/>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8" name="Line 400"/>
            <p:cNvSpPr>
              <a:spLocks noChangeShapeType="1"/>
            </p:cNvSpPr>
            <p:nvPr/>
          </p:nvSpPr>
          <p:spPr bwMode="auto">
            <a:xfrm>
              <a:off x="3811" y="3437"/>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9" name="Line 401"/>
            <p:cNvSpPr>
              <a:spLocks noChangeShapeType="1"/>
            </p:cNvSpPr>
            <p:nvPr/>
          </p:nvSpPr>
          <p:spPr bwMode="auto">
            <a:xfrm>
              <a:off x="3811" y="3210"/>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0" name="Line 402"/>
            <p:cNvSpPr>
              <a:spLocks noChangeShapeType="1"/>
            </p:cNvSpPr>
            <p:nvPr/>
          </p:nvSpPr>
          <p:spPr bwMode="auto">
            <a:xfrm>
              <a:off x="3811" y="2983"/>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1" name="Line 403"/>
            <p:cNvSpPr>
              <a:spLocks noChangeShapeType="1"/>
            </p:cNvSpPr>
            <p:nvPr/>
          </p:nvSpPr>
          <p:spPr bwMode="auto">
            <a:xfrm>
              <a:off x="3811" y="2756"/>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2" name="Line 404"/>
            <p:cNvSpPr>
              <a:spLocks noChangeShapeType="1"/>
            </p:cNvSpPr>
            <p:nvPr/>
          </p:nvSpPr>
          <p:spPr bwMode="auto">
            <a:xfrm>
              <a:off x="3811" y="2529"/>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3" name="Line 405"/>
            <p:cNvSpPr>
              <a:spLocks noChangeShapeType="1"/>
            </p:cNvSpPr>
            <p:nvPr/>
          </p:nvSpPr>
          <p:spPr bwMode="auto">
            <a:xfrm rot="5400000" flipH="1" flipV="1">
              <a:off x="3992" y="2348"/>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4" name="Line 406"/>
            <p:cNvSpPr>
              <a:spLocks noChangeShapeType="1"/>
            </p:cNvSpPr>
            <p:nvPr/>
          </p:nvSpPr>
          <p:spPr bwMode="auto">
            <a:xfrm rot="5400000" flipH="1" flipV="1">
              <a:off x="4219" y="2348"/>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5" name="Line 407"/>
            <p:cNvSpPr>
              <a:spLocks noChangeShapeType="1"/>
            </p:cNvSpPr>
            <p:nvPr/>
          </p:nvSpPr>
          <p:spPr bwMode="auto">
            <a:xfrm rot="5400000" flipH="1" flipV="1">
              <a:off x="4446" y="2348"/>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6" name="Line 408"/>
            <p:cNvSpPr>
              <a:spLocks noChangeShapeType="1"/>
            </p:cNvSpPr>
            <p:nvPr/>
          </p:nvSpPr>
          <p:spPr bwMode="auto">
            <a:xfrm rot="5400000" flipH="1" flipV="1">
              <a:off x="4673" y="2348"/>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7" name="Line 409"/>
            <p:cNvSpPr>
              <a:spLocks noChangeShapeType="1"/>
            </p:cNvSpPr>
            <p:nvPr/>
          </p:nvSpPr>
          <p:spPr bwMode="auto">
            <a:xfrm rot="5400000" flipH="1" flipV="1">
              <a:off x="4900" y="2348"/>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8" name="Line 410"/>
            <p:cNvSpPr>
              <a:spLocks noChangeShapeType="1"/>
            </p:cNvSpPr>
            <p:nvPr/>
          </p:nvSpPr>
          <p:spPr bwMode="auto">
            <a:xfrm rot="5400000" flipH="1" flipV="1">
              <a:off x="5126" y="2348"/>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9" name="Line 411"/>
            <p:cNvSpPr>
              <a:spLocks noChangeShapeType="1"/>
            </p:cNvSpPr>
            <p:nvPr/>
          </p:nvSpPr>
          <p:spPr bwMode="auto">
            <a:xfrm rot="5400000" flipH="1" flipV="1">
              <a:off x="5353" y="2348"/>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0" name="Line 412"/>
            <p:cNvSpPr>
              <a:spLocks noChangeShapeType="1"/>
            </p:cNvSpPr>
            <p:nvPr/>
          </p:nvSpPr>
          <p:spPr bwMode="auto">
            <a:xfrm rot="5400000" flipH="1" flipV="1">
              <a:off x="5580" y="2348"/>
              <a:ext cx="9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391" name="Group 413"/>
            <p:cNvGrpSpPr/>
            <p:nvPr/>
          </p:nvGrpSpPr>
          <p:grpSpPr bwMode="auto">
            <a:xfrm>
              <a:off x="3628" y="2133"/>
              <a:ext cx="2087" cy="2071"/>
              <a:chOff x="544" y="2154"/>
              <a:chExt cx="2087" cy="2071"/>
            </a:xfrm>
          </p:grpSpPr>
          <p:grpSp>
            <p:nvGrpSpPr>
              <p:cNvPr id="392" name="Group 414"/>
              <p:cNvGrpSpPr/>
              <p:nvPr/>
            </p:nvGrpSpPr>
            <p:grpSpPr bwMode="auto">
              <a:xfrm>
                <a:off x="544" y="2456"/>
                <a:ext cx="182" cy="1769"/>
                <a:chOff x="1270" y="2245"/>
                <a:chExt cx="182" cy="1769"/>
              </a:xfrm>
            </p:grpSpPr>
            <p:sp>
              <p:nvSpPr>
                <p:cNvPr id="402" name="Oval 415"/>
                <p:cNvSpPr>
                  <a:spLocks noChangeArrowheads="1"/>
                </p:cNvSpPr>
                <p:nvPr/>
              </p:nvSpPr>
              <p:spPr bwMode="auto">
                <a:xfrm>
                  <a:off x="1270" y="3833"/>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7</a:t>
                  </a:r>
                  <a:endParaRPr kumimoji="0" lang="es-ES_tradnl" sz="1400" b="0" i="0" u="none" strike="noStrike" kern="0" cap="none" spc="0" normalizeH="0" baseline="0" noProof="0">
                    <a:ln>
                      <a:noFill/>
                    </a:ln>
                    <a:solidFill>
                      <a:sysClr val="windowText" lastClr="000000"/>
                    </a:solidFill>
                    <a:effectLst/>
                    <a:uLnTx/>
                    <a:uFillTx/>
                  </a:endParaRPr>
                </a:p>
              </p:txBody>
            </p:sp>
            <p:sp>
              <p:nvSpPr>
                <p:cNvPr id="403" name="Oval 416"/>
                <p:cNvSpPr>
                  <a:spLocks noChangeArrowheads="1"/>
                </p:cNvSpPr>
                <p:nvPr/>
              </p:nvSpPr>
              <p:spPr bwMode="auto">
                <a:xfrm>
                  <a:off x="1270" y="3606"/>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6</a:t>
                  </a:r>
                  <a:endParaRPr kumimoji="0" lang="es-ES_tradnl" sz="1400" b="0" i="0" u="none" strike="noStrike" kern="0" cap="none" spc="0" normalizeH="0" baseline="0" noProof="0">
                    <a:ln>
                      <a:noFill/>
                    </a:ln>
                    <a:solidFill>
                      <a:sysClr val="windowText" lastClr="000000"/>
                    </a:solidFill>
                    <a:effectLst/>
                    <a:uLnTx/>
                    <a:uFillTx/>
                  </a:endParaRPr>
                </a:p>
              </p:txBody>
            </p:sp>
            <p:sp>
              <p:nvSpPr>
                <p:cNvPr id="404" name="Oval 417"/>
                <p:cNvSpPr>
                  <a:spLocks noChangeArrowheads="1"/>
                </p:cNvSpPr>
                <p:nvPr/>
              </p:nvSpPr>
              <p:spPr bwMode="auto">
                <a:xfrm>
                  <a:off x="1270" y="3379"/>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5</a:t>
                  </a:r>
                  <a:endParaRPr kumimoji="0" lang="es-ES_tradnl" sz="1400" b="0" i="0" u="none" strike="noStrike" kern="0" cap="none" spc="0" normalizeH="0" baseline="0" noProof="0">
                    <a:ln>
                      <a:noFill/>
                    </a:ln>
                    <a:solidFill>
                      <a:sysClr val="windowText" lastClr="000000"/>
                    </a:solidFill>
                    <a:effectLst/>
                    <a:uLnTx/>
                    <a:uFillTx/>
                  </a:endParaRPr>
                </a:p>
              </p:txBody>
            </p:sp>
            <p:sp>
              <p:nvSpPr>
                <p:cNvPr id="405" name="Oval 418"/>
                <p:cNvSpPr>
                  <a:spLocks noChangeArrowheads="1"/>
                </p:cNvSpPr>
                <p:nvPr/>
              </p:nvSpPr>
              <p:spPr bwMode="auto">
                <a:xfrm>
                  <a:off x="1270" y="3152"/>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4</a:t>
                  </a:r>
                  <a:endParaRPr kumimoji="0" lang="es-ES_tradnl" sz="1400" b="0" i="0" u="none" strike="noStrike" kern="0" cap="none" spc="0" normalizeH="0" baseline="0" noProof="0">
                    <a:ln>
                      <a:noFill/>
                    </a:ln>
                    <a:solidFill>
                      <a:sysClr val="windowText" lastClr="000000"/>
                    </a:solidFill>
                    <a:effectLst/>
                    <a:uLnTx/>
                    <a:uFillTx/>
                  </a:endParaRPr>
                </a:p>
              </p:txBody>
            </p:sp>
            <p:sp>
              <p:nvSpPr>
                <p:cNvPr id="406" name="Oval 419"/>
                <p:cNvSpPr>
                  <a:spLocks noChangeArrowheads="1"/>
                </p:cNvSpPr>
                <p:nvPr/>
              </p:nvSpPr>
              <p:spPr bwMode="auto">
                <a:xfrm>
                  <a:off x="1270" y="292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3</a:t>
                  </a:r>
                  <a:endParaRPr kumimoji="0" lang="es-ES_tradnl" sz="1400" b="0" i="0" u="none" strike="noStrike" kern="0" cap="none" spc="0" normalizeH="0" baseline="0" noProof="0">
                    <a:ln>
                      <a:noFill/>
                    </a:ln>
                    <a:solidFill>
                      <a:sysClr val="windowText" lastClr="000000"/>
                    </a:solidFill>
                    <a:effectLst/>
                    <a:uLnTx/>
                    <a:uFillTx/>
                  </a:endParaRPr>
                </a:p>
              </p:txBody>
            </p:sp>
            <p:sp>
              <p:nvSpPr>
                <p:cNvPr id="407" name="Oval 420"/>
                <p:cNvSpPr>
                  <a:spLocks noChangeArrowheads="1"/>
                </p:cNvSpPr>
                <p:nvPr/>
              </p:nvSpPr>
              <p:spPr bwMode="auto">
                <a:xfrm>
                  <a:off x="1270" y="2699"/>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2</a:t>
                  </a:r>
                  <a:endParaRPr kumimoji="0" lang="es-ES_tradnl" sz="1400" b="0" i="0" u="none" strike="noStrike" kern="0" cap="none" spc="0" normalizeH="0" baseline="0" noProof="0">
                    <a:ln>
                      <a:noFill/>
                    </a:ln>
                    <a:solidFill>
                      <a:sysClr val="windowText" lastClr="000000"/>
                    </a:solidFill>
                    <a:effectLst/>
                    <a:uLnTx/>
                    <a:uFillTx/>
                  </a:endParaRPr>
                </a:p>
              </p:txBody>
            </p:sp>
            <p:sp>
              <p:nvSpPr>
                <p:cNvPr id="408" name="Oval 421"/>
                <p:cNvSpPr>
                  <a:spLocks noChangeArrowheads="1"/>
                </p:cNvSpPr>
                <p:nvPr/>
              </p:nvSpPr>
              <p:spPr bwMode="auto">
                <a:xfrm>
                  <a:off x="1270" y="2472"/>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1</a:t>
                  </a:r>
                  <a:endParaRPr kumimoji="0" lang="es-ES_tradnl" sz="1400" b="0" i="0" u="none" strike="noStrike" kern="0" cap="none" spc="0" normalizeH="0" baseline="0" noProof="0">
                    <a:ln>
                      <a:noFill/>
                    </a:ln>
                    <a:solidFill>
                      <a:sysClr val="windowText" lastClr="000000"/>
                    </a:solidFill>
                    <a:effectLst/>
                    <a:uLnTx/>
                    <a:uFillTx/>
                  </a:endParaRPr>
                </a:p>
              </p:txBody>
            </p:sp>
            <p:sp>
              <p:nvSpPr>
                <p:cNvPr id="409" name="Oval 422"/>
                <p:cNvSpPr>
                  <a:spLocks noChangeArrowheads="1"/>
                </p:cNvSpPr>
                <p:nvPr/>
              </p:nvSpPr>
              <p:spPr bwMode="auto">
                <a:xfrm>
                  <a:off x="1270" y="224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0</a:t>
                  </a:r>
                  <a:endParaRPr kumimoji="0" lang="es-ES_tradnl" sz="1400" b="0" i="0" u="none" strike="noStrike" kern="0" cap="none" spc="0" normalizeH="0" baseline="0" noProof="0">
                    <a:ln>
                      <a:noFill/>
                    </a:ln>
                    <a:solidFill>
                      <a:sysClr val="windowText" lastClr="000000"/>
                    </a:solidFill>
                    <a:effectLst/>
                    <a:uLnTx/>
                    <a:uFillTx/>
                  </a:endParaRPr>
                </a:p>
              </p:txBody>
            </p:sp>
          </p:grpSp>
          <p:grpSp>
            <p:nvGrpSpPr>
              <p:cNvPr id="393" name="Group 423"/>
              <p:cNvGrpSpPr/>
              <p:nvPr/>
            </p:nvGrpSpPr>
            <p:grpSpPr bwMode="auto">
              <a:xfrm>
                <a:off x="861" y="2154"/>
                <a:ext cx="1770" cy="182"/>
                <a:chOff x="861" y="2154"/>
                <a:chExt cx="1770" cy="182"/>
              </a:xfrm>
            </p:grpSpPr>
            <p:sp>
              <p:nvSpPr>
                <p:cNvPr id="394" name="Oval 424"/>
                <p:cNvSpPr>
                  <a:spLocks noChangeArrowheads="1"/>
                </p:cNvSpPr>
                <p:nvPr/>
              </p:nvSpPr>
              <p:spPr bwMode="auto">
                <a:xfrm>
                  <a:off x="2449" y="2154"/>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7</a:t>
                  </a:r>
                  <a:endParaRPr kumimoji="0" lang="es-ES_tradnl" sz="1400" b="0" i="0" u="none" strike="noStrike" kern="0" cap="none" spc="0" normalizeH="0" baseline="0" noProof="0">
                    <a:ln>
                      <a:noFill/>
                    </a:ln>
                    <a:solidFill>
                      <a:sysClr val="windowText" lastClr="000000"/>
                    </a:solidFill>
                    <a:effectLst/>
                    <a:uLnTx/>
                    <a:uFillTx/>
                  </a:endParaRPr>
                </a:p>
              </p:txBody>
            </p:sp>
            <p:sp>
              <p:nvSpPr>
                <p:cNvPr id="395" name="Oval 425"/>
                <p:cNvSpPr>
                  <a:spLocks noChangeArrowheads="1"/>
                </p:cNvSpPr>
                <p:nvPr/>
              </p:nvSpPr>
              <p:spPr bwMode="auto">
                <a:xfrm>
                  <a:off x="2222" y="215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dirty="0">
                      <a:ln>
                        <a:noFill/>
                      </a:ln>
                      <a:solidFill>
                        <a:sysClr val="windowText" lastClr="000000"/>
                      </a:solidFill>
                      <a:effectLst/>
                      <a:uLnTx/>
                      <a:uFillTx/>
                    </a:rPr>
                    <a:t>6</a:t>
                  </a:r>
                  <a:endParaRPr kumimoji="0" lang="es-ES_tradnl" sz="1400" b="0" i="0" u="none" strike="noStrike" kern="0" cap="none" spc="0" normalizeH="0" baseline="0" noProof="0" dirty="0">
                    <a:ln>
                      <a:noFill/>
                    </a:ln>
                    <a:solidFill>
                      <a:sysClr val="windowText" lastClr="000000"/>
                    </a:solidFill>
                    <a:effectLst/>
                    <a:uLnTx/>
                    <a:uFillTx/>
                  </a:endParaRPr>
                </a:p>
              </p:txBody>
            </p:sp>
            <p:sp>
              <p:nvSpPr>
                <p:cNvPr id="396" name="Oval 426"/>
                <p:cNvSpPr>
                  <a:spLocks noChangeArrowheads="1"/>
                </p:cNvSpPr>
                <p:nvPr/>
              </p:nvSpPr>
              <p:spPr bwMode="auto">
                <a:xfrm>
                  <a:off x="1995" y="2154"/>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dirty="0">
                      <a:ln>
                        <a:noFill/>
                      </a:ln>
                      <a:solidFill>
                        <a:sysClr val="windowText" lastClr="000000"/>
                      </a:solidFill>
                      <a:effectLst/>
                      <a:uLnTx/>
                      <a:uFillTx/>
                    </a:rPr>
                    <a:t>5</a:t>
                  </a:r>
                  <a:endParaRPr kumimoji="0" lang="es-ES_tradnl" sz="1400" b="0" i="0" u="none" strike="noStrike" kern="0" cap="none" spc="0" normalizeH="0" baseline="0" noProof="0" dirty="0">
                    <a:ln>
                      <a:noFill/>
                    </a:ln>
                    <a:solidFill>
                      <a:sysClr val="windowText" lastClr="000000"/>
                    </a:solidFill>
                    <a:effectLst/>
                    <a:uLnTx/>
                    <a:uFillTx/>
                  </a:endParaRPr>
                </a:p>
              </p:txBody>
            </p:sp>
            <p:sp>
              <p:nvSpPr>
                <p:cNvPr id="397" name="Oval 427"/>
                <p:cNvSpPr>
                  <a:spLocks noChangeArrowheads="1"/>
                </p:cNvSpPr>
                <p:nvPr/>
              </p:nvSpPr>
              <p:spPr bwMode="auto">
                <a:xfrm>
                  <a:off x="1769" y="2154"/>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4</a:t>
                  </a:r>
                  <a:endParaRPr kumimoji="0" lang="es-ES_tradnl" sz="1400" b="0" i="0" u="none" strike="noStrike" kern="0" cap="none" spc="0" normalizeH="0" baseline="0" noProof="0">
                    <a:ln>
                      <a:noFill/>
                    </a:ln>
                    <a:solidFill>
                      <a:sysClr val="windowText" lastClr="000000"/>
                    </a:solidFill>
                    <a:effectLst/>
                    <a:uLnTx/>
                    <a:uFillTx/>
                  </a:endParaRPr>
                </a:p>
              </p:txBody>
            </p:sp>
            <p:sp>
              <p:nvSpPr>
                <p:cNvPr id="398" name="Oval 428"/>
                <p:cNvSpPr>
                  <a:spLocks noChangeArrowheads="1"/>
                </p:cNvSpPr>
                <p:nvPr/>
              </p:nvSpPr>
              <p:spPr bwMode="auto">
                <a:xfrm>
                  <a:off x="1542" y="215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3</a:t>
                  </a:r>
                  <a:endParaRPr kumimoji="0" lang="es-ES_tradnl" sz="1400" b="0" i="0" u="none" strike="noStrike" kern="0" cap="none" spc="0" normalizeH="0" baseline="0" noProof="0">
                    <a:ln>
                      <a:noFill/>
                    </a:ln>
                    <a:solidFill>
                      <a:sysClr val="windowText" lastClr="000000"/>
                    </a:solidFill>
                    <a:effectLst/>
                    <a:uLnTx/>
                    <a:uFillTx/>
                  </a:endParaRPr>
                </a:p>
              </p:txBody>
            </p:sp>
            <p:sp>
              <p:nvSpPr>
                <p:cNvPr id="399" name="Oval 429"/>
                <p:cNvSpPr>
                  <a:spLocks noChangeArrowheads="1"/>
                </p:cNvSpPr>
                <p:nvPr/>
              </p:nvSpPr>
              <p:spPr bwMode="auto">
                <a:xfrm>
                  <a:off x="1315" y="215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2</a:t>
                  </a:r>
                  <a:endParaRPr kumimoji="0" lang="es-ES_tradnl" sz="1400" b="0" i="0" u="none" strike="noStrike" kern="0" cap="none" spc="0" normalizeH="0" baseline="0" noProof="0">
                    <a:ln>
                      <a:noFill/>
                    </a:ln>
                    <a:solidFill>
                      <a:sysClr val="windowText" lastClr="000000"/>
                    </a:solidFill>
                    <a:effectLst/>
                    <a:uLnTx/>
                    <a:uFillTx/>
                  </a:endParaRPr>
                </a:p>
              </p:txBody>
            </p:sp>
            <p:sp>
              <p:nvSpPr>
                <p:cNvPr id="400" name="Oval 430"/>
                <p:cNvSpPr>
                  <a:spLocks noChangeArrowheads="1"/>
                </p:cNvSpPr>
                <p:nvPr/>
              </p:nvSpPr>
              <p:spPr bwMode="auto">
                <a:xfrm>
                  <a:off x="1088" y="215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1</a:t>
                  </a:r>
                  <a:endParaRPr kumimoji="0" lang="es-ES_tradnl" sz="1400" b="0" i="0" u="none" strike="noStrike" kern="0" cap="none" spc="0" normalizeH="0" baseline="0" noProof="0">
                    <a:ln>
                      <a:noFill/>
                    </a:ln>
                    <a:solidFill>
                      <a:sysClr val="windowText" lastClr="000000"/>
                    </a:solidFill>
                    <a:effectLst/>
                    <a:uLnTx/>
                    <a:uFillTx/>
                  </a:endParaRPr>
                </a:p>
              </p:txBody>
            </p:sp>
            <p:sp>
              <p:nvSpPr>
                <p:cNvPr id="401" name="Oval 431"/>
                <p:cNvSpPr>
                  <a:spLocks noChangeArrowheads="1"/>
                </p:cNvSpPr>
                <p:nvPr/>
              </p:nvSpPr>
              <p:spPr bwMode="auto">
                <a:xfrm>
                  <a:off x="861" y="215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0</a:t>
                  </a:r>
                  <a:endParaRPr kumimoji="0" lang="es-ES_tradnl" sz="1400" b="0" i="0" u="none" strike="noStrike" kern="0" cap="none" spc="0" normalizeH="0" baseline="0" noProof="0">
                    <a:ln>
                      <a:noFill/>
                    </a:ln>
                    <a:solidFill>
                      <a:sysClr val="windowText" lastClr="000000"/>
                    </a:solidFill>
                    <a:effectLst/>
                    <a:uLnTx/>
                    <a:uFillTx/>
                  </a:endParaRPr>
                </a:p>
              </p:txBody>
            </p:sp>
          </p:grpSp>
        </p:grpSp>
      </p:grpSp>
      <p:grpSp>
        <p:nvGrpSpPr>
          <p:cNvPr id="410" name="Group 445"/>
          <p:cNvGrpSpPr/>
          <p:nvPr/>
        </p:nvGrpSpPr>
        <p:grpSpPr bwMode="auto">
          <a:xfrm>
            <a:off x="8390260" y="3324424"/>
            <a:ext cx="217488" cy="2520950"/>
            <a:chOff x="4128" y="2352"/>
            <a:chExt cx="137" cy="1588"/>
          </a:xfrm>
        </p:grpSpPr>
        <p:sp>
          <p:nvSpPr>
            <p:cNvPr id="411" name="Line 446"/>
            <p:cNvSpPr>
              <a:spLocks noChangeShapeType="1"/>
            </p:cNvSpPr>
            <p:nvPr/>
          </p:nvSpPr>
          <p:spPr bwMode="auto">
            <a:xfrm>
              <a:off x="4128" y="2352"/>
              <a:ext cx="13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2" name="Line 447"/>
            <p:cNvSpPr>
              <a:spLocks noChangeShapeType="1"/>
            </p:cNvSpPr>
            <p:nvPr/>
          </p:nvSpPr>
          <p:spPr bwMode="auto">
            <a:xfrm>
              <a:off x="4128" y="2579"/>
              <a:ext cx="13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3" name="Line 448"/>
            <p:cNvSpPr>
              <a:spLocks noChangeShapeType="1"/>
            </p:cNvSpPr>
            <p:nvPr/>
          </p:nvSpPr>
          <p:spPr bwMode="auto">
            <a:xfrm>
              <a:off x="4128" y="2806"/>
              <a:ext cx="13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4" name="Line 449"/>
            <p:cNvSpPr>
              <a:spLocks noChangeShapeType="1"/>
            </p:cNvSpPr>
            <p:nvPr/>
          </p:nvSpPr>
          <p:spPr bwMode="auto">
            <a:xfrm>
              <a:off x="4128" y="3033"/>
              <a:ext cx="13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5" name="Line 450"/>
            <p:cNvSpPr>
              <a:spLocks noChangeShapeType="1"/>
            </p:cNvSpPr>
            <p:nvPr/>
          </p:nvSpPr>
          <p:spPr bwMode="auto">
            <a:xfrm>
              <a:off x="4128" y="3260"/>
              <a:ext cx="13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6" name="Line 451"/>
            <p:cNvSpPr>
              <a:spLocks noChangeShapeType="1"/>
            </p:cNvSpPr>
            <p:nvPr/>
          </p:nvSpPr>
          <p:spPr bwMode="auto">
            <a:xfrm>
              <a:off x="4128" y="3486"/>
              <a:ext cx="13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7" name="Line 452"/>
            <p:cNvSpPr>
              <a:spLocks noChangeShapeType="1"/>
            </p:cNvSpPr>
            <p:nvPr/>
          </p:nvSpPr>
          <p:spPr bwMode="auto">
            <a:xfrm>
              <a:off x="4128" y="3713"/>
              <a:ext cx="13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8" name="Line 453"/>
            <p:cNvSpPr>
              <a:spLocks noChangeShapeType="1"/>
            </p:cNvSpPr>
            <p:nvPr/>
          </p:nvSpPr>
          <p:spPr bwMode="auto">
            <a:xfrm>
              <a:off x="4128" y="3940"/>
              <a:ext cx="13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419" name="Group 475"/>
          <p:cNvGrpSpPr/>
          <p:nvPr/>
        </p:nvGrpSpPr>
        <p:grpSpPr bwMode="auto">
          <a:xfrm>
            <a:off x="5796285" y="3324424"/>
            <a:ext cx="865188" cy="2520950"/>
            <a:chOff x="2494" y="2352"/>
            <a:chExt cx="545" cy="1588"/>
          </a:xfrm>
        </p:grpSpPr>
        <p:sp>
          <p:nvSpPr>
            <p:cNvPr id="420" name="Line 476"/>
            <p:cNvSpPr>
              <a:spLocks noChangeShapeType="1"/>
            </p:cNvSpPr>
            <p:nvPr/>
          </p:nvSpPr>
          <p:spPr bwMode="auto">
            <a:xfrm>
              <a:off x="2494" y="2352"/>
              <a:ext cx="545"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1" name="Line 477"/>
            <p:cNvSpPr>
              <a:spLocks noChangeShapeType="1"/>
            </p:cNvSpPr>
            <p:nvPr/>
          </p:nvSpPr>
          <p:spPr bwMode="auto">
            <a:xfrm>
              <a:off x="2494" y="3940"/>
              <a:ext cx="545"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2" name="Line 478"/>
            <p:cNvSpPr>
              <a:spLocks noChangeShapeType="1"/>
            </p:cNvSpPr>
            <p:nvPr/>
          </p:nvSpPr>
          <p:spPr bwMode="auto">
            <a:xfrm>
              <a:off x="2494" y="2806"/>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3" name="Line 479"/>
            <p:cNvSpPr>
              <a:spLocks noChangeShapeType="1"/>
            </p:cNvSpPr>
            <p:nvPr/>
          </p:nvSpPr>
          <p:spPr bwMode="auto">
            <a:xfrm>
              <a:off x="2494" y="2579"/>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4" name="Line 480"/>
            <p:cNvSpPr>
              <a:spLocks noChangeShapeType="1"/>
            </p:cNvSpPr>
            <p:nvPr/>
          </p:nvSpPr>
          <p:spPr bwMode="auto">
            <a:xfrm>
              <a:off x="2494" y="3033"/>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5" name="Line 481"/>
            <p:cNvSpPr>
              <a:spLocks noChangeShapeType="1"/>
            </p:cNvSpPr>
            <p:nvPr/>
          </p:nvSpPr>
          <p:spPr bwMode="auto">
            <a:xfrm>
              <a:off x="2494" y="3260"/>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6" name="Line 482"/>
            <p:cNvSpPr>
              <a:spLocks noChangeShapeType="1"/>
            </p:cNvSpPr>
            <p:nvPr/>
          </p:nvSpPr>
          <p:spPr bwMode="auto">
            <a:xfrm>
              <a:off x="2494" y="3486"/>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7" name="Line 483"/>
            <p:cNvSpPr>
              <a:spLocks noChangeShapeType="1"/>
            </p:cNvSpPr>
            <p:nvPr/>
          </p:nvSpPr>
          <p:spPr bwMode="auto">
            <a:xfrm>
              <a:off x="2494" y="3713"/>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8" name="Line 484"/>
            <p:cNvSpPr>
              <a:spLocks noChangeShapeType="1"/>
            </p:cNvSpPr>
            <p:nvPr/>
          </p:nvSpPr>
          <p:spPr bwMode="auto">
            <a:xfrm>
              <a:off x="2902" y="2806"/>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9" name="Line 485"/>
            <p:cNvSpPr>
              <a:spLocks noChangeShapeType="1"/>
            </p:cNvSpPr>
            <p:nvPr/>
          </p:nvSpPr>
          <p:spPr bwMode="auto">
            <a:xfrm>
              <a:off x="2902" y="2579"/>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0" name="Line 486"/>
            <p:cNvSpPr>
              <a:spLocks noChangeShapeType="1"/>
            </p:cNvSpPr>
            <p:nvPr/>
          </p:nvSpPr>
          <p:spPr bwMode="auto">
            <a:xfrm>
              <a:off x="2902" y="3033"/>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1" name="Line 487"/>
            <p:cNvSpPr>
              <a:spLocks noChangeShapeType="1"/>
            </p:cNvSpPr>
            <p:nvPr/>
          </p:nvSpPr>
          <p:spPr bwMode="auto">
            <a:xfrm>
              <a:off x="2902" y="3260"/>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2" name="Line 488"/>
            <p:cNvSpPr>
              <a:spLocks noChangeShapeType="1"/>
            </p:cNvSpPr>
            <p:nvPr/>
          </p:nvSpPr>
          <p:spPr bwMode="auto">
            <a:xfrm>
              <a:off x="2902" y="3486"/>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3" name="Line 489"/>
            <p:cNvSpPr>
              <a:spLocks noChangeShapeType="1"/>
            </p:cNvSpPr>
            <p:nvPr/>
          </p:nvSpPr>
          <p:spPr bwMode="auto">
            <a:xfrm>
              <a:off x="2902" y="3713"/>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4" name="Line 490"/>
            <p:cNvSpPr>
              <a:spLocks noChangeShapeType="1"/>
            </p:cNvSpPr>
            <p:nvPr/>
          </p:nvSpPr>
          <p:spPr bwMode="auto">
            <a:xfrm>
              <a:off x="2631" y="2579"/>
              <a:ext cx="272" cy="22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5" name="Line 491"/>
            <p:cNvSpPr>
              <a:spLocks noChangeShapeType="1"/>
            </p:cNvSpPr>
            <p:nvPr/>
          </p:nvSpPr>
          <p:spPr bwMode="auto">
            <a:xfrm flipV="1">
              <a:off x="2631" y="3486"/>
              <a:ext cx="272" cy="22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6" name="Line 492"/>
            <p:cNvSpPr>
              <a:spLocks noChangeShapeType="1"/>
            </p:cNvSpPr>
            <p:nvPr/>
          </p:nvSpPr>
          <p:spPr bwMode="auto">
            <a:xfrm>
              <a:off x="2631" y="2806"/>
              <a:ext cx="272" cy="45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7" name="Line 493"/>
            <p:cNvSpPr>
              <a:spLocks noChangeShapeType="1"/>
            </p:cNvSpPr>
            <p:nvPr/>
          </p:nvSpPr>
          <p:spPr bwMode="auto">
            <a:xfrm flipV="1">
              <a:off x="2631" y="3033"/>
              <a:ext cx="272" cy="45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8" name="Line 494"/>
            <p:cNvSpPr>
              <a:spLocks noChangeShapeType="1"/>
            </p:cNvSpPr>
            <p:nvPr/>
          </p:nvSpPr>
          <p:spPr bwMode="auto">
            <a:xfrm>
              <a:off x="2631" y="3033"/>
              <a:ext cx="272" cy="68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9" name="Line 495"/>
            <p:cNvSpPr>
              <a:spLocks noChangeShapeType="1"/>
            </p:cNvSpPr>
            <p:nvPr/>
          </p:nvSpPr>
          <p:spPr bwMode="auto">
            <a:xfrm flipV="1">
              <a:off x="2631" y="2579"/>
              <a:ext cx="272" cy="68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440" name="Group 496"/>
          <p:cNvGrpSpPr/>
          <p:nvPr/>
        </p:nvGrpSpPr>
        <p:grpSpPr bwMode="auto">
          <a:xfrm>
            <a:off x="7091685" y="3324424"/>
            <a:ext cx="866775" cy="2520950"/>
            <a:chOff x="3310" y="2352"/>
            <a:chExt cx="546" cy="1588"/>
          </a:xfrm>
        </p:grpSpPr>
        <p:sp>
          <p:nvSpPr>
            <p:cNvPr id="441" name="Line 497"/>
            <p:cNvSpPr>
              <a:spLocks noChangeShapeType="1"/>
            </p:cNvSpPr>
            <p:nvPr/>
          </p:nvSpPr>
          <p:spPr bwMode="auto">
            <a:xfrm>
              <a:off x="3310" y="2352"/>
              <a:ext cx="5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2" name="Line 498"/>
            <p:cNvSpPr>
              <a:spLocks noChangeShapeType="1"/>
            </p:cNvSpPr>
            <p:nvPr/>
          </p:nvSpPr>
          <p:spPr bwMode="auto">
            <a:xfrm>
              <a:off x="3312" y="3940"/>
              <a:ext cx="544"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3" name="Line 499"/>
            <p:cNvSpPr>
              <a:spLocks noChangeShapeType="1"/>
            </p:cNvSpPr>
            <p:nvPr/>
          </p:nvSpPr>
          <p:spPr bwMode="auto">
            <a:xfrm>
              <a:off x="3310" y="2806"/>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4" name="Line 500"/>
            <p:cNvSpPr>
              <a:spLocks noChangeShapeType="1"/>
            </p:cNvSpPr>
            <p:nvPr/>
          </p:nvSpPr>
          <p:spPr bwMode="auto">
            <a:xfrm>
              <a:off x="3310" y="2579"/>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5" name="Line 501"/>
            <p:cNvSpPr>
              <a:spLocks noChangeShapeType="1"/>
            </p:cNvSpPr>
            <p:nvPr/>
          </p:nvSpPr>
          <p:spPr bwMode="auto">
            <a:xfrm>
              <a:off x="3310" y="3033"/>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6" name="Line 502"/>
            <p:cNvSpPr>
              <a:spLocks noChangeShapeType="1"/>
            </p:cNvSpPr>
            <p:nvPr/>
          </p:nvSpPr>
          <p:spPr bwMode="auto">
            <a:xfrm>
              <a:off x="3310" y="3260"/>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7" name="Line 503"/>
            <p:cNvSpPr>
              <a:spLocks noChangeShapeType="1"/>
            </p:cNvSpPr>
            <p:nvPr/>
          </p:nvSpPr>
          <p:spPr bwMode="auto">
            <a:xfrm>
              <a:off x="3310" y="3486"/>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8" name="Line 504"/>
            <p:cNvSpPr>
              <a:spLocks noChangeShapeType="1"/>
            </p:cNvSpPr>
            <p:nvPr/>
          </p:nvSpPr>
          <p:spPr bwMode="auto">
            <a:xfrm>
              <a:off x="3310" y="3713"/>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9" name="Line 505"/>
            <p:cNvSpPr>
              <a:spLocks noChangeShapeType="1"/>
            </p:cNvSpPr>
            <p:nvPr/>
          </p:nvSpPr>
          <p:spPr bwMode="auto">
            <a:xfrm>
              <a:off x="3720" y="2806"/>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0" name="Line 506"/>
            <p:cNvSpPr>
              <a:spLocks noChangeShapeType="1"/>
            </p:cNvSpPr>
            <p:nvPr/>
          </p:nvSpPr>
          <p:spPr bwMode="auto">
            <a:xfrm>
              <a:off x="3720" y="2579"/>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1" name="Line 507"/>
            <p:cNvSpPr>
              <a:spLocks noChangeShapeType="1"/>
            </p:cNvSpPr>
            <p:nvPr/>
          </p:nvSpPr>
          <p:spPr bwMode="auto">
            <a:xfrm>
              <a:off x="3720" y="3033"/>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2" name="Line 508"/>
            <p:cNvSpPr>
              <a:spLocks noChangeShapeType="1"/>
            </p:cNvSpPr>
            <p:nvPr/>
          </p:nvSpPr>
          <p:spPr bwMode="auto">
            <a:xfrm>
              <a:off x="3720" y="3260"/>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3" name="Line 509"/>
            <p:cNvSpPr>
              <a:spLocks noChangeShapeType="1"/>
            </p:cNvSpPr>
            <p:nvPr/>
          </p:nvSpPr>
          <p:spPr bwMode="auto">
            <a:xfrm>
              <a:off x="3720" y="3486"/>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4" name="Line 510"/>
            <p:cNvSpPr>
              <a:spLocks noChangeShapeType="1"/>
            </p:cNvSpPr>
            <p:nvPr/>
          </p:nvSpPr>
          <p:spPr bwMode="auto">
            <a:xfrm>
              <a:off x="3720" y="3713"/>
              <a:ext cx="13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5" name="Line 511"/>
            <p:cNvSpPr>
              <a:spLocks noChangeShapeType="1"/>
            </p:cNvSpPr>
            <p:nvPr/>
          </p:nvSpPr>
          <p:spPr bwMode="auto">
            <a:xfrm>
              <a:off x="3448" y="2579"/>
              <a:ext cx="272" cy="22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6" name="Line 512"/>
            <p:cNvSpPr>
              <a:spLocks noChangeShapeType="1"/>
            </p:cNvSpPr>
            <p:nvPr/>
          </p:nvSpPr>
          <p:spPr bwMode="auto">
            <a:xfrm flipV="1">
              <a:off x="3448" y="3486"/>
              <a:ext cx="272" cy="22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7" name="Line 513"/>
            <p:cNvSpPr>
              <a:spLocks noChangeShapeType="1"/>
            </p:cNvSpPr>
            <p:nvPr/>
          </p:nvSpPr>
          <p:spPr bwMode="auto">
            <a:xfrm>
              <a:off x="3448" y="2806"/>
              <a:ext cx="272" cy="45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8" name="Line 514"/>
            <p:cNvSpPr>
              <a:spLocks noChangeShapeType="1"/>
            </p:cNvSpPr>
            <p:nvPr/>
          </p:nvSpPr>
          <p:spPr bwMode="auto">
            <a:xfrm flipV="1">
              <a:off x="3448" y="3033"/>
              <a:ext cx="272" cy="45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9" name="Line 515"/>
            <p:cNvSpPr>
              <a:spLocks noChangeShapeType="1"/>
            </p:cNvSpPr>
            <p:nvPr/>
          </p:nvSpPr>
          <p:spPr bwMode="auto">
            <a:xfrm>
              <a:off x="3448" y="3033"/>
              <a:ext cx="272" cy="68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0" name="Line 516"/>
            <p:cNvSpPr>
              <a:spLocks noChangeShapeType="1"/>
            </p:cNvSpPr>
            <p:nvPr/>
          </p:nvSpPr>
          <p:spPr bwMode="auto">
            <a:xfrm flipV="1">
              <a:off x="3448" y="2579"/>
              <a:ext cx="272" cy="68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61" name="Line 517"/>
          <p:cNvSpPr>
            <a:spLocks noChangeShapeType="1"/>
          </p:cNvSpPr>
          <p:nvPr/>
        </p:nvSpPr>
        <p:spPr bwMode="auto">
          <a:xfrm>
            <a:off x="5221610" y="2938661"/>
            <a:ext cx="2879725"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462" name="Group 518"/>
          <p:cNvGrpSpPr/>
          <p:nvPr/>
        </p:nvGrpSpPr>
        <p:grpSpPr bwMode="auto">
          <a:xfrm>
            <a:off x="4211960" y="3154561"/>
            <a:ext cx="288925" cy="2808288"/>
            <a:chOff x="1270" y="2245"/>
            <a:chExt cx="182" cy="1769"/>
          </a:xfrm>
        </p:grpSpPr>
        <p:sp>
          <p:nvSpPr>
            <p:cNvPr id="463" name="Oval 519"/>
            <p:cNvSpPr>
              <a:spLocks noChangeArrowheads="1"/>
            </p:cNvSpPr>
            <p:nvPr/>
          </p:nvSpPr>
          <p:spPr bwMode="auto">
            <a:xfrm>
              <a:off x="1270" y="3833"/>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7</a:t>
              </a:r>
              <a:endParaRPr kumimoji="0" lang="es-ES_tradnl" sz="1400" b="0" i="0" u="none" strike="noStrike" kern="0" cap="none" spc="0" normalizeH="0" baseline="0" noProof="0">
                <a:ln>
                  <a:noFill/>
                </a:ln>
                <a:solidFill>
                  <a:sysClr val="windowText" lastClr="000000"/>
                </a:solidFill>
                <a:effectLst/>
                <a:uLnTx/>
                <a:uFillTx/>
              </a:endParaRPr>
            </a:p>
          </p:txBody>
        </p:sp>
        <p:sp>
          <p:nvSpPr>
            <p:cNvPr id="464" name="Oval 520"/>
            <p:cNvSpPr>
              <a:spLocks noChangeArrowheads="1"/>
            </p:cNvSpPr>
            <p:nvPr/>
          </p:nvSpPr>
          <p:spPr bwMode="auto">
            <a:xfrm>
              <a:off x="1270" y="3606"/>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6</a:t>
              </a:r>
              <a:endParaRPr kumimoji="0" lang="es-ES_tradnl" sz="1400" b="0" i="0" u="none" strike="noStrike" kern="0" cap="none" spc="0" normalizeH="0" baseline="0" noProof="0">
                <a:ln>
                  <a:noFill/>
                </a:ln>
                <a:solidFill>
                  <a:sysClr val="windowText" lastClr="000000"/>
                </a:solidFill>
                <a:effectLst/>
                <a:uLnTx/>
                <a:uFillTx/>
              </a:endParaRPr>
            </a:p>
          </p:txBody>
        </p:sp>
        <p:sp>
          <p:nvSpPr>
            <p:cNvPr id="465" name="Oval 521"/>
            <p:cNvSpPr>
              <a:spLocks noChangeArrowheads="1"/>
            </p:cNvSpPr>
            <p:nvPr/>
          </p:nvSpPr>
          <p:spPr bwMode="auto">
            <a:xfrm>
              <a:off x="1270" y="3379"/>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5</a:t>
              </a:r>
              <a:endParaRPr kumimoji="0" lang="es-ES_tradnl" sz="1400" b="0" i="0" u="none" strike="noStrike" kern="0" cap="none" spc="0" normalizeH="0" baseline="0" noProof="0">
                <a:ln>
                  <a:noFill/>
                </a:ln>
                <a:solidFill>
                  <a:sysClr val="windowText" lastClr="000000"/>
                </a:solidFill>
                <a:effectLst/>
                <a:uLnTx/>
                <a:uFillTx/>
              </a:endParaRPr>
            </a:p>
          </p:txBody>
        </p:sp>
        <p:sp>
          <p:nvSpPr>
            <p:cNvPr id="466" name="Oval 522"/>
            <p:cNvSpPr>
              <a:spLocks noChangeArrowheads="1"/>
            </p:cNvSpPr>
            <p:nvPr/>
          </p:nvSpPr>
          <p:spPr bwMode="auto">
            <a:xfrm>
              <a:off x="1270" y="3152"/>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4</a:t>
              </a:r>
              <a:endParaRPr kumimoji="0" lang="es-ES_tradnl" sz="1400" b="0" i="0" u="none" strike="noStrike" kern="0" cap="none" spc="0" normalizeH="0" baseline="0" noProof="0">
                <a:ln>
                  <a:noFill/>
                </a:ln>
                <a:solidFill>
                  <a:sysClr val="windowText" lastClr="000000"/>
                </a:solidFill>
                <a:effectLst/>
                <a:uLnTx/>
                <a:uFillTx/>
              </a:endParaRPr>
            </a:p>
          </p:txBody>
        </p:sp>
        <p:sp>
          <p:nvSpPr>
            <p:cNvPr id="467" name="Oval 523"/>
            <p:cNvSpPr>
              <a:spLocks noChangeArrowheads="1"/>
            </p:cNvSpPr>
            <p:nvPr/>
          </p:nvSpPr>
          <p:spPr bwMode="auto">
            <a:xfrm>
              <a:off x="1270" y="292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3</a:t>
              </a:r>
              <a:endParaRPr kumimoji="0" lang="es-ES_tradnl" sz="1400" b="0" i="0" u="none" strike="noStrike" kern="0" cap="none" spc="0" normalizeH="0" baseline="0" noProof="0">
                <a:ln>
                  <a:noFill/>
                </a:ln>
                <a:solidFill>
                  <a:sysClr val="windowText" lastClr="000000"/>
                </a:solidFill>
                <a:effectLst/>
                <a:uLnTx/>
                <a:uFillTx/>
              </a:endParaRPr>
            </a:p>
          </p:txBody>
        </p:sp>
        <p:sp>
          <p:nvSpPr>
            <p:cNvPr id="468" name="Oval 524"/>
            <p:cNvSpPr>
              <a:spLocks noChangeArrowheads="1"/>
            </p:cNvSpPr>
            <p:nvPr/>
          </p:nvSpPr>
          <p:spPr bwMode="auto">
            <a:xfrm>
              <a:off x="1270" y="2699"/>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2</a:t>
              </a:r>
              <a:endParaRPr kumimoji="0" lang="es-ES_tradnl" sz="1400" b="0" i="0" u="none" strike="noStrike" kern="0" cap="none" spc="0" normalizeH="0" baseline="0" noProof="0">
                <a:ln>
                  <a:noFill/>
                </a:ln>
                <a:solidFill>
                  <a:sysClr val="windowText" lastClr="000000"/>
                </a:solidFill>
                <a:effectLst/>
                <a:uLnTx/>
                <a:uFillTx/>
              </a:endParaRPr>
            </a:p>
          </p:txBody>
        </p:sp>
        <p:sp>
          <p:nvSpPr>
            <p:cNvPr id="469" name="Oval 525"/>
            <p:cNvSpPr>
              <a:spLocks noChangeArrowheads="1"/>
            </p:cNvSpPr>
            <p:nvPr/>
          </p:nvSpPr>
          <p:spPr bwMode="auto">
            <a:xfrm>
              <a:off x="1270" y="2472"/>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1</a:t>
              </a:r>
              <a:endParaRPr kumimoji="0" lang="es-ES_tradnl" sz="1400" b="0" i="0" u="none" strike="noStrike" kern="0" cap="none" spc="0" normalizeH="0" baseline="0" noProof="0">
                <a:ln>
                  <a:noFill/>
                </a:ln>
                <a:solidFill>
                  <a:sysClr val="windowText" lastClr="000000"/>
                </a:solidFill>
                <a:effectLst/>
                <a:uLnTx/>
                <a:uFillTx/>
              </a:endParaRPr>
            </a:p>
          </p:txBody>
        </p:sp>
        <p:sp>
          <p:nvSpPr>
            <p:cNvPr id="470" name="Oval 526"/>
            <p:cNvSpPr>
              <a:spLocks noChangeArrowheads="1"/>
            </p:cNvSpPr>
            <p:nvPr/>
          </p:nvSpPr>
          <p:spPr bwMode="auto">
            <a:xfrm>
              <a:off x="1270" y="224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dirty="0">
                  <a:ln>
                    <a:noFill/>
                  </a:ln>
                  <a:solidFill>
                    <a:sysClr val="windowText" lastClr="000000"/>
                  </a:solidFill>
                  <a:effectLst/>
                  <a:uLnTx/>
                  <a:uFillTx/>
                </a:rPr>
                <a:t>0</a:t>
              </a:r>
              <a:endParaRPr kumimoji="0" lang="es-ES_tradnl" sz="1400" b="0" i="0" u="none" strike="noStrike" kern="0" cap="none" spc="0" normalizeH="0" baseline="0" noProof="0" dirty="0">
                <a:ln>
                  <a:noFill/>
                </a:ln>
                <a:solidFill>
                  <a:sysClr val="windowText" lastClr="000000"/>
                </a:solidFill>
                <a:effectLst/>
                <a:uLnTx/>
                <a:uFillTx/>
              </a:endParaRPr>
            </a:p>
          </p:txBody>
        </p:sp>
      </p:grpSp>
      <p:grpSp>
        <p:nvGrpSpPr>
          <p:cNvPr id="471" name="Group 527"/>
          <p:cNvGrpSpPr/>
          <p:nvPr/>
        </p:nvGrpSpPr>
        <p:grpSpPr bwMode="auto">
          <a:xfrm>
            <a:off x="8606160" y="3154561"/>
            <a:ext cx="288925" cy="2808288"/>
            <a:chOff x="1270" y="2245"/>
            <a:chExt cx="182" cy="1769"/>
          </a:xfrm>
        </p:grpSpPr>
        <p:sp>
          <p:nvSpPr>
            <p:cNvPr id="472" name="Oval 528"/>
            <p:cNvSpPr>
              <a:spLocks noChangeArrowheads="1"/>
            </p:cNvSpPr>
            <p:nvPr/>
          </p:nvSpPr>
          <p:spPr bwMode="auto">
            <a:xfrm>
              <a:off x="1270" y="3833"/>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7</a:t>
              </a:r>
              <a:endParaRPr kumimoji="0" lang="es-ES_tradnl" sz="1400" b="0" i="0" u="none" strike="noStrike" kern="0" cap="none" spc="0" normalizeH="0" baseline="0" noProof="0">
                <a:ln>
                  <a:noFill/>
                </a:ln>
                <a:solidFill>
                  <a:sysClr val="windowText" lastClr="000000"/>
                </a:solidFill>
                <a:effectLst/>
                <a:uLnTx/>
                <a:uFillTx/>
              </a:endParaRPr>
            </a:p>
          </p:txBody>
        </p:sp>
        <p:sp>
          <p:nvSpPr>
            <p:cNvPr id="473" name="Oval 529"/>
            <p:cNvSpPr>
              <a:spLocks noChangeArrowheads="1"/>
            </p:cNvSpPr>
            <p:nvPr/>
          </p:nvSpPr>
          <p:spPr bwMode="auto">
            <a:xfrm>
              <a:off x="1270" y="3606"/>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6</a:t>
              </a:r>
              <a:endParaRPr kumimoji="0" lang="es-ES_tradnl" sz="1400" b="0" i="0" u="none" strike="noStrike" kern="0" cap="none" spc="0" normalizeH="0" baseline="0" noProof="0">
                <a:ln>
                  <a:noFill/>
                </a:ln>
                <a:solidFill>
                  <a:sysClr val="windowText" lastClr="000000"/>
                </a:solidFill>
                <a:effectLst/>
                <a:uLnTx/>
                <a:uFillTx/>
              </a:endParaRPr>
            </a:p>
          </p:txBody>
        </p:sp>
        <p:sp>
          <p:nvSpPr>
            <p:cNvPr id="474" name="Oval 530"/>
            <p:cNvSpPr>
              <a:spLocks noChangeArrowheads="1"/>
            </p:cNvSpPr>
            <p:nvPr/>
          </p:nvSpPr>
          <p:spPr bwMode="auto">
            <a:xfrm>
              <a:off x="1270" y="3379"/>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5</a:t>
              </a:r>
              <a:endParaRPr kumimoji="0" lang="es-ES_tradnl" sz="1400" b="0" i="0" u="none" strike="noStrike" kern="0" cap="none" spc="0" normalizeH="0" baseline="0" noProof="0">
                <a:ln>
                  <a:noFill/>
                </a:ln>
                <a:solidFill>
                  <a:sysClr val="windowText" lastClr="000000"/>
                </a:solidFill>
                <a:effectLst/>
                <a:uLnTx/>
                <a:uFillTx/>
              </a:endParaRPr>
            </a:p>
          </p:txBody>
        </p:sp>
        <p:sp>
          <p:nvSpPr>
            <p:cNvPr id="475" name="Oval 531"/>
            <p:cNvSpPr>
              <a:spLocks noChangeArrowheads="1"/>
            </p:cNvSpPr>
            <p:nvPr/>
          </p:nvSpPr>
          <p:spPr bwMode="auto">
            <a:xfrm>
              <a:off x="1270" y="3152"/>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4</a:t>
              </a:r>
              <a:endParaRPr kumimoji="0" lang="es-ES_tradnl" sz="1400" b="0" i="0" u="none" strike="noStrike" kern="0" cap="none" spc="0" normalizeH="0" baseline="0" noProof="0">
                <a:ln>
                  <a:noFill/>
                </a:ln>
                <a:solidFill>
                  <a:sysClr val="windowText" lastClr="000000"/>
                </a:solidFill>
                <a:effectLst/>
                <a:uLnTx/>
                <a:uFillTx/>
              </a:endParaRPr>
            </a:p>
          </p:txBody>
        </p:sp>
        <p:sp>
          <p:nvSpPr>
            <p:cNvPr id="476" name="Oval 532"/>
            <p:cNvSpPr>
              <a:spLocks noChangeArrowheads="1"/>
            </p:cNvSpPr>
            <p:nvPr/>
          </p:nvSpPr>
          <p:spPr bwMode="auto">
            <a:xfrm>
              <a:off x="1270" y="292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3</a:t>
              </a:r>
              <a:endParaRPr kumimoji="0" lang="es-ES_tradnl" sz="1400" b="0" i="0" u="none" strike="noStrike" kern="0" cap="none" spc="0" normalizeH="0" baseline="0" noProof="0">
                <a:ln>
                  <a:noFill/>
                </a:ln>
                <a:solidFill>
                  <a:sysClr val="windowText" lastClr="000000"/>
                </a:solidFill>
                <a:effectLst/>
                <a:uLnTx/>
                <a:uFillTx/>
              </a:endParaRPr>
            </a:p>
          </p:txBody>
        </p:sp>
        <p:sp>
          <p:nvSpPr>
            <p:cNvPr id="477" name="Oval 533"/>
            <p:cNvSpPr>
              <a:spLocks noChangeArrowheads="1"/>
            </p:cNvSpPr>
            <p:nvPr/>
          </p:nvSpPr>
          <p:spPr bwMode="auto">
            <a:xfrm>
              <a:off x="1270" y="2699"/>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2</a:t>
              </a:r>
              <a:endParaRPr kumimoji="0" lang="es-ES_tradnl" sz="1400" b="0" i="0" u="none" strike="noStrike" kern="0" cap="none" spc="0" normalizeH="0" baseline="0" noProof="0">
                <a:ln>
                  <a:noFill/>
                </a:ln>
                <a:solidFill>
                  <a:sysClr val="windowText" lastClr="000000"/>
                </a:solidFill>
                <a:effectLst/>
                <a:uLnTx/>
                <a:uFillTx/>
              </a:endParaRPr>
            </a:p>
          </p:txBody>
        </p:sp>
        <p:sp>
          <p:nvSpPr>
            <p:cNvPr id="478" name="Oval 534"/>
            <p:cNvSpPr>
              <a:spLocks noChangeArrowheads="1"/>
            </p:cNvSpPr>
            <p:nvPr/>
          </p:nvSpPr>
          <p:spPr bwMode="auto">
            <a:xfrm>
              <a:off x="1270" y="2472"/>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1</a:t>
              </a:r>
              <a:endParaRPr kumimoji="0" lang="es-ES_tradnl" sz="1400" b="0" i="0" u="none" strike="noStrike" kern="0" cap="none" spc="0" normalizeH="0" baseline="0" noProof="0">
                <a:ln>
                  <a:noFill/>
                </a:ln>
                <a:solidFill>
                  <a:sysClr val="windowText" lastClr="000000"/>
                </a:solidFill>
                <a:effectLst/>
                <a:uLnTx/>
                <a:uFillTx/>
              </a:endParaRPr>
            </a:p>
          </p:txBody>
        </p:sp>
        <p:sp>
          <p:nvSpPr>
            <p:cNvPr id="479" name="Oval 535"/>
            <p:cNvSpPr>
              <a:spLocks noChangeArrowheads="1"/>
            </p:cNvSpPr>
            <p:nvPr/>
          </p:nvSpPr>
          <p:spPr bwMode="auto">
            <a:xfrm>
              <a:off x="1270" y="224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0</a:t>
              </a:r>
              <a:endParaRPr kumimoji="0" lang="es-ES_tradnl" sz="1400" b="0" i="0" u="none" strike="noStrike" kern="0" cap="none" spc="0" normalizeH="0" baseline="0" noProof="0">
                <a:ln>
                  <a:noFill/>
                </a:ln>
                <a:solidFill>
                  <a:sysClr val="windowText" lastClr="000000"/>
                </a:solidFill>
                <a:effectLst/>
                <a:uLnTx/>
                <a:uFillTx/>
              </a:endParaRPr>
            </a:p>
          </p:txBody>
        </p:sp>
      </p:grpSp>
      <p:sp>
        <p:nvSpPr>
          <p:cNvPr id="480" name="Freeform 537"/>
          <p:cNvSpPr/>
          <p:nvPr/>
        </p:nvSpPr>
        <p:spPr bwMode="auto">
          <a:xfrm>
            <a:off x="4507235" y="3332361"/>
            <a:ext cx="4103688" cy="1439863"/>
          </a:xfrm>
          <a:custGeom>
            <a:avLst/>
            <a:gdLst>
              <a:gd name="T0" fmla="*/ 0 w 2585"/>
              <a:gd name="T1" fmla="*/ 907 h 907"/>
              <a:gd name="T2" fmla="*/ 136 w 2585"/>
              <a:gd name="T3" fmla="*/ 907 h 907"/>
              <a:gd name="T4" fmla="*/ 408 w 2585"/>
              <a:gd name="T5" fmla="*/ 227 h 907"/>
              <a:gd name="T6" fmla="*/ 544 w 2585"/>
              <a:gd name="T7" fmla="*/ 227 h 907"/>
              <a:gd name="T8" fmla="*/ 816 w 2585"/>
              <a:gd name="T9" fmla="*/ 0 h 907"/>
              <a:gd name="T10" fmla="*/ 2585 w 2585"/>
              <a:gd name="T11" fmla="*/ 0 h 907"/>
            </a:gdLst>
            <a:ahLst/>
            <a:cxnLst>
              <a:cxn ang="0">
                <a:pos x="T0" y="T1"/>
              </a:cxn>
              <a:cxn ang="0">
                <a:pos x="T2" y="T3"/>
              </a:cxn>
              <a:cxn ang="0">
                <a:pos x="T4" y="T5"/>
              </a:cxn>
              <a:cxn ang="0">
                <a:pos x="T6" y="T7"/>
              </a:cxn>
              <a:cxn ang="0">
                <a:pos x="T8" y="T9"/>
              </a:cxn>
              <a:cxn ang="0">
                <a:pos x="T10" y="T11"/>
              </a:cxn>
            </a:cxnLst>
            <a:rect l="0" t="0" r="r" b="b"/>
            <a:pathLst>
              <a:path w="2585" h="907">
                <a:moveTo>
                  <a:pt x="0" y="907"/>
                </a:moveTo>
                <a:lnTo>
                  <a:pt x="136" y="907"/>
                </a:lnTo>
                <a:lnTo>
                  <a:pt x="408" y="227"/>
                </a:lnTo>
                <a:lnTo>
                  <a:pt x="544" y="227"/>
                </a:lnTo>
                <a:lnTo>
                  <a:pt x="816" y="0"/>
                </a:lnTo>
                <a:lnTo>
                  <a:pt x="2585" y="0"/>
                </a:lnTo>
              </a:path>
            </a:pathLst>
          </a:custGeom>
          <a:noFill/>
          <a:ln w="50800"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3366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2" name="矩形 241"/>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Clos</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网络</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103" name="TextBox 102"/>
              <p:cNvSpPr txBox="1"/>
              <p:nvPr/>
            </p:nvSpPr>
            <p:spPr>
              <a:xfrm>
                <a:off x="258175" y="1022826"/>
                <a:ext cx="8418281" cy="2262158"/>
              </a:xfrm>
              <a:prstGeom prst="rect">
                <a:avLst/>
              </a:prstGeom>
              <a:noFill/>
            </p:spPr>
            <p:txBody>
              <a:bodyPr wrap="square" rtlCol="0">
                <a:spAutoFit/>
              </a:bodyPr>
              <a:lstStyle/>
              <a:p>
                <a:pPr marL="285750" indent="-285750">
                  <a:buSzPct val="60000"/>
                  <a:buFont typeface="Wingdings" pitchFamily="2" charset="2"/>
                  <a:buChar char="l"/>
                </a:pPr>
                <a14:m>
                  <m:oMath xmlns:m="http://schemas.openxmlformats.org/officeDocument/2006/math">
                    <m:r>
                      <a:rPr lang="en-US" altLang="zh-CN" sz="2400" b="1" i="1" smtClean="0">
                        <a:latin typeface="Cambria Math"/>
                        <a:ea typeface="华文中宋" pitchFamily="2" charset="-122"/>
                        <a:cs typeface="Times New Roman" pitchFamily="18" charset="0"/>
                      </a:rPr>
                      <m:t>(</m:t>
                    </m:r>
                    <m:r>
                      <a:rPr lang="en-US" altLang="zh-CN" sz="2400" b="1" i="1" smtClean="0">
                        <a:latin typeface="Cambria Math"/>
                        <a:ea typeface="华文中宋" pitchFamily="2" charset="-122"/>
                        <a:cs typeface="Times New Roman" pitchFamily="18" charset="0"/>
                      </a:rPr>
                      <m:t>𝒎</m:t>
                    </m:r>
                    <m:r>
                      <a:rPr lang="en-US" altLang="zh-CN" sz="2400" b="1" i="1" smtClean="0">
                        <a:latin typeface="Cambria Math"/>
                        <a:ea typeface="华文中宋" pitchFamily="2" charset="-122"/>
                        <a:cs typeface="Times New Roman" pitchFamily="18" charset="0"/>
                      </a:rPr>
                      <m:t>, </m:t>
                    </m:r>
                    <m:r>
                      <a:rPr lang="en-US" altLang="zh-CN" sz="2400" b="1" i="1" smtClean="0">
                        <a:latin typeface="Cambria Math"/>
                        <a:ea typeface="华文中宋" pitchFamily="2" charset="-122"/>
                        <a:cs typeface="Times New Roman" pitchFamily="18" charset="0"/>
                      </a:rPr>
                      <m:t>𝒏</m:t>
                    </m:r>
                    <m:r>
                      <a:rPr lang="en-US" altLang="zh-CN" sz="2400" b="1" i="1" smtClean="0">
                        <a:latin typeface="Cambria Math"/>
                        <a:ea typeface="华文中宋" pitchFamily="2" charset="-122"/>
                        <a:cs typeface="Times New Roman" pitchFamily="18" charset="0"/>
                      </a:rPr>
                      <m:t>, </m:t>
                    </m:r>
                    <m:r>
                      <a:rPr lang="en-US" altLang="zh-CN" sz="2400" b="1" i="1" smtClean="0">
                        <a:latin typeface="Cambria Math"/>
                        <a:ea typeface="华文中宋" pitchFamily="2" charset="-122"/>
                        <a:cs typeface="Times New Roman" pitchFamily="18" charset="0"/>
                      </a:rPr>
                      <m:t>𝒓</m:t>
                    </m:r>
                    <m:r>
                      <a:rPr lang="en-US" altLang="zh-CN" sz="2400" b="1" i="1" smtClean="0">
                        <a:latin typeface="Cambria Math"/>
                        <a:ea typeface="华文中宋" pitchFamily="2" charset="-122"/>
                        <a:cs typeface="Times New Roman" pitchFamily="18" charset="0"/>
                      </a:rPr>
                      <m:t>)</m:t>
                    </m:r>
                  </m:oMath>
                </a14:m>
                <a:r>
                  <a:rPr lang="en-US" altLang="zh-CN" sz="2400" b="1" dirty="0">
                    <a:latin typeface="Times New Roman" pitchFamily="18" charset="0"/>
                    <a:ea typeface="华文中宋" pitchFamily="2" charset="-122"/>
                    <a:cs typeface="Times New Roman" pitchFamily="18" charset="0"/>
                  </a:rPr>
                  <a:t> Clos</a:t>
                </a:r>
                <a:r>
                  <a:rPr lang="zh-CN" altLang="en-US" sz="2400" b="1" dirty="0">
                    <a:latin typeface="Times New Roman" pitchFamily="18" charset="0"/>
                    <a:ea typeface="华文中宋" pitchFamily="2" charset="-122"/>
                    <a:cs typeface="Times New Roman" pitchFamily="18" charset="0"/>
                  </a:rPr>
                  <a:t>网络</a:t>
                </a:r>
                <a:endParaRPr lang="en-US" altLang="zh-CN" sz="2400" b="1" dirty="0">
                  <a:latin typeface="Times New Roman" pitchFamily="18" charset="0"/>
                  <a:ea typeface="华文中宋" pitchFamily="2" charset="-122"/>
                  <a:cs typeface="Times New Roman" pitchFamily="18" charset="0"/>
                </a:endParaRPr>
              </a:p>
              <a:p>
                <a:pPr marL="742950" lvl="1" indent="-285750">
                  <a:spcBef>
                    <a:spcPts val="600"/>
                  </a:spcBef>
                  <a:buSzPct val="60000"/>
                  <a:buFont typeface="Wingdings" pitchFamily="2" charset="2"/>
                  <a:buChar char="l"/>
                </a:pPr>
                <a:r>
                  <a:rPr lang="zh-CN" altLang="en-US" sz="2000" b="1" dirty="0">
                    <a:solidFill>
                      <a:srgbClr val="003B93"/>
                    </a:solidFill>
                    <a:latin typeface="Calibri" pitchFamily="34" charset="0"/>
                    <a:ea typeface="华文中宋" pitchFamily="2" charset="-122"/>
                    <a:cs typeface="Calibri" pitchFamily="34" charset="0"/>
                  </a:rPr>
                  <a:t>结构定义</a:t>
                </a:r>
                <a:r>
                  <a:rPr lang="zh-CN" altLang="en-US" sz="2000" dirty="0">
                    <a:solidFill>
                      <a:prstClr val="black"/>
                    </a:solidFill>
                    <a:latin typeface="Calibri" pitchFamily="34" charset="0"/>
                    <a:ea typeface="华文中宋" pitchFamily="2" charset="-122"/>
                    <a:cs typeface="Calibri" pitchFamily="34" charset="0"/>
                  </a:rPr>
                  <a:t>：</a:t>
                </a:r>
                <a:endParaRPr lang="en-US" altLang="zh-CN" sz="2000" dirty="0">
                  <a:solidFill>
                    <a:prstClr val="black"/>
                  </a:solidFill>
                  <a:latin typeface="Cambria Math"/>
                  <a:ea typeface="华文中宋" pitchFamily="2" charset="-122"/>
                  <a:cs typeface="Calibri" pitchFamily="34" charset="0"/>
                </a:endParaRPr>
              </a:p>
              <a:p>
                <a:pPr marL="1200150" lvl="2" indent="-285750">
                  <a:spcBef>
                    <a:spcPts val="600"/>
                  </a:spcBef>
                  <a:buSzPct val="60000"/>
                  <a:buFont typeface="Wingdings" pitchFamily="2" charset="2"/>
                  <a:buChar char="l"/>
                </a:pPr>
                <a:r>
                  <a:rPr lang="en-US" altLang="zh-CN" b="1" dirty="0">
                    <a:latin typeface="Cambria Math" pitchFamily="18" charset="0"/>
                    <a:ea typeface="Cambria Math" pitchFamily="18" charset="0"/>
                    <a:cs typeface="Calibri" pitchFamily="34" charset="0"/>
                  </a:rPr>
                  <a:t>Clos</a:t>
                </a:r>
                <a:r>
                  <a:rPr lang="zh-CN" altLang="en-US" b="1" dirty="0">
                    <a:latin typeface="Cambria Math" pitchFamily="18" charset="0"/>
                    <a:ea typeface="Cambria Math" pitchFamily="18" charset="0"/>
                    <a:cs typeface="Calibri" pitchFamily="34" charset="0"/>
                  </a:rPr>
                  <a:t>网络包含三层交叉开关</a:t>
                </a:r>
                <a:r>
                  <a:rPr lang="en-US" altLang="zh-CN" b="1" dirty="0">
                    <a:latin typeface="Cambria Math" pitchFamily="18" charset="0"/>
                    <a:ea typeface="Cambria Math" pitchFamily="18" charset="0"/>
                    <a:cs typeface="Calibri" pitchFamily="34" charset="0"/>
                  </a:rPr>
                  <a:t>/Switch</a:t>
                </a:r>
              </a:p>
              <a:p>
                <a:pPr marL="1200150" lvl="2" indent="-285750">
                  <a:spcBef>
                    <a:spcPts val="600"/>
                  </a:spcBef>
                  <a:buSzPct val="60000"/>
                  <a:buFont typeface="Wingdings" pitchFamily="2" charset="2"/>
                  <a:buChar char="l"/>
                </a:pPr>
                <a:r>
                  <a:rPr lang="en-US" altLang="zh-CN" b="1" dirty="0">
                    <a:solidFill>
                      <a:srgbClr val="003B93"/>
                    </a:solidFill>
                    <a:latin typeface="Cambria Math" pitchFamily="18" charset="0"/>
                    <a:ea typeface="Cambria Math" pitchFamily="18" charset="0"/>
                    <a:cs typeface="Calibri" pitchFamily="34" charset="0"/>
                  </a:rPr>
                  <a:t>m</a:t>
                </a:r>
                <a:r>
                  <a:rPr lang="zh-CN" altLang="en-US" dirty="0">
                    <a:solidFill>
                      <a:srgbClr val="003B93"/>
                    </a:solidFill>
                    <a:latin typeface="Cambria Math" pitchFamily="18" charset="0"/>
                    <a:ea typeface="华文中宋" pitchFamily="2" charset="-122"/>
                    <a:cs typeface="Calibri" pitchFamily="34" charset="0"/>
                  </a:rPr>
                  <a:t>：</a:t>
                </a:r>
                <a:r>
                  <a:rPr lang="zh-CN" altLang="en-US" dirty="0">
                    <a:latin typeface="Cambria Math" pitchFamily="18" charset="0"/>
                    <a:ea typeface="华文中宋" pitchFamily="2" charset="-122"/>
                    <a:cs typeface="Calibri" pitchFamily="34" charset="0"/>
                  </a:rPr>
                  <a:t>中间层</a:t>
                </a:r>
                <a:r>
                  <a:rPr lang="en-US" altLang="zh-CN" dirty="0">
                    <a:latin typeface="Cambria Math" pitchFamily="18" charset="0"/>
                    <a:ea typeface="华文中宋" pitchFamily="2" charset="-122"/>
                    <a:cs typeface="Calibri" pitchFamily="34" charset="0"/>
                  </a:rPr>
                  <a:t>Switch</a:t>
                </a:r>
                <a:r>
                  <a:rPr lang="zh-CN" altLang="en-US" dirty="0">
                    <a:latin typeface="Cambria Math" pitchFamily="18" charset="0"/>
                    <a:ea typeface="华文中宋" pitchFamily="2" charset="-122"/>
                    <a:cs typeface="Calibri" pitchFamily="34" charset="0"/>
                  </a:rPr>
                  <a:t>的个数</a:t>
                </a:r>
                <a:endParaRPr lang="en-US" altLang="zh-CN" dirty="0">
                  <a:latin typeface="Cambria Math" pitchFamily="18" charset="0"/>
                  <a:ea typeface="Cambria Math" pitchFamily="18" charset="0"/>
                  <a:cs typeface="Calibri" pitchFamily="34" charset="0"/>
                </a:endParaRPr>
              </a:p>
              <a:p>
                <a:pPr marL="1200150" lvl="2" indent="-285750">
                  <a:spcBef>
                    <a:spcPts val="600"/>
                  </a:spcBef>
                  <a:buSzPct val="60000"/>
                  <a:buFont typeface="Wingdings" pitchFamily="2" charset="2"/>
                  <a:buChar char="l"/>
                </a:pPr>
                <a:r>
                  <a:rPr lang="en-US" altLang="zh-CN" b="1" dirty="0">
                    <a:solidFill>
                      <a:srgbClr val="003B93"/>
                    </a:solidFill>
                    <a:latin typeface="Cambria Math" pitchFamily="18" charset="0"/>
                    <a:ea typeface="Cambria Math" pitchFamily="18" charset="0"/>
                    <a:cs typeface="Calibri" pitchFamily="34" charset="0"/>
                  </a:rPr>
                  <a:t>n</a:t>
                </a:r>
                <a:r>
                  <a:rPr lang="zh-CN" altLang="en-US" b="1" dirty="0">
                    <a:solidFill>
                      <a:srgbClr val="003B93"/>
                    </a:solidFill>
                    <a:latin typeface="Cambria Math" pitchFamily="18" charset="0"/>
                    <a:ea typeface="华文中宋" pitchFamily="2" charset="-122"/>
                    <a:cs typeface="Calibri" pitchFamily="34" charset="0"/>
                  </a:rPr>
                  <a:t>：</a:t>
                </a:r>
                <a:r>
                  <a:rPr lang="zh-CN" altLang="en-US" dirty="0">
                    <a:latin typeface="Cambria Math" pitchFamily="18" charset="0"/>
                    <a:ea typeface="华文中宋" pitchFamily="2" charset="-122"/>
                    <a:cs typeface="Calibri" pitchFamily="34" charset="0"/>
                  </a:rPr>
                  <a:t>输入层和输出层</a:t>
                </a:r>
                <a:r>
                  <a:rPr lang="en-US" altLang="zh-CN" dirty="0">
                    <a:latin typeface="Cambria Math" pitchFamily="18" charset="0"/>
                    <a:ea typeface="华文中宋" pitchFamily="2" charset="-122"/>
                    <a:cs typeface="Calibri" pitchFamily="34" charset="0"/>
                  </a:rPr>
                  <a:t>Switch</a:t>
                </a:r>
                <a:r>
                  <a:rPr lang="zh-CN" altLang="en-US" dirty="0">
                    <a:latin typeface="Cambria Math" pitchFamily="18" charset="0"/>
                    <a:ea typeface="华文中宋" pitchFamily="2" charset="-122"/>
                    <a:cs typeface="Calibri" pitchFamily="34" charset="0"/>
                  </a:rPr>
                  <a:t>的输入端口数</a:t>
                </a:r>
                <a:endParaRPr lang="en-US" altLang="zh-CN" dirty="0">
                  <a:latin typeface="Cambria Math" pitchFamily="18" charset="0"/>
                  <a:ea typeface="华文中宋" pitchFamily="2" charset="-122"/>
                  <a:cs typeface="Calibri" pitchFamily="34" charset="0"/>
                </a:endParaRPr>
              </a:p>
              <a:p>
                <a:pPr marL="1200150" lvl="2" indent="-285750">
                  <a:spcBef>
                    <a:spcPts val="600"/>
                  </a:spcBef>
                  <a:buSzPct val="60000"/>
                  <a:buFont typeface="Wingdings" pitchFamily="2" charset="2"/>
                  <a:buChar char="l"/>
                </a:pPr>
                <a:r>
                  <a:rPr lang="en-US" altLang="zh-CN" b="1" dirty="0">
                    <a:solidFill>
                      <a:srgbClr val="003B93"/>
                    </a:solidFill>
                    <a:latin typeface="Cambria Math" pitchFamily="18" charset="0"/>
                    <a:ea typeface="Cambria Math" pitchFamily="18" charset="0"/>
                    <a:cs typeface="Calibri" pitchFamily="34" charset="0"/>
                  </a:rPr>
                  <a:t>r</a:t>
                </a:r>
                <a:r>
                  <a:rPr lang="zh-CN" altLang="en-US" b="1" dirty="0">
                    <a:latin typeface="Cambria Math" pitchFamily="18" charset="0"/>
                    <a:ea typeface="华文中宋" pitchFamily="2" charset="-122"/>
                    <a:cs typeface="Calibri" pitchFamily="34" charset="0"/>
                  </a:rPr>
                  <a:t>：</a:t>
                </a:r>
                <a:r>
                  <a:rPr lang="zh-CN" altLang="en-US" dirty="0">
                    <a:latin typeface="Cambria Math" pitchFamily="18" charset="0"/>
                    <a:ea typeface="华文中宋" pitchFamily="2" charset="-122"/>
                    <a:cs typeface="Calibri" pitchFamily="34" charset="0"/>
                  </a:rPr>
                  <a:t>输入层和输出层的</a:t>
                </a:r>
                <a:r>
                  <a:rPr lang="en-US" altLang="zh-CN" dirty="0">
                    <a:latin typeface="Cambria Math" pitchFamily="18" charset="0"/>
                    <a:ea typeface="华文中宋" pitchFamily="2" charset="-122"/>
                    <a:cs typeface="Calibri" pitchFamily="34" charset="0"/>
                  </a:rPr>
                  <a:t>Switch</a:t>
                </a:r>
                <a:r>
                  <a:rPr lang="zh-CN" altLang="en-US" dirty="0">
                    <a:latin typeface="Cambria Math" pitchFamily="18" charset="0"/>
                    <a:ea typeface="华文中宋" pitchFamily="2" charset="-122"/>
                    <a:cs typeface="Calibri" pitchFamily="34" charset="0"/>
                  </a:rPr>
                  <a:t>个数</a:t>
                </a:r>
                <a:endParaRPr lang="en-US" altLang="zh-CN" dirty="0">
                  <a:latin typeface="Cambria Math" pitchFamily="18" charset="0"/>
                  <a:ea typeface="Cambria Math" pitchFamily="18" charset="0"/>
                  <a:cs typeface="Calibri" pitchFamily="34" charset="0"/>
                </a:endParaRPr>
              </a:p>
            </p:txBody>
          </p:sp>
        </mc:Choice>
        <mc:Fallback>
          <p:sp>
            <p:nvSpPr>
              <p:cNvPr id="103" name="TextBox 102"/>
              <p:cNvSpPr txBox="1">
                <a:spLocks noRot="1" noChangeAspect="1" noMove="1" noResize="1" noEditPoints="1" noAdjustHandles="1" noChangeArrowheads="1" noChangeShapeType="1" noTextEdit="1"/>
              </p:cNvSpPr>
              <p:nvPr/>
            </p:nvSpPr>
            <p:spPr>
              <a:xfrm>
                <a:off x="258175" y="1022826"/>
                <a:ext cx="8418281" cy="2262158"/>
              </a:xfrm>
              <a:prstGeom prst="rect">
                <a:avLst/>
              </a:prstGeom>
              <a:blipFill rotWithShape="1">
                <a:blip r:embed="rId2"/>
                <a:stretch>
                  <a:fillRect l="-72" t="-2156" b="-3504"/>
                </a:stretch>
              </a:blipFill>
            </p:spPr>
            <p:txBody>
              <a:bodyPr/>
              <a:lstStyle/>
              <a:p>
                <a:r>
                  <a:rPr lang="zh-CN" altLang="en-US">
                    <a:noFill/>
                  </a:rPr>
                  <a:t> </a:t>
                </a:r>
                <a:endParaRPr lang="zh-CN" altLang="en-US">
                  <a:noFill/>
                </a:endParaRPr>
              </a:p>
            </p:txBody>
          </p:sp>
        </mc:Fallback>
      </mc:AlternateContent>
      <p:grpSp>
        <p:nvGrpSpPr>
          <p:cNvPr id="5" name="组合 4"/>
          <p:cNvGrpSpPr/>
          <p:nvPr/>
        </p:nvGrpSpPr>
        <p:grpSpPr>
          <a:xfrm>
            <a:off x="2596719" y="3429514"/>
            <a:ext cx="3795927" cy="3012779"/>
            <a:chOff x="2596719" y="3673975"/>
            <a:chExt cx="3795927" cy="3012779"/>
          </a:xfrm>
        </p:grpSpPr>
        <p:sp>
          <p:nvSpPr>
            <p:cNvPr id="545" name="Rectangle 31"/>
            <p:cNvSpPr>
              <a:spLocks noChangeArrowheads="1"/>
            </p:cNvSpPr>
            <p:nvPr/>
          </p:nvSpPr>
          <p:spPr bwMode="auto">
            <a:xfrm>
              <a:off x="2872546" y="3673975"/>
              <a:ext cx="463242" cy="694864"/>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6" name="Rectangle 32"/>
            <p:cNvSpPr>
              <a:spLocks noChangeArrowheads="1"/>
            </p:cNvSpPr>
            <p:nvPr/>
          </p:nvSpPr>
          <p:spPr bwMode="auto">
            <a:xfrm>
              <a:off x="2872546" y="4447181"/>
              <a:ext cx="463242" cy="694864"/>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7" name="Rectangle 33"/>
            <p:cNvSpPr>
              <a:spLocks noChangeArrowheads="1"/>
            </p:cNvSpPr>
            <p:nvPr/>
          </p:nvSpPr>
          <p:spPr bwMode="auto">
            <a:xfrm>
              <a:off x="2872546" y="5218684"/>
              <a:ext cx="463242" cy="694864"/>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8" name="Rectangle 34"/>
            <p:cNvSpPr>
              <a:spLocks noChangeArrowheads="1"/>
            </p:cNvSpPr>
            <p:nvPr/>
          </p:nvSpPr>
          <p:spPr bwMode="auto">
            <a:xfrm>
              <a:off x="2872546" y="5991890"/>
              <a:ext cx="463242" cy="694864"/>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0" name="Rectangle 36"/>
            <p:cNvSpPr>
              <a:spLocks noChangeArrowheads="1"/>
            </p:cNvSpPr>
            <p:nvPr/>
          </p:nvSpPr>
          <p:spPr bwMode="auto">
            <a:xfrm>
              <a:off x="4262273" y="4069747"/>
              <a:ext cx="463242" cy="694864"/>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1" name="Rectangle 37"/>
            <p:cNvSpPr>
              <a:spLocks noChangeArrowheads="1"/>
            </p:cNvSpPr>
            <p:nvPr/>
          </p:nvSpPr>
          <p:spPr bwMode="auto">
            <a:xfrm>
              <a:off x="4262273" y="4841250"/>
              <a:ext cx="463242" cy="694864"/>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2" name="Rectangle 38"/>
            <p:cNvSpPr>
              <a:spLocks noChangeArrowheads="1"/>
            </p:cNvSpPr>
            <p:nvPr/>
          </p:nvSpPr>
          <p:spPr bwMode="auto">
            <a:xfrm>
              <a:off x="4262273" y="5614456"/>
              <a:ext cx="463242" cy="694864"/>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3" name="Rectangle 39"/>
            <p:cNvSpPr>
              <a:spLocks noChangeArrowheads="1"/>
            </p:cNvSpPr>
            <p:nvPr/>
          </p:nvSpPr>
          <p:spPr bwMode="auto">
            <a:xfrm>
              <a:off x="5655406" y="3673975"/>
              <a:ext cx="463242" cy="694864"/>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4" name="Rectangle 40"/>
            <p:cNvSpPr>
              <a:spLocks noChangeArrowheads="1"/>
            </p:cNvSpPr>
            <p:nvPr/>
          </p:nvSpPr>
          <p:spPr bwMode="auto">
            <a:xfrm>
              <a:off x="5655406" y="4447181"/>
              <a:ext cx="463242" cy="694864"/>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5" name="Rectangle 41"/>
            <p:cNvSpPr>
              <a:spLocks noChangeArrowheads="1"/>
            </p:cNvSpPr>
            <p:nvPr/>
          </p:nvSpPr>
          <p:spPr bwMode="auto">
            <a:xfrm>
              <a:off x="5655406" y="5218684"/>
              <a:ext cx="463242" cy="694864"/>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6" name="Rectangle 42"/>
            <p:cNvSpPr>
              <a:spLocks noChangeArrowheads="1"/>
            </p:cNvSpPr>
            <p:nvPr/>
          </p:nvSpPr>
          <p:spPr bwMode="auto">
            <a:xfrm>
              <a:off x="5655406" y="5991890"/>
              <a:ext cx="463242" cy="694864"/>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3" name="TextBox 492"/>
            <p:cNvSpPr txBox="1"/>
            <p:nvPr/>
          </p:nvSpPr>
          <p:spPr>
            <a:xfrm>
              <a:off x="2880452" y="3883786"/>
              <a:ext cx="470000" cy="307777"/>
            </a:xfrm>
            <a:prstGeom prst="rect">
              <a:avLst/>
            </a:prstGeom>
            <a:noFill/>
          </p:spPr>
          <p:txBody>
            <a:bodyPr wrap="none" rtlCol="0">
              <a:spAutoFit/>
            </a:bodyPr>
            <a:lstStyle/>
            <a:p>
              <a:r>
                <a:rPr lang="en-US" altLang="zh-CN" sz="1400" dirty="0">
                  <a:latin typeface="Cambria Math" panose="02040503050406030204" pitchFamily="18" charset="0"/>
                  <a:ea typeface="Cambria Math" panose="02040503050406030204" pitchFamily="18" charset="0"/>
                </a:rPr>
                <a:t>3x3</a:t>
              </a:r>
              <a:endParaRPr lang="zh-CN" altLang="en-US" sz="1400" dirty="0">
                <a:latin typeface="Cambria Math" panose="02040503050406030204" pitchFamily="18" charset="0"/>
              </a:endParaRPr>
            </a:p>
          </p:txBody>
        </p:sp>
        <p:sp>
          <p:nvSpPr>
            <p:cNvPr id="494" name="TextBox 493"/>
            <p:cNvSpPr txBox="1"/>
            <p:nvPr/>
          </p:nvSpPr>
          <p:spPr>
            <a:xfrm>
              <a:off x="2880452" y="4651396"/>
              <a:ext cx="470000" cy="307777"/>
            </a:xfrm>
            <a:prstGeom prst="rect">
              <a:avLst/>
            </a:prstGeom>
            <a:noFill/>
          </p:spPr>
          <p:txBody>
            <a:bodyPr wrap="none" rtlCol="0">
              <a:spAutoFit/>
            </a:bodyPr>
            <a:lstStyle/>
            <a:p>
              <a:r>
                <a:rPr lang="en-US" altLang="zh-CN" sz="1400" dirty="0">
                  <a:latin typeface="Cambria Math" panose="02040503050406030204" pitchFamily="18" charset="0"/>
                  <a:ea typeface="Cambria Math" panose="02040503050406030204" pitchFamily="18" charset="0"/>
                </a:rPr>
                <a:t>3x3</a:t>
              </a:r>
              <a:endParaRPr lang="zh-CN" altLang="en-US" sz="1400" dirty="0">
                <a:latin typeface="Cambria Math" panose="02040503050406030204" pitchFamily="18" charset="0"/>
              </a:endParaRPr>
            </a:p>
          </p:txBody>
        </p:sp>
        <p:sp>
          <p:nvSpPr>
            <p:cNvPr id="495" name="TextBox 494"/>
            <p:cNvSpPr txBox="1"/>
            <p:nvPr/>
          </p:nvSpPr>
          <p:spPr>
            <a:xfrm>
              <a:off x="2875381" y="5429954"/>
              <a:ext cx="470000" cy="307777"/>
            </a:xfrm>
            <a:prstGeom prst="rect">
              <a:avLst/>
            </a:prstGeom>
            <a:noFill/>
          </p:spPr>
          <p:txBody>
            <a:bodyPr wrap="none" rtlCol="0">
              <a:spAutoFit/>
            </a:bodyPr>
            <a:lstStyle/>
            <a:p>
              <a:r>
                <a:rPr lang="en-US" altLang="zh-CN" sz="1400" dirty="0">
                  <a:latin typeface="Cambria Math" panose="02040503050406030204" pitchFamily="18" charset="0"/>
                  <a:ea typeface="Cambria Math" panose="02040503050406030204" pitchFamily="18" charset="0"/>
                </a:rPr>
                <a:t>3x3</a:t>
              </a:r>
              <a:endParaRPr lang="zh-CN" altLang="en-US" sz="1400" dirty="0">
                <a:latin typeface="Cambria Math" panose="02040503050406030204" pitchFamily="18" charset="0"/>
              </a:endParaRPr>
            </a:p>
          </p:txBody>
        </p:sp>
        <p:sp>
          <p:nvSpPr>
            <p:cNvPr id="496" name="TextBox 495"/>
            <p:cNvSpPr txBox="1"/>
            <p:nvPr/>
          </p:nvSpPr>
          <p:spPr>
            <a:xfrm>
              <a:off x="2880452" y="6169418"/>
              <a:ext cx="470000" cy="307777"/>
            </a:xfrm>
            <a:prstGeom prst="rect">
              <a:avLst/>
            </a:prstGeom>
            <a:noFill/>
          </p:spPr>
          <p:txBody>
            <a:bodyPr wrap="none" rtlCol="0">
              <a:spAutoFit/>
            </a:bodyPr>
            <a:lstStyle/>
            <a:p>
              <a:r>
                <a:rPr lang="en-US" altLang="zh-CN" sz="1400" dirty="0">
                  <a:latin typeface="Cambria Math" panose="02040503050406030204" pitchFamily="18" charset="0"/>
                  <a:ea typeface="Cambria Math" panose="02040503050406030204" pitchFamily="18" charset="0"/>
                </a:rPr>
                <a:t>3x3</a:t>
              </a:r>
              <a:endParaRPr lang="zh-CN" altLang="en-US" sz="1400" dirty="0">
                <a:latin typeface="Cambria Math" panose="02040503050406030204" pitchFamily="18" charset="0"/>
              </a:endParaRPr>
            </a:p>
          </p:txBody>
        </p:sp>
        <p:sp>
          <p:nvSpPr>
            <p:cNvPr id="498" name="TextBox 497"/>
            <p:cNvSpPr txBox="1"/>
            <p:nvPr/>
          </p:nvSpPr>
          <p:spPr>
            <a:xfrm>
              <a:off x="4249378" y="4273962"/>
              <a:ext cx="470000" cy="307777"/>
            </a:xfrm>
            <a:prstGeom prst="rect">
              <a:avLst/>
            </a:prstGeom>
            <a:noFill/>
          </p:spPr>
          <p:txBody>
            <a:bodyPr wrap="none" rtlCol="0">
              <a:spAutoFit/>
            </a:bodyPr>
            <a:lstStyle/>
            <a:p>
              <a:r>
                <a:rPr lang="en-US" altLang="zh-CN" sz="1400" dirty="0">
                  <a:latin typeface="Cambria Math" panose="02040503050406030204" pitchFamily="18" charset="0"/>
                  <a:ea typeface="Cambria Math" panose="02040503050406030204" pitchFamily="18" charset="0"/>
                </a:rPr>
                <a:t>4x4</a:t>
              </a:r>
              <a:endParaRPr lang="zh-CN" altLang="en-US" sz="1400" dirty="0">
                <a:latin typeface="Cambria Math" panose="02040503050406030204" pitchFamily="18" charset="0"/>
              </a:endParaRPr>
            </a:p>
          </p:txBody>
        </p:sp>
        <p:sp>
          <p:nvSpPr>
            <p:cNvPr id="499" name="TextBox 498"/>
            <p:cNvSpPr txBox="1"/>
            <p:nvPr/>
          </p:nvSpPr>
          <p:spPr>
            <a:xfrm>
              <a:off x="4249378" y="5052520"/>
              <a:ext cx="470000" cy="307777"/>
            </a:xfrm>
            <a:prstGeom prst="rect">
              <a:avLst/>
            </a:prstGeom>
            <a:noFill/>
          </p:spPr>
          <p:txBody>
            <a:bodyPr wrap="none" rtlCol="0">
              <a:spAutoFit/>
            </a:bodyPr>
            <a:lstStyle/>
            <a:p>
              <a:r>
                <a:rPr lang="en-US" altLang="zh-CN" sz="1400" dirty="0">
                  <a:latin typeface="Cambria Math" panose="02040503050406030204" pitchFamily="18" charset="0"/>
                  <a:ea typeface="Cambria Math" panose="02040503050406030204" pitchFamily="18" charset="0"/>
                </a:rPr>
                <a:t>4x4</a:t>
              </a:r>
              <a:endParaRPr lang="zh-CN" altLang="en-US" sz="1400" dirty="0">
                <a:latin typeface="Cambria Math" panose="02040503050406030204" pitchFamily="18" charset="0"/>
              </a:endParaRPr>
            </a:p>
          </p:txBody>
        </p:sp>
        <p:sp>
          <p:nvSpPr>
            <p:cNvPr id="500" name="TextBox 499"/>
            <p:cNvSpPr txBox="1"/>
            <p:nvPr/>
          </p:nvSpPr>
          <p:spPr>
            <a:xfrm>
              <a:off x="4246581" y="5791984"/>
              <a:ext cx="470000" cy="307777"/>
            </a:xfrm>
            <a:prstGeom prst="rect">
              <a:avLst/>
            </a:prstGeom>
            <a:noFill/>
          </p:spPr>
          <p:txBody>
            <a:bodyPr wrap="none" rtlCol="0">
              <a:spAutoFit/>
            </a:bodyPr>
            <a:lstStyle/>
            <a:p>
              <a:r>
                <a:rPr lang="en-US" altLang="zh-CN" sz="1400" dirty="0">
                  <a:latin typeface="Cambria Math" panose="02040503050406030204" pitchFamily="18" charset="0"/>
                  <a:ea typeface="Cambria Math" panose="02040503050406030204" pitchFamily="18" charset="0"/>
                </a:rPr>
                <a:t>4x4</a:t>
              </a:r>
              <a:endParaRPr lang="zh-CN" altLang="en-US" sz="1400" dirty="0">
                <a:latin typeface="Cambria Math" panose="02040503050406030204" pitchFamily="18" charset="0"/>
              </a:endParaRPr>
            </a:p>
          </p:txBody>
        </p:sp>
        <p:sp>
          <p:nvSpPr>
            <p:cNvPr id="501" name="TextBox 500"/>
            <p:cNvSpPr txBox="1"/>
            <p:nvPr/>
          </p:nvSpPr>
          <p:spPr>
            <a:xfrm>
              <a:off x="5655406" y="3883786"/>
              <a:ext cx="470000" cy="307777"/>
            </a:xfrm>
            <a:prstGeom prst="rect">
              <a:avLst/>
            </a:prstGeom>
            <a:noFill/>
          </p:spPr>
          <p:txBody>
            <a:bodyPr wrap="none" rtlCol="0">
              <a:spAutoFit/>
            </a:bodyPr>
            <a:lstStyle/>
            <a:p>
              <a:r>
                <a:rPr lang="en-US" altLang="zh-CN" sz="1400" dirty="0">
                  <a:latin typeface="Cambria Math" panose="02040503050406030204" pitchFamily="18" charset="0"/>
                  <a:ea typeface="Cambria Math" panose="02040503050406030204" pitchFamily="18" charset="0"/>
                </a:rPr>
                <a:t>3x3</a:t>
              </a:r>
              <a:endParaRPr lang="zh-CN" altLang="en-US" sz="1400" dirty="0">
                <a:latin typeface="Cambria Math" panose="02040503050406030204" pitchFamily="18" charset="0"/>
              </a:endParaRPr>
            </a:p>
          </p:txBody>
        </p:sp>
        <p:sp>
          <p:nvSpPr>
            <p:cNvPr id="502" name="TextBox 501"/>
            <p:cNvSpPr txBox="1"/>
            <p:nvPr/>
          </p:nvSpPr>
          <p:spPr>
            <a:xfrm>
              <a:off x="5658686" y="4651396"/>
              <a:ext cx="470000" cy="307777"/>
            </a:xfrm>
            <a:prstGeom prst="rect">
              <a:avLst/>
            </a:prstGeom>
            <a:noFill/>
          </p:spPr>
          <p:txBody>
            <a:bodyPr wrap="none" rtlCol="0">
              <a:spAutoFit/>
            </a:bodyPr>
            <a:lstStyle/>
            <a:p>
              <a:r>
                <a:rPr lang="en-US" altLang="zh-CN" sz="1400" dirty="0">
                  <a:latin typeface="Cambria Math" panose="02040503050406030204" pitchFamily="18" charset="0"/>
                  <a:ea typeface="Cambria Math" panose="02040503050406030204" pitchFamily="18" charset="0"/>
                </a:rPr>
                <a:t>3x3</a:t>
              </a:r>
              <a:endParaRPr lang="zh-CN" altLang="en-US" sz="1400" dirty="0">
                <a:latin typeface="Cambria Math" panose="02040503050406030204" pitchFamily="18" charset="0"/>
              </a:endParaRPr>
            </a:p>
          </p:txBody>
        </p:sp>
        <p:sp>
          <p:nvSpPr>
            <p:cNvPr id="503" name="TextBox 502"/>
            <p:cNvSpPr txBox="1"/>
            <p:nvPr/>
          </p:nvSpPr>
          <p:spPr>
            <a:xfrm>
              <a:off x="5655405" y="5429954"/>
              <a:ext cx="470000" cy="307777"/>
            </a:xfrm>
            <a:prstGeom prst="rect">
              <a:avLst/>
            </a:prstGeom>
            <a:noFill/>
          </p:spPr>
          <p:txBody>
            <a:bodyPr wrap="none" rtlCol="0">
              <a:spAutoFit/>
            </a:bodyPr>
            <a:lstStyle/>
            <a:p>
              <a:r>
                <a:rPr lang="en-US" altLang="zh-CN" sz="1400" dirty="0">
                  <a:latin typeface="Cambria Math" panose="02040503050406030204" pitchFamily="18" charset="0"/>
                  <a:ea typeface="Cambria Math" panose="02040503050406030204" pitchFamily="18" charset="0"/>
                </a:rPr>
                <a:t>3x3</a:t>
              </a:r>
              <a:endParaRPr lang="zh-CN" altLang="en-US" sz="1400" dirty="0">
                <a:latin typeface="Cambria Math" panose="02040503050406030204" pitchFamily="18" charset="0"/>
              </a:endParaRPr>
            </a:p>
          </p:txBody>
        </p:sp>
        <p:sp>
          <p:nvSpPr>
            <p:cNvPr id="504" name="TextBox 503"/>
            <p:cNvSpPr txBox="1"/>
            <p:nvPr/>
          </p:nvSpPr>
          <p:spPr>
            <a:xfrm>
              <a:off x="5655406" y="6169418"/>
              <a:ext cx="470000" cy="307777"/>
            </a:xfrm>
            <a:prstGeom prst="rect">
              <a:avLst/>
            </a:prstGeom>
            <a:noFill/>
          </p:spPr>
          <p:txBody>
            <a:bodyPr wrap="none" rtlCol="0">
              <a:spAutoFit/>
            </a:bodyPr>
            <a:lstStyle/>
            <a:p>
              <a:r>
                <a:rPr lang="en-US" altLang="zh-CN" sz="1400" dirty="0">
                  <a:latin typeface="Cambria Math" panose="02040503050406030204" pitchFamily="18" charset="0"/>
                  <a:ea typeface="Cambria Math" panose="02040503050406030204" pitchFamily="18" charset="0"/>
                </a:rPr>
                <a:t>3x3</a:t>
              </a:r>
              <a:endParaRPr lang="zh-CN" altLang="en-US" sz="1400" dirty="0">
                <a:latin typeface="Cambria Math" panose="02040503050406030204" pitchFamily="18" charset="0"/>
              </a:endParaRPr>
            </a:p>
          </p:txBody>
        </p:sp>
        <p:grpSp>
          <p:nvGrpSpPr>
            <p:cNvPr id="2" name="组合 1"/>
            <p:cNvGrpSpPr/>
            <p:nvPr/>
          </p:nvGrpSpPr>
          <p:grpSpPr>
            <a:xfrm>
              <a:off x="2597460" y="3789040"/>
              <a:ext cx="272887" cy="455661"/>
              <a:chOff x="2597460" y="3789040"/>
              <a:chExt cx="272887" cy="455661"/>
            </a:xfrm>
          </p:grpSpPr>
          <p:sp>
            <p:nvSpPr>
              <p:cNvPr id="513" name="Line 51"/>
              <p:cNvSpPr>
                <a:spLocks noChangeShapeType="1"/>
              </p:cNvSpPr>
              <p:nvPr/>
            </p:nvSpPr>
            <p:spPr bwMode="auto">
              <a:xfrm>
                <a:off x="2597460" y="3789040"/>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5" name="Line 51"/>
              <p:cNvSpPr>
                <a:spLocks noChangeShapeType="1"/>
              </p:cNvSpPr>
              <p:nvPr/>
            </p:nvSpPr>
            <p:spPr bwMode="auto">
              <a:xfrm>
                <a:off x="2598201" y="4244701"/>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sp>
            <p:nvSpPr>
              <p:cNvPr id="557" name="Line 51"/>
              <p:cNvSpPr>
                <a:spLocks noChangeShapeType="1"/>
              </p:cNvSpPr>
              <p:nvPr/>
            </p:nvSpPr>
            <p:spPr bwMode="auto">
              <a:xfrm>
                <a:off x="2597460" y="4015557"/>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grpSp>
        <p:grpSp>
          <p:nvGrpSpPr>
            <p:cNvPr id="558" name="组合 557"/>
            <p:cNvGrpSpPr/>
            <p:nvPr/>
          </p:nvGrpSpPr>
          <p:grpSpPr>
            <a:xfrm>
              <a:off x="2605087" y="4576237"/>
              <a:ext cx="272887" cy="455661"/>
              <a:chOff x="2597460" y="3789040"/>
              <a:chExt cx="272887" cy="455661"/>
            </a:xfrm>
          </p:grpSpPr>
          <p:sp>
            <p:nvSpPr>
              <p:cNvPr id="559" name="Line 51"/>
              <p:cNvSpPr>
                <a:spLocks noChangeShapeType="1"/>
              </p:cNvSpPr>
              <p:nvPr/>
            </p:nvSpPr>
            <p:spPr bwMode="auto">
              <a:xfrm>
                <a:off x="2597460" y="3789040"/>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0" name="Line 51"/>
              <p:cNvSpPr>
                <a:spLocks noChangeShapeType="1"/>
              </p:cNvSpPr>
              <p:nvPr/>
            </p:nvSpPr>
            <p:spPr bwMode="auto">
              <a:xfrm>
                <a:off x="2598201" y="4244701"/>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sp>
            <p:nvSpPr>
              <p:cNvPr id="561" name="Line 51"/>
              <p:cNvSpPr>
                <a:spLocks noChangeShapeType="1"/>
              </p:cNvSpPr>
              <p:nvPr/>
            </p:nvSpPr>
            <p:spPr bwMode="auto">
              <a:xfrm>
                <a:off x="2597460" y="4015557"/>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grpSp>
        <p:grpSp>
          <p:nvGrpSpPr>
            <p:cNvPr id="562" name="组合 561"/>
            <p:cNvGrpSpPr/>
            <p:nvPr/>
          </p:nvGrpSpPr>
          <p:grpSpPr>
            <a:xfrm>
              <a:off x="2596719" y="5350897"/>
              <a:ext cx="272887" cy="455661"/>
              <a:chOff x="2597460" y="3789040"/>
              <a:chExt cx="272887" cy="455661"/>
            </a:xfrm>
          </p:grpSpPr>
          <p:sp>
            <p:nvSpPr>
              <p:cNvPr id="563" name="Line 51"/>
              <p:cNvSpPr>
                <a:spLocks noChangeShapeType="1"/>
              </p:cNvSpPr>
              <p:nvPr/>
            </p:nvSpPr>
            <p:spPr bwMode="auto">
              <a:xfrm>
                <a:off x="2597460" y="3789040"/>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4" name="Line 51"/>
              <p:cNvSpPr>
                <a:spLocks noChangeShapeType="1"/>
              </p:cNvSpPr>
              <p:nvPr/>
            </p:nvSpPr>
            <p:spPr bwMode="auto">
              <a:xfrm>
                <a:off x="2598201" y="4244701"/>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sp>
            <p:nvSpPr>
              <p:cNvPr id="565" name="Line 51"/>
              <p:cNvSpPr>
                <a:spLocks noChangeShapeType="1"/>
              </p:cNvSpPr>
              <p:nvPr/>
            </p:nvSpPr>
            <p:spPr bwMode="auto">
              <a:xfrm>
                <a:off x="2597460" y="4015557"/>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grpSp>
        <p:grpSp>
          <p:nvGrpSpPr>
            <p:cNvPr id="566" name="组合 565"/>
            <p:cNvGrpSpPr/>
            <p:nvPr/>
          </p:nvGrpSpPr>
          <p:grpSpPr>
            <a:xfrm>
              <a:off x="2599659" y="6111491"/>
              <a:ext cx="272887" cy="455661"/>
              <a:chOff x="2597460" y="3789040"/>
              <a:chExt cx="272887" cy="455661"/>
            </a:xfrm>
          </p:grpSpPr>
          <p:sp>
            <p:nvSpPr>
              <p:cNvPr id="567" name="Line 51"/>
              <p:cNvSpPr>
                <a:spLocks noChangeShapeType="1"/>
              </p:cNvSpPr>
              <p:nvPr/>
            </p:nvSpPr>
            <p:spPr bwMode="auto">
              <a:xfrm>
                <a:off x="2597460" y="3789040"/>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8" name="Line 51"/>
              <p:cNvSpPr>
                <a:spLocks noChangeShapeType="1"/>
              </p:cNvSpPr>
              <p:nvPr/>
            </p:nvSpPr>
            <p:spPr bwMode="auto">
              <a:xfrm>
                <a:off x="2598201" y="4244701"/>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sp>
            <p:nvSpPr>
              <p:cNvPr id="569" name="Line 51"/>
              <p:cNvSpPr>
                <a:spLocks noChangeShapeType="1"/>
              </p:cNvSpPr>
              <p:nvPr/>
            </p:nvSpPr>
            <p:spPr bwMode="auto">
              <a:xfrm>
                <a:off x="2597460" y="4015557"/>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grpSp>
        <p:grpSp>
          <p:nvGrpSpPr>
            <p:cNvPr id="570" name="组合 569"/>
            <p:cNvGrpSpPr/>
            <p:nvPr/>
          </p:nvGrpSpPr>
          <p:grpSpPr>
            <a:xfrm>
              <a:off x="6118648" y="3788160"/>
              <a:ext cx="272887" cy="455661"/>
              <a:chOff x="2597460" y="3789040"/>
              <a:chExt cx="272887" cy="455661"/>
            </a:xfrm>
          </p:grpSpPr>
          <p:sp>
            <p:nvSpPr>
              <p:cNvPr id="571" name="Line 51"/>
              <p:cNvSpPr>
                <a:spLocks noChangeShapeType="1"/>
              </p:cNvSpPr>
              <p:nvPr/>
            </p:nvSpPr>
            <p:spPr bwMode="auto">
              <a:xfrm>
                <a:off x="2597460" y="3789040"/>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2" name="Line 51"/>
              <p:cNvSpPr>
                <a:spLocks noChangeShapeType="1"/>
              </p:cNvSpPr>
              <p:nvPr/>
            </p:nvSpPr>
            <p:spPr bwMode="auto">
              <a:xfrm>
                <a:off x="2598201" y="4244701"/>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sp>
            <p:nvSpPr>
              <p:cNvPr id="573" name="Line 51"/>
              <p:cNvSpPr>
                <a:spLocks noChangeShapeType="1"/>
              </p:cNvSpPr>
              <p:nvPr/>
            </p:nvSpPr>
            <p:spPr bwMode="auto">
              <a:xfrm>
                <a:off x="2597460" y="4015557"/>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grpSp>
        <p:grpSp>
          <p:nvGrpSpPr>
            <p:cNvPr id="574" name="组合 573"/>
            <p:cNvGrpSpPr/>
            <p:nvPr/>
          </p:nvGrpSpPr>
          <p:grpSpPr>
            <a:xfrm>
              <a:off x="6119018" y="4576238"/>
              <a:ext cx="272887" cy="455661"/>
              <a:chOff x="2597460" y="3789040"/>
              <a:chExt cx="272887" cy="455661"/>
            </a:xfrm>
          </p:grpSpPr>
          <p:sp>
            <p:nvSpPr>
              <p:cNvPr id="575" name="Line 51"/>
              <p:cNvSpPr>
                <a:spLocks noChangeShapeType="1"/>
              </p:cNvSpPr>
              <p:nvPr/>
            </p:nvSpPr>
            <p:spPr bwMode="auto">
              <a:xfrm>
                <a:off x="2597460" y="3789040"/>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6" name="Line 51"/>
              <p:cNvSpPr>
                <a:spLocks noChangeShapeType="1"/>
              </p:cNvSpPr>
              <p:nvPr/>
            </p:nvSpPr>
            <p:spPr bwMode="auto">
              <a:xfrm>
                <a:off x="2598201" y="4244701"/>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sp>
            <p:nvSpPr>
              <p:cNvPr id="577" name="Line 51"/>
              <p:cNvSpPr>
                <a:spLocks noChangeShapeType="1"/>
              </p:cNvSpPr>
              <p:nvPr/>
            </p:nvSpPr>
            <p:spPr bwMode="auto">
              <a:xfrm>
                <a:off x="2597460" y="4015557"/>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grpSp>
        <p:grpSp>
          <p:nvGrpSpPr>
            <p:cNvPr id="578" name="组合 577"/>
            <p:cNvGrpSpPr/>
            <p:nvPr/>
          </p:nvGrpSpPr>
          <p:grpSpPr>
            <a:xfrm>
              <a:off x="6119759" y="5349583"/>
              <a:ext cx="272887" cy="455661"/>
              <a:chOff x="2597460" y="3789040"/>
              <a:chExt cx="272887" cy="455661"/>
            </a:xfrm>
          </p:grpSpPr>
          <p:sp>
            <p:nvSpPr>
              <p:cNvPr id="579" name="Line 51"/>
              <p:cNvSpPr>
                <a:spLocks noChangeShapeType="1"/>
              </p:cNvSpPr>
              <p:nvPr/>
            </p:nvSpPr>
            <p:spPr bwMode="auto">
              <a:xfrm>
                <a:off x="2597460" y="3789040"/>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0" name="Line 51"/>
              <p:cNvSpPr>
                <a:spLocks noChangeShapeType="1"/>
              </p:cNvSpPr>
              <p:nvPr/>
            </p:nvSpPr>
            <p:spPr bwMode="auto">
              <a:xfrm>
                <a:off x="2598201" y="4244701"/>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sp>
            <p:nvSpPr>
              <p:cNvPr id="581" name="Line 51"/>
              <p:cNvSpPr>
                <a:spLocks noChangeShapeType="1"/>
              </p:cNvSpPr>
              <p:nvPr/>
            </p:nvSpPr>
            <p:spPr bwMode="auto">
              <a:xfrm>
                <a:off x="2597460" y="4015557"/>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grpSp>
        <p:grpSp>
          <p:nvGrpSpPr>
            <p:cNvPr id="582" name="组合 581"/>
            <p:cNvGrpSpPr/>
            <p:nvPr/>
          </p:nvGrpSpPr>
          <p:grpSpPr>
            <a:xfrm>
              <a:off x="6109836" y="6110177"/>
              <a:ext cx="272887" cy="455661"/>
              <a:chOff x="2597460" y="3789040"/>
              <a:chExt cx="272887" cy="455661"/>
            </a:xfrm>
          </p:grpSpPr>
          <p:sp>
            <p:nvSpPr>
              <p:cNvPr id="583" name="Line 51"/>
              <p:cNvSpPr>
                <a:spLocks noChangeShapeType="1"/>
              </p:cNvSpPr>
              <p:nvPr/>
            </p:nvSpPr>
            <p:spPr bwMode="auto">
              <a:xfrm>
                <a:off x="2597460" y="3789040"/>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4" name="Line 51"/>
              <p:cNvSpPr>
                <a:spLocks noChangeShapeType="1"/>
              </p:cNvSpPr>
              <p:nvPr/>
            </p:nvSpPr>
            <p:spPr bwMode="auto">
              <a:xfrm>
                <a:off x="2598201" y="4244701"/>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sp>
            <p:nvSpPr>
              <p:cNvPr id="585" name="Line 51"/>
              <p:cNvSpPr>
                <a:spLocks noChangeShapeType="1"/>
              </p:cNvSpPr>
              <p:nvPr/>
            </p:nvSpPr>
            <p:spPr bwMode="auto">
              <a:xfrm>
                <a:off x="2597460" y="4015557"/>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grpSp>
        <p:grpSp>
          <p:nvGrpSpPr>
            <p:cNvPr id="3" name="组合 2"/>
            <p:cNvGrpSpPr/>
            <p:nvPr/>
          </p:nvGrpSpPr>
          <p:grpSpPr>
            <a:xfrm>
              <a:off x="3334084" y="3780724"/>
              <a:ext cx="929895" cy="2786428"/>
              <a:chOff x="3334084" y="3780724"/>
              <a:chExt cx="929895" cy="2786428"/>
            </a:xfrm>
          </p:grpSpPr>
          <p:sp>
            <p:nvSpPr>
              <p:cNvPr id="482" name="Line 53"/>
              <p:cNvSpPr>
                <a:spLocks noChangeShapeType="1"/>
              </p:cNvSpPr>
              <p:nvPr/>
            </p:nvSpPr>
            <p:spPr bwMode="auto">
              <a:xfrm>
                <a:off x="3334085" y="3780724"/>
                <a:ext cx="929892" cy="39673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3" name="Line 56"/>
              <p:cNvSpPr>
                <a:spLocks noChangeShapeType="1"/>
              </p:cNvSpPr>
              <p:nvPr/>
            </p:nvSpPr>
            <p:spPr bwMode="auto">
              <a:xfrm flipV="1">
                <a:off x="3350451" y="6145168"/>
                <a:ext cx="913527" cy="42198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4" name="Line 97"/>
              <p:cNvSpPr>
                <a:spLocks noChangeShapeType="1"/>
              </p:cNvSpPr>
              <p:nvPr/>
            </p:nvSpPr>
            <p:spPr bwMode="auto">
              <a:xfrm>
                <a:off x="3336641" y="4014676"/>
                <a:ext cx="927336" cy="94961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kern="0">
                  <a:solidFill>
                    <a:sysClr val="windowText" lastClr="000000"/>
                  </a:solidFill>
                </a:endParaRPr>
              </a:p>
            </p:txBody>
          </p:sp>
          <p:sp>
            <p:nvSpPr>
              <p:cNvPr id="485" name="Line 103"/>
              <p:cNvSpPr>
                <a:spLocks noChangeShapeType="1"/>
              </p:cNvSpPr>
              <p:nvPr/>
            </p:nvSpPr>
            <p:spPr bwMode="auto">
              <a:xfrm>
                <a:off x="3336642" y="5031899"/>
                <a:ext cx="927336" cy="845373"/>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6" name="Line 106"/>
              <p:cNvSpPr>
                <a:spLocks noChangeShapeType="1"/>
              </p:cNvSpPr>
              <p:nvPr/>
            </p:nvSpPr>
            <p:spPr bwMode="auto">
              <a:xfrm flipV="1">
                <a:off x="3335788" y="4434667"/>
                <a:ext cx="928190" cy="916228"/>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7" name="Line 112"/>
              <p:cNvSpPr>
                <a:spLocks noChangeShapeType="1"/>
              </p:cNvSpPr>
              <p:nvPr/>
            </p:nvSpPr>
            <p:spPr bwMode="auto">
              <a:xfrm flipV="1">
                <a:off x="3335787" y="4293097"/>
                <a:ext cx="928190" cy="28314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5" name="Line 106"/>
              <p:cNvSpPr>
                <a:spLocks noChangeShapeType="1"/>
              </p:cNvSpPr>
              <p:nvPr/>
            </p:nvSpPr>
            <p:spPr bwMode="auto">
              <a:xfrm flipV="1">
                <a:off x="3336642" y="5206408"/>
                <a:ext cx="927336" cy="36969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6" name="Line 106"/>
              <p:cNvSpPr>
                <a:spLocks noChangeShapeType="1"/>
              </p:cNvSpPr>
              <p:nvPr/>
            </p:nvSpPr>
            <p:spPr bwMode="auto">
              <a:xfrm flipV="1">
                <a:off x="3334084" y="4600460"/>
                <a:ext cx="929893" cy="151103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kern="0">
                  <a:solidFill>
                    <a:sysClr val="windowText" lastClr="000000"/>
                  </a:solidFill>
                </a:endParaRPr>
              </a:p>
            </p:txBody>
          </p:sp>
          <p:sp>
            <p:nvSpPr>
              <p:cNvPr id="586" name="Line 97"/>
              <p:cNvSpPr>
                <a:spLocks noChangeShapeType="1"/>
              </p:cNvSpPr>
              <p:nvPr/>
            </p:nvSpPr>
            <p:spPr bwMode="auto">
              <a:xfrm>
                <a:off x="3336641" y="4244701"/>
                <a:ext cx="927336" cy="148576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kern="0">
                  <a:solidFill>
                    <a:sysClr val="windowText" lastClr="000000"/>
                  </a:solidFill>
                </a:endParaRPr>
              </a:p>
            </p:txBody>
          </p:sp>
          <p:sp>
            <p:nvSpPr>
              <p:cNvPr id="587" name="Line 112"/>
              <p:cNvSpPr>
                <a:spLocks noChangeShapeType="1"/>
              </p:cNvSpPr>
              <p:nvPr/>
            </p:nvSpPr>
            <p:spPr bwMode="auto">
              <a:xfrm>
                <a:off x="3336642" y="4802752"/>
                <a:ext cx="927336" cy="24976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8" name="Line 106"/>
              <p:cNvSpPr>
                <a:spLocks noChangeShapeType="1"/>
              </p:cNvSpPr>
              <p:nvPr/>
            </p:nvSpPr>
            <p:spPr bwMode="auto">
              <a:xfrm>
                <a:off x="3336642" y="5806558"/>
                <a:ext cx="927336" cy="18533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9" name="Line 106"/>
              <p:cNvSpPr>
                <a:spLocks noChangeShapeType="1"/>
              </p:cNvSpPr>
              <p:nvPr/>
            </p:nvSpPr>
            <p:spPr bwMode="auto">
              <a:xfrm flipV="1">
                <a:off x="3336642" y="5391254"/>
                <a:ext cx="927337" cy="948068"/>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kern="0">
                  <a:solidFill>
                    <a:sysClr val="windowText" lastClr="000000"/>
                  </a:solidFill>
                </a:endParaRPr>
              </a:p>
            </p:txBody>
          </p:sp>
        </p:grpSp>
        <p:grpSp>
          <p:nvGrpSpPr>
            <p:cNvPr id="590" name="组合 589"/>
            <p:cNvGrpSpPr/>
            <p:nvPr/>
          </p:nvGrpSpPr>
          <p:grpSpPr>
            <a:xfrm flipH="1">
              <a:off x="4728791" y="3789040"/>
              <a:ext cx="929895" cy="2786428"/>
              <a:chOff x="3334084" y="3780724"/>
              <a:chExt cx="929895" cy="2786428"/>
            </a:xfrm>
          </p:grpSpPr>
          <p:sp>
            <p:nvSpPr>
              <p:cNvPr id="591" name="Line 53"/>
              <p:cNvSpPr>
                <a:spLocks noChangeShapeType="1"/>
              </p:cNvSpPr>
              <p:nvPr/>
            </p:nvSpPr>
            <p:spPr bwMode="auto">
              <a:xfrm>
                <a:off x="3334085" y="3780724"/>
                <a:ext cx="929892" cy="39673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2" name="Line 56"/>
              <p:cNvSpPr>
                <a:spLocks noChangeShapeType="1"/>
              </p:cNvSpPr>
              <p:nvPr/>
            </p:nvSpPr>
            <p:spPr bwMode="auto">
              <a:xfrm flipV="1">
                <a:off x="3350451" y="6145168"/>
                <a:ext cx="913527" cy="42198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3" name="Line 97"/>
              <p:cNvSpPr>
                <a:spLocks noChangeShapeType="1"/>
              </p:cNvSpPr>
              <p:nvPr/>
            </p:nvSpPr>
            <p:spPr bwMode="auto">
              <a:xfrm>
                <a:off x="3336641" y="4014676"/>
                <a:ext cx="927336" cy="94961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kern="0">
                  <a:solidFill>
                    <a:sysClr val="windowText" lastClr="000000"/>
                  </a:solidFill>
                </a:endParaRPr>
              </a:p>
            </p:txBody>
          </p:sp>
          <p:sp>
            <p:nvSpPr>
              <p:cNvPr id="594" name="Line 103"/>
              <p:cNvSpPr>
                <a:spLocks noChangeShapeType="1"/>
              </p:cNvSpPr>
              <p:nvPr/>
            </p:nvSpPr>
            <p:spPr bwMode="auto">
              <a:xfrm>
                <a:off x="3336642" y="5031899"/>
                <a:ext cx="927336" cy="845373"/>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5" name="Line 106"/>
              <p:cNvSpPr>
                <a:spLocks noChangeShapeType="1"/>
              </p:cNvSpPr>
              <p:nvPr/>
            </p:nvSpPr>
            <p:spPr bwMode="auto">
              <a:xfrm flipV="1">
                <a:off x="3335788" y="4434667"/>
                <a:ext cx="928190" cy="916228"/>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6" name="Line 112"/>
              <p:cNvSpPr>
                <a:spLocks noChangeShapeType="1"/>
              </p:cNvSpPr>
              <p:nvPr/>
            </p:nvSpPr>
            <p:spPr bwMode="auto">
              <a:xfrm flipV="1">
                <a:off x="3335787" y="4293097"/>
                <a:ext cx="928190" cy="28314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7" name="Line 106"/>
              <p:cNvSpPr>
                <a:spLocks noChangeShapeType="1"/>
              </p:cNvSpPr>
              <p:nvPr/>
            </p:nvSpPr>
            <p:spPr bwMode="auto">
              <a:xfrm flipV="1">
                <a:off x="3336642" y="5206408"/>
                <a:ext cx="927336" cy="36969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8" name="Line 106"/>
              <p:cNvSpPr>
                <a:spLocks noChangeShapeType="1"/>
              </p:cNvSpPr>
              <p:nvPr/>
            </p:nvSpPr>
            <p:spPr bwMode="auto">
              <a:xfrm flipV="1">
                <a:off x="3334084" y="4600460"/>
                <a:ext cx="929893" cy="151103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kern="0">
                  <a:solidFill>
                    <a:sysClr val="windowText" lastClr="000000"/>
                  </a:solidFill>
                </a:endParaRPr>
              </a:p>
            </p:txBody>
          </p:sp>
          <p:sp>
            <p:nvSpPr>
              <p:cNvPr id="599" name="Line 97"/>
              <p:cNvSpPr>
                <a:spLocks noChangeShapeType="1"/>
              </p:cNvSpPr>
              <p:nvPr/>
            </p:nvSpPr>
            <p:spPr bwMode="auto">
              <a:xfrm>
                <a:off x="3336641" y="4244701"/>
                <a:ext cx="927336" cy="148576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kern="0">
                  <a:solidFill>
                    <a:sysClr val="windowText" lastClr="000000"/>
                  </a:solidFill>
                </a:endParaRPr>
              </a:p>
            </p:txBody>
          </p:sp>
          <p:sp>
            <p:nvSpPr>
              <p:cNvPr id="600" name="Line 112"/>
              <p:cNvSpPr>
                <a:spLocks noChangeShapeType="1"/>
              </p:cNvSpPr>
              <p:nvPr/>
            </p:nvSpPr>
            <p:spPr bwMode="auto">
              <a:xfrm>
                <a:off x="3336642" y="4802752"/>
                <a:ext cx="927336" cy="24976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1" name="Line 106"/>
              <p:cNvSpPr>
                <a:spLocks noChangeShapeType="1"/>
              </p:cNvSpPr>
              <p:nvPr/>
            </p:nvSpPr>
            <p:spPr bwMode="auto">
              <a:xfrm>
                <a:off x="3336642" y="5806558"/>
                <a:ext cx="927336" cy="18533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2" name="Line 106"/>
              <p:cNvSpPr>
                <a:spLocks noChangeShapeType="1"/>
              </p:cNvSpPr>
              <p:nvPr/>
            </p:nvSpPr>
            <p:spPr bwMode="auto">
              <a:xfrm flipV="1">
                <a:off x="3336642" y="5391254"/>
                <a:ext cx="927337" cy="948068"/>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kern="0">
                  <a:solidFill>
                    <a:sysClr val="windowText" lastClr="000000"/>
                  </a:solidFill>
                </a:endParaRPr>
              </a:p>
            </p:txBody>
          </p:sp>
        </p:grpSp>
      </p:grpSp>
      <p:sp>
        <p:nvSpPr>
          <p:cNvPr id="603" name="Text Box 16"/>
          <p:cNvSpPr txBox="1">
            <a:spLocks noChangeArrowheads="1"/>
          </p:cNvSpPr>
          <p:nvPr/>
        </p:nvSpPr>
        <p:spPr bwMode="auto">
          <a:xfrm>
            <a:off x="1547663" y="4331966"/>
            <a:ext cx="908831" cy="348485"/>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14:hiddenLine>
            </a:ext>
          </a:extLst>
        </p:spPr>
        <p:txBody>
          <a:bodyPr wrap="square" lIns="89973" tIns="44986" rIns="89973" bIns="44986">
            <a:spAutoFit/>
          </a:bodyPr>
          <a:lstStyle>
            <a:defPPr>
              <a:defRPr lang="en-US"/>
            </a:defPPr>
            <a:lvl1pPr marR="0" lvl="0" indent="0" fontAlgn="auto">
              <a:lnSpc>
                <a:spcPct val="93000"/>
              </a:lnSpc>
              <a:spcBef>
                <a:spcPts val="0"/>
              </a:spcBef>
              <a:spcAft>
                <a:spcPts val="0"/>
              </a:spcAft>
              <a:buClr>
                <a:srgbClr val="000000"/>
              </a:buClr>
              <a:buSzPct val="45000"/>
              <a:buFont typeface="Wingdings" panose="05000000000000000000" pitchFamily="2" charset="2"/>
              <a:buNone/>
              <a:tabLst>
                <a:tab pos="723900" algn="l"/>
                <a:tab pos="1447800" algn="l"/>
                <a:tab pos="2171700" algn="l"/>
                <a:tab pos="2895600" algn="l"/>
              </a:tabLst>
              <a:defRPr kumimoji="0" b="1" i="1" u="none" strike="noStrike" kern="0" cap="none" spc="0" normalizeH="0" baseline="0">
                <a:ln>
                  <a:noFill/>
                </a:ln>
                <a:solidFill>
                  <a:srgbClr val="3333CC"/>
                </a:solidFill>
                <a:effectLst/>
                <a:uLnTx/>
                <a:uFillTx/>
                <a:latin typeface="Arial" panose="020B0604020202020204" pitchFamily="34" charset="0"/>
                <a:ea typeface="宋体" panose="02010600030101010101" pitchFamily="2" charset="-122"/>
                <a:cs typeface="Arial" panose="020B0604020202020204" pitchFamily="34"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3pPr>
            <a:lvl4pPr marL="862330" indent="-214630">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4pPr>
            <a:lvl5pPr indent="-217805">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5pPr>
            <a:lvl6pPr marL="15367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6pPr>
            <a:lvl7pPr marL="19939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7pPr>
            <a:lvl8pPr marL="24511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8pPr>
            <a:lvl9pPr marL="29083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9pPr>
          </a:lstStyle>
          <a:p>
            <a:pPr algn="ctr"/>
            <a:r>
              <a:rPr lang="en-GB" altLang="zh-CN" dirty="0"/>
              <a:t>input</a:t>
            </a:r>
            <a:endParaRPr lang="en-GB" altLang="zh-CN" dirty="0"/>
          </a:p>
        </p:txBody>
      </p:sp>
      <p:sp>
        <p:nvSpPr>
          <p:cNvPr id="604" name="Text Box 16"/>
          <p:cNvSpPr txBox="1">
            <a:spLocks noChangeArrowheads="1"/>
          </p:cNvSpPr>
          <p:nvPr/>
        </p:nvSpPr>
        <p:spPr bwMode="auto">
          <a:xfrm>
            <a:off x="6543489" y="4321295"/>
            <a:ext cx="908831" cy="348485"/>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14:hiddenLine>
            </a:ext>
          </a:extLst>
        </p:spPr>
        <p:txBody>
          <a:bodyPr wrap="square" lIns="89973" tIns="44986" rIns="89973" bIns="44986">
            <a:spAutoFit/>
          </a:bodyPr>
          <a:lstStyle>
            <a:defPPr>
              <a:defRPr lang="en-US"/>
            </a:defPPr>
            <a:lvl1pPr marR="0" lvl="0" indent="0" fontAlgn="auto">
              <a:lnSpc>
                <a:spcPct val="93000"/>
              </a:lnSpc>
              <a:spcBef>
                <a:spcPts val="0"/>
              </a:spcBef>
              <a:spcAft>
                <a:spcPts val="0"/>
              </a:spcAft>
              <a:buClr>
                <a:srgbClr val="000000"/>
              </a:buClr>
              <a:buSzPct val="45000"/>
              <a:buFont typeface="Wingdings" panose="05000000000000000000" pitchFamily="2" charset="2"/>
              <a:buNone/>
              <a:tabLst>
                <a:tab pos="723900" algn="l"/>
                <a:tab pos="1447800" algn="l"/>
                <a:tab pos="2171700" algn="l"/>
                <a:tab pos="2895600" algn="l"/>
              </a:tabLst>
              <a:defRPr kumimoji="0" b="1" i="1" u="none" strike="noStrike" kern="0" cap="none" spc="0" normalizeH="0" baseline="0">
                <a:ln>
                  <a:noFill/>
                </a:ln>
                <a:solidFill>
                  <a:srgbClr val="3333CC"/>
                </a:solidFill>
                <a:effectLst/>
                <a:uLnTx/>
                <a:uFillTx/>
                <a:latin typeface="Arial" panose="020B0604020202020204" pitchFamily="34" charset="0"/>
                <a:ea typeface="宋体" panose="02010600030101010101" pitchFamily="2" charset="-122"/>
                <a:cs typeface="Arial" panose="020B0604020202020204" pitchFamily="34"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3pPr>
            <a:lvl4pPr marL="862330" indent="-214630">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4pPr>
            <a:lvl5pPr indent="-217805">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5pPr>
            <a:lvl6pPr marL="15367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6pPr>
            <a:lvl7pPr marL="19939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7pPr>
            <a:lvl8pPr marL="24511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8pPr>
            <a:lvl9pPr marL="29083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9pPr>
          </a:lstStyle>
          <a:p>
            <a:pPr algn="ctr"/>
            <a:r>
              <a:rPr lang="en-GB" altLang="zh-CN" dirty="0"/>
              <a:t>output</a:t>
            </a:r>
            <a:endParaRPr lang="en-GB" altLang="zh-CN" dirty="0"/>
          </a:p>
        </p:txBody>
      </p:sp>
      <p:sp>
        <p:nvSpPr>
          <p:cNvPr id="605" name="Text Box 16"/>
          <p:cNvSpPr txBox="1">
            <a:spLocks noChangeArrowheads="1"/>
          </p:cNvSpPr>
          <p:nvPr/>
        </p:nvSpPr>
        <p:spPr bwMode="auto">
          <a:xfrm>
            <a:off x="4133514" y="3315722"/>
            <a:ext cx="701728" cy="348485"/>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14:hiddenLine>
            </a:ext>
          </a:extLst>
        </p:spPr>
        <p:txBody>
          <a:bodyPr wrap="square" lIns="89973" tIns="44986" rIns="89973" bIns="44986">
            <a:spAutoFit/>
          </a:bodyPr>
          <a:lstStyle>
            <a:defPPr>
              <a:defRPr lang="en-US"/>
            </a:defPPr>
            <a:lvl1pPr marR="0" lvl="0" indent="0" fontAlgn="auto">
              <a:lnSpc>
                <a:spcPct val="93000"/>
              </a:lnSpc>
              <a:spcBef>
                <a:spcPts val="0"/>
              </a:spcBef>
              <a:spcAft>
                <a:spcPts val="0"/>
              </a:spcAft>
              <a:buClr>
                <a:srgbClr val="000000"/>
              </a:buClr>
              <a:buSzPct val="45000"/>
              <a:buFont typeface="Wingdings" panose="05000000000000000000" pitchFamily="2" charset="2"/>
              <a:buNone/>
              <a:tabLst>
                <a:tab pos="723900" algn="l"/>
                <a:tab pos="1447800" algn="l"/>
                <a:tab pos="2171700" algn="l"/>
                <a:tab pos="2895600" algn="l"/>
              </a:tabLst>
              <a:defRPr kumimoji="0" b="1" i="1" u="none" strike="noStrike" kern="0" cap="none" spc="0" normalizeH="0" baseline="0">
                <a:ln>
                  <a:noFill/>
                </a:ln>
                <a:solidFill>
                  <a:srgbClr val="3333CC"/>
                </a:solidFill>
                <a:effectLst/>
                <a:uLnTx/>
                <a:uFillTx/>
                <a:latin typeface="Arial" panose="020B0604020202020204" pitchFamily="34" charset="0"/>
                <a:ea typeface="宋体" panose="02010600030101010101" pitchFamily="2" charset="-122"/>
                <a:cs typeface="Arial" panose="020B0604020202020204" pitchFamily="34"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3pPr>
            <a:lvl4pPr marL="862330" indent="-214630">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4pPr>
            <a:lvl5pPr indent="-217805">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5pPr>
            <a:lvl6pPr marL="15367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6pPr>
            <a:lvl7pPr marL="19939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7pPr>
            <a:lvl8pPr marL="24511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8pPr>
            <a:lvl9pPr marL="29083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9pPr>
          </a:lstStyle>
          <a:p>
            <a:pPr algn="ctr"/>
            <a:r>
              <a:rPr lang="en-GB" altLang="zh-CN" dirty="0"/>
              <a:t>m=3</a:t>
            </a:r>
            <a:endParaRPr lang="en-GB" altLang="zh-CN" dirty="0"/>
          </a:p>
        </p:txBody>
      </p:sp>
      <p:sp>
        <p:nvSpPr>
          <p:cNvPr id="606" name="Text Box 16"/>
          <p:cNvSpPr txBox="1">
            <a:spLocks noChangeArrowheads="1"/>
          </p:cNvSpPr>
          <p:nvPr/>
        </p:nvSpPr>
        <p:spPr bwMode="auto">
          <a:xfrm>
            <a:off x="1155339" y="3444728"/>
            <a:ext cx="1380212" cy="348485"/>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14:hiddenLine>
            </a:ext>
          </a:extLst>
        </p:spPr>
        <p:txBody>
          <a:bodyPr wrap="square" lIns="89973" tIns="44986" rIns="89973" bIns="44986">
            <a:spAutoFit/>
          </a:bodyPr>
          <a:lstStyle>
            <a:defPPr>
              <a:defRPr lang="en-US"/>
            </a:defPPr>
            <a:lvl1pPr marR="0" lvl="0" indent="0" fontAlgn="auto">
              <a:lnSpc>
                <a:spcPct val="93000"/>
              </a:lnSpc>
              <a:spcBef>
                <a:spcPts val="0"/>
              </a:spcBef>
              <a:spcAft>
                <a:spcPts val="0"/>
              </a:spcAft>
              <a:buClr>
                <a:srgbClr val="000000"/>
              </a:buClr>
              <a:buSzPct val="45000"/>
              <a:buFont typeface="Wingdings" panose="05000000000000000000" pitchFamily="2" charset="2"/>
              <a:buNone/>
              <a:tabLst>
                <a:tab pos="723900" algn="l"/>
                <a:tab pos="1447800" algn="l"/>
                <a:tab pos="2171700" algn="l"/>
                <a:tab pos="2895600" algn="l"/>
              </a:tabLst>
              <a:defRPr kumimoji="0" b="1" i="1" u="none" strike="noStrike" kern="0" cap="none" spc="0" normalizeH="0" baseline="0">
                <a:ln>
                  <a:noFill/>
                </a:ln>
                <a:solidFill>
                  <a:srgbClr val="3333CC"/>
                </a:solidFill>
                <a:effectLst/>
                <a:uLnTx/>
                <a:uFillTx/>
                <a:latin typeface="Arial" panose="020B0604020202020204" pitchFamily="34" charset="0"/>
                <a:ea typeface="宋体" panose="02010600030101010101" pitchFamily="2" charset="-122"/>
                <a:cs typeface="Arial" panose="020B0604020202020204" pitchFamily="34"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3pPr>
            <a:lvl4pPr marL="862330" indent="-214630">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4pPr>
            <a:lvl5pPr indent="-217805">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5pPr>
            <a:lvl6pPr marL="15367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6pPr>
            <a:lvl7pPr marL="19939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7pPr>
            <a:lvl8pPr marL="24511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8pPr>
            <a:lvl9pPr marL="29083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9pPr>
          </a:lstStyle>
          <a:p>
            <a:pPr algn="ctr"/>
            <a:r>
              <a:rPr lang="en-GB" altLang="zh-CN" dirty="0"/>
              <a:t>n=3, r=4</a:t>
            </a:r>
            <a:endParaRPr lang="en-GB" altLang="zh-CN" dirty="0"/>
          </a:p>
        </p:txBody>
      </p:sp>
      <p:sp>
        <p:nvSpPr>
          <p:cNvPr id="607" name="Text Box 16"/>
          <p:cNvSpPr txBox="1">
            <a:spLocks noChangeArrowheads="1"/>
          </p:cNvSpPr>
          <p:nvPr/>
        </p:nvSpPr>
        <p:spPr bwMode="auto">
          <a:xfrm>
            <a:off x="6583792" y="3444728"/>
            <a:ext cx="1380212" cy="348485"/>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14:hiddenLine>
            </a:ext>
          </a:extLst>
        </p:spPr>
        <p:txBody>
          <a:bodyPr wrap="square" lIns="89973" tIns="44986" rIns="89973" bIns="44986">
            <a:spAutoFit/>
          </a:bodyPr>
          <a:lstStyle>
            <a:defPPr>
              <a:defRPr lang="en-US"/>
            </a:defPPr>
            <a:lvl1pPr marR="0" lvl="0" indent="0" fontAlgn="auto">
              <a:lnSpc>
                <a:spcPct val="93000"/>
              </a:lnSpc>
              <a:spcBef>
                <a:spcPts val="0"/>
              </a:spcBef>
              <a:spcAft>
                <a:spcPts val="0"/>
              </a:spcAft>
              <a:buClr>
                <a:srgbClr val="000000"/>
              </a:buClr>
              <a:buSzPct val="45000"/>
              <a:buFont typeface="Wingdings" panose="05000000000000000000" pitchFamily="2" charset="2"/>
              <a:buNone/>
              <a:tabLst>
                <a:tab pos="723900" algn="l"/>
                <a:tab pos="1447800" algn="l"/>
                <a:tab pos="2171700" algn="l"/>
                <a:tab pos="2895600" algn="l"/>
              </a:tabLst>
              <a:defRPr kumimoji="0" b="1" i="1" u="none" strike="noStrike" kern="0" cap="none" spc="0" normalizeH="0" baseline="0">
                <a:ln>
                  <a:noFill/>
                </a:ln>
                <a:solidFill>
                  <a:srgbClr val="3333CC"/>
                </a:solidFill>
                <a:effectLst/>
                <a:uLnTx/>
                <a:uFillTx/>
                <a:latin typeface="Arial" panose="020B0604020202020204" pitchFamily="34" charset="0"/>
                <a:ea typeface="宋体" panose="02010600030101010101" pitchFamily="2" charset="-122"/>
                <a:cs typeface="Arial" panose="020B0604020202020204" pitchFamily="34"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3pPr>
            <a:lvl4pPr marL="862330" indent="-214630">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4pPr>
            <a:lvl5pPr indent="-217805">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5pPr>
            <a:lvl6pPr marL="15367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6pPr>
            <a:lvl7pPr marL="19939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7pPr>
            <a:lvl8pPr marL="24511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8pPr>
            <a:lvl9pPr marL="29083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9pPr>
          </a:lstStyle>
          <a:p>
            <a:pPr algn="ctr"/>
            <a:r>
              <a:rPr lang="en-GB" altLang="zh-CN" dirty="0"/>
              <a:t>n=3, r=4</a:t>
            </a:r>
            <a:endParaRPr lang="en-GB" altLang="zh-CN" dirty="0"/>
          </a:p>
        </p:txBody>
      </p:sp>
      <p:sp>
        <p:nvSpPr>
          <p:cNvPr id="608" name="Text Box 16"/>
          <p:cNvSpPr txBox="1">
            <a:spLocks noChangeArrowheads="1"/>
          </p:cNvSpPr>
          <p:nvPr/>
        </p:nvSpPr>
        <p:spPr bwMode="auto">
          <a:xfrm>
            <a:off x="3680539" y="6156764"/>
            <a:ext cx="1607677" cy="348485"/>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14:hiddenLine>
            </a:ext>
          </a:extLst>
        </p:spPr>
        <p:txBody>
          <a:bodyPr wrap="square" lIns="89973" tIns="44986" rIns="89973" bIns="44986">
            <a:spAutoFit/>
          </a:bodyPr>
          <a:lstStyle>
            <a:defPPr>
              <a:defRPr lang="en-US"/>
            </a:defPPr>
            <a:lvl1pPr marR="0" lvl="0" indent="0" fontAlgn="auto">
              <a:lnSpc>
                <a:spcPct val="93000"/>
              </a:lnSpc>
              <a:spcBef>
                <a:spcPts val="0"/>
              </a:spcBef>
              <a:spcAft>
                <a:spcPts val="0"/>
              </a:spcAft>
              <a:buClr>
                <a:srgbClr val="000000"/>
              </a:buClr>
              <a:buSzPct val="45000"/>
              <a:buFont typeface="Wingdings" panose="05000000000000000000" pitchFamily="2" charset="2"/>
              <a:buNone/>
              <a:tabLst>
                <a:tab pos="723900" algn="l"/>
                <a:tab pos="1447800" algn="l"/>
                <a:tab pos="2171700" algn="l"/>
                <a:tab pos="2895600" algn="l"/>
              </a:tabLst>
              <a:defRPr kumimoji="0" b="1" i="1" u="none" strike="noStrike" kern="0" cap="none" spc="0" normalizeH="0" baseline="0">
                <a:ln>
                  <a:noFill/>
                </a:ln>
                <a:solidFill>
                  <a:srgbClr val="3333CC"/>
                </a:solidFill>
                <a:effectLst/>
                <a:uLnTx/>
                <a:uFillTx/>
                <a:latin typeface="Arial" panose="020B0604020202020204" pitchFamily="34" charset="0"/>
                <a:ea typeface="宋体" panose="02010600030101010101" pitchFamily="2" charset="-122"/>
                <a:cs typeface="Arial" panose="020B0604020202020204" pitchFamily="34"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3pPr>
            <a:lvl4pPr marL="862330" indent="-214630">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4pPr>
            <a:lvl5pPr indent="-217805">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5pPr>
            <a:lvl6pPr marL="15367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6pPr>
            <a:lvl7pPr marL="19939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7pPr>
            <a:lvl8pPr marL="24511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8pPr>
            <a:lvl9pPr marL="29083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9pPr>
          </a:lstStyle>
          <a:p>
            <a:pPr algn="ctr"/>
            <a:r>
              <a:rPr lang="en-GB" altLang="zh-CN" dirty="0"/>
              <a:t>(3, 3, 4) Clos</a:t>
            </a:r>
            <a:endParaRPr lang="en-GB" altLang="zh-CN" dirty="0"/>
          </a:p>
        </p:txBody>
      </p:sp>
      <p:sp>
        <p:nvSpPr>
          <p:cNvPr id="92" name="矩形 91"/>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严格无阻塞</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Clos</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网络</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103" name="TextBox 102"/>
              <p:cNvSpPr txBox="1"/>
              <p:nvPr/>
            </p:nvSpPr>
            <p:spPr>
              <a:xfrm>
                <a:off x="258175" y="1196752"/>
                <a:ext cx="8418281" cy="1723549"/>
              </a:xfrm>
              <a:prstGeom prst="rect">
                <a:avLst/>
              </a:prstGeom>
              <a:noFill/>
            </p:spPr>
            <p:txBody>
              <a:bodyPr wrap="square" rtlCol="0">
                <a:spAutoFit/>
              </a:bodyPr>
              <a:lstStyle/>
              <a:p>
                <a:pPr marL="285750" indent="-285750">
                  <a:buSzPct val="60000"/>
                  <a:buFont typeface="Wingdings" pitchFamily="2" charset="2"/>
                  <a:buChar char="l"/>
                </a:pPr>
                <a:r>
                  <a:rPr lang="zh-CN" altLang="en-US" sz="2400" b="1" dirty="0">
                    <a:solidFill>
                      <a:srgbClr val="003B93"/>
                    </a:solidFill>
                    <a:latin typeface="Times New Roman" pitchFamily="18" charset="0"/>
                    <a:ea typeface="华文中宋" pitchFamily="2" charset="-122"/>
                    <a:cs typeface="Times New Roman" pitchFamily="18" charset="0"/>
                  </a:rPr>
                  <a:t>严格无阻塞</a:t>
                </a:r>
                <a:r>
                  <a:rPr lang="zh-CN" altLang="en-US" sz="2400" b="1" dirty="0">
                    <a:latin typeface="Times New Roman" pitchFamily="18" charset="0"/>
                    <a:ea typeface="华文中宋" pitchFamily="2" charset="-122"/>
                    <a:cs typeface="Times New Roman" pitchFamily="18" charset="0"/>
                  </a:rPr>
                  <a:t>：</a:t>
                </a:r>
                <a:r>
                  <a:rPr lang="zh-CN" altLang="en-US" sz="2400" dirty="0">
                    <a:latin typeface="Times New Roman" pitchFamily="18" charset="0"/>
                    <a:ea typeface="华文中宋" pitchFamily="2" charset="-122"/>
                    <a:cs typeface="Times New Roman" pitchFamily="18" charset="0"/>
                  </a:rPr>
                  <a:t>不管网络处于何种状态，任何时刻都可以在网络中建立一个连接，只要这个连接的起点和终点是空闲的，而不会影响网络中已经建立起来的连接</a:t>
                </a:r>
                <a:endParaRPr lang="en-US" altLang="zh-CN" sz="2400" dirty="0">
                  <a:latin typeface="Times New Roman" pitchFamily="18" charset="0"/>
                  <a:ea typeface="华文中宋" pitchFamily="2" charset="-122"/>
                  <a:cs typeface="Times New Roman" pitchFamily="18" charset="0"/>
                </a:endParaRPr>
              </a:p>
              <a:p>
                <a:pPr marL="285750" indent="-285750">
                  <a:spcBef>
                    <a:spcPts val="1200"/>
                  </a:spcBef>
                  <a:buSzPct val="60000"/>
                  <a:buFont typeface="Wingdings" pitchFamily="2" charset="2"/>
                  <a:buChar char="l"/>
                </a:pPr>
                <a:r>
                  <a:rPr lang="en-US" altLang="zh-CN" sz="2400" dirty="0">
                    <a:latin typeface="Times New Roman" pitchFamily="18" charset="0"/>
                    <a:ea typeface="华文中宋" pitchFamily="2" charset="-122"/>
                    <a:cs typeface="Times New Roman" pitchFamily="18" charset="0"/>
                  </a:rPr>
                  <a:t>Clos</a:t>
                </a:r>
                <a:r>
                  <a:rPr lang="zh-CN" altLang="en-US" sz="2400" dirty="0">
                    <a:latin typeface="Times New Roman" pitchFamily="18" charset="0"/>
                    <a:ea typeface="华文中宋" pitchFamily="2" charset="-122"/>
                    <a:cs typeface="Times New Roman" pitchFamily="18" charset="0"/>
                  </a:rPr>
                  <a:t>网络严格无阻塞所需满足的必要条件</a:t>
                </a:r>
                <a:r>
                  <a:rPr lang="zh-CN" altLang="en-US" sz="2400" b="1" dirty="0">
                    <a:latin typeface="Times New Roman" pitchFamily="18" charset="0"/>
                    <a:ea typeface="华文中宋" pitchFamily="2" charset="-122"/>
                    <a:cs typeface="Times New Roman" pitchFamily="18" charset="0"/>
                  </a:rPr>
                  <a:t>：</a:t>
                </a:r>
                <a14:m>
                  <m:oMath xmlns:m="http://schemas.openxmlformats.org/officeDocument/2006/math">
                    <m:r>
                      <a:rPr lang="en-US" altLang="zh-CN" sz="2400" b="1" i="1" smtClean="0">
                        <a:solidFill>
                          <a:srgbClr val="C00000"/>
                        </a:solidFill>
                        <a:latin typeface="Cambria Math"/>
                        <a:ea typeface="华文中宋" pitchFamily="2" charset="-122"/>
                        <a:cs typeface="Times New Roman" pitchFamily="18" charset="0"/>
                      </a:rPr>
                      <m:t>𝒎</m:t>
                    </m:r>
                    <m:r>
                      <a:rPr lang="en-US" altLang="zh-CN" sz="2400" b="1" i="1" smtClean="0">
                        <a:solidFill>
                          <a:srgbClr val="C00000"/>
                        </a:solidFill>
                        <a:latin typeface="Cambria Math"/>
                        <a:ea typeface="华文中宋" pitchFamily="2" charset="-122"/>
                        <a:cs typeface="Times New Roman" pitchFamily="18" charset="0"/>
                      </a:rPr>
                      <m:t>≥</m:t>
                    </m:r>
                    <m:r>
                      <a:rPr lang="en-US" altLang="zh-CN" sz="2400" b="1" i="1" smtClean="0">
                        <a:solidFill>
                          <a:srgbClr val="C00000"/>
                        </a:solidFill>
                        <a:latin typeface="Cambria Math"/>
                        <a:ea typeface="华文中宋" pitchFamily="2" charset="-122"/>
                        <a:cs typeface="Times New Roman" pitchFamily="18" charset="0"/>
                      </a:rPr>
                      <m:t>𝟐</m:t>
                    </m:r>
                    <m:r>
                      <a:rPr lang="en-US" altLang="zh-CN" sz="2400" b="1" i="1" smtClean="0">
                        <a:solidFill>
                          <a:srgbClr val="C00000"/>
                        </a:solidFill>
                        <a:latin typeface="Cambria Math"/>
                        <a:ea typeface="华文中宋" pitchFamily="2" charset="-122"/>
                        <a:cs typeface="Times New Roman" pitchFamily="18" charset="0"/>
                      </a:rPr>
                      <m:t>𝒏</m:t>
                    </m:r>
                    <m:r>
                      <a:rPr lang="en-US" altLang="zh-CN" sz="2400" b="1" i="1" smtClean="0">
                        <a:solidFill>
                          <a:srgbClr val="C00000"/>
                        </a:solidFill>
                        <a:latin typeface="Cambria Math"/>
                        <a:ea typeface="华文中宋" pitchFamily="2" charset="-122"/>
                        <a:cs typeface="Times New Roman" pitchFamily="18" charset="0"/>
                      </a:rPr>
                      <m:t>−</m:t>
                    </m:r>
                    <m:r>
                      <a:rPr lang="en-US" altLang="zh-CN" sz="2400" b="1" i="1" smtClean="0">
                        <a:solidFill>
                          <a:srgbClr val="C00000"/>
                        </a:solidFill>
                        <a:latin typeface="Cambria Math"/>
                        <a:ea typeface="华文中宋" pitchFamily="2" charset="-122"/>
                        <a:cs typeface="Times New Roman" pitchFamily="18" charset="0"/>
                      </a:rPr>
                      <m:t>𝟏</m:t>
                    </m:r>
                  </m:oMath>
                </a14:m>
                <a:endParaRPr lang="en-US" altLang="zh-CN" sz="2400" b="1" dirty="0">
                  <a:solidFill>
                    <a:srgbClr val="C00000"/>
                  </a:solidFill>
                  <a:latin typeface="Times New Roman" pitchFamily="18" charset="0"/>
                  <a:ea typeface="华文中宋" pitchFamily="2" charset="-122"/>
                  <a:cs typeface="Times New Roman" pitchFamily="18" charset="0"/>
                </a:endParaRPr>
              </a:p>
            </p:txBody>
          </p:sp>
        </mc:Choice>
        <mc:Fallback>
          <p:sp>
            <p:nvSpPr>
              <p:cNvPr id="103" name="TextBox 102"/>
              <p:cNvSpPr txBox="1">
                <a:spLocks noRot="1" noChangeAspect="1" noMove="1" noResize="1" noEditPoints="1" noAdjustHandles="1" noChangeArrowheads="1" noChangeShapeType="1" noTextEdit="1"/>
              </p:cNvSpPr>
              <p:nvPr/>
            </p:nvSpPr>
            <p:spPr>
              <a:xfrm>
                <a:off x="258175" y="1196752"/>
                <a:ext cx="8418281" cy="1723549"/>
              </a:xfrm>
              <a:prstGeom prst="rect">
                <a:avLst/>
              </a:prstGeom>
              <a:blipFill rotWithShape="1">
                <a:blip r:embed="rId2"/>
                <a:stretch>
                  <a:fillRect l="-72" t="-2827" r="-1086" b="-7067"/>
                </a:stretch>
              </a:blipFill>
            </p:spPr>
            <p:txBody>
              <a:bodyPr/>
              <a:lstStyle/>
              <a:p>
                <a:r>
                  <a:rPr lang="zh-CN" altLang="en-US">
                    <a:noFill/>
                  </a:rPr>
                  <a:t> </a:t>
                </a:r>
                <a:endParaRPr lang="zh-CN" altLang="en-US">
                  <a:noFill/>
                </a:endParaRPr>
              </a:p>
            </p:txBody>
          </p:sp>
        </mc:Fallback>
      </mc:AlternateContent>
      <p:grpSp>
        <p:nvGrpSpPr>
          <p:cNvPr id="3" name="组合 2"/>
          <p:cNvGrpSpPr/>
          <p:nvPr/>
        </p:nvGrpSpPr>
        <p:grpSpPr>
          <a:xfrm>
            <a:off x="1907704" y="2924944"/>
            <a:ext cx="3795927" cy="3645590"/>
            <a:chOff x="2460646" y="3023770"/>
            <a:chExt cx="3795927" cy="3645590"/>
          </a:xfrm>
        </p:grpSpPr>
        <p:sp>
          <p:nvSpPr>
            <p:cNvPr id="85" name="Rectangle 31"/>
            <p:cNvSpPr>
              <a:spLocks noChangeArrowheads="1"/>
            </p:cNvSpPr>
            <p:nvPr/>
          </p:nvSpPr>
          <p:spPr bwMode="auto">
            <a:xfrm>
              <a:off x="2736473" y="3441867"/>
              <a:ext cx="463242" cy="694864"/>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6" name="Rectangle 32"/>
            <p:cNvSpPr>
              <a:spLocks noChangeArrowheads="1"/>
            </p:cNvSpPr>
            <p:nvPr/>
          </p:nvSpPr>
          <p:spPr bwMode="auto">
            <a:xfrm>
              <a:off x="2736473" y="4215073"/>
              <a:ext cx="463242" cy="694864"/>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7" name="Rectangle 33"/>
            <p:cNvSpPr>
              <a:spLocks noChangeArrowheads="1"/>
            </p:cNvSpPr>
            <p:nvPr/>
          </p:nvSpPr>
          <p:spPr bwMode="auto">
            <a:xfrm>
              <a:off x="2736473" y="4986576"/>
              <a:ext cx="463242" cy="694864"/>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8" name="Rectangle 34"/>
            <p:cNvSpPr>
              <a:spLocks noChangeArrowheads="1"/>
            </p:cNvSpPr>
            <p:nvPr/>
          </p:nvSpPr>
          <p:spPr bwMode="auto">
            <a:xfrm>
              <a:off x="2736473" y="5759782"/>
              <a:ext cx="463242" cy="694864"/>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9" name="Rectangle 36"/>
            <p:cNvSpPr>
              <a:spLocks noChangeArrowheads="1"/>
            </p:cNvSpPr>
            <p:nvPr/>
          </p:nvSpPr>
          <p:spPr bwMode="auto">
            <a:xfrm>
              <a:off x="4126200" y="3023770"/>
              <a:ext cx="463242" cy="694864"/>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0" name="Rectangle 37"/>
            <p:cNvSpPr>
              <a:spLocks noChangeArrowheads="1"/>
            </p:cNvSpPr>
            <p:nvPr/>
          </p:nvSpPr>
          <p:spPr bwMode="auto">
            <a:xfrm>
              <a:off x="4126200" y="3770057"/>
              <a:ext cx="463242" cy="694864"/>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1" name="Rectangle 38"/>
            <p:cNvSpPr>
              <a:spLocks noChangeArrowheads="1"/>
            </p:cNvSpPr>
            <p:nvPr/>
          </p:nvSpPr>
          <p:spPr bwMode="auto">
            <a:xfrm>
              <a:off x="4126200" y="4497462"/>
              <a:ext cx="463242" cy="694864"/>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2" name="Rectangle 39"/>
            <p:cNvSpPr>
              <a:spLocks noChangeArrowheads="1"/>
            </p:cNvSpPr>
            <p:nvPr/>
          </p:nvSpPr>
          <p:spPr bwMode="auto">
            <a:xfrm>
              <a:off x="5519333" y="3441867"/>
              <a:ext cx="463242" cy="694864"/>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3" name="Rectangle 40"/>
            <p:cNvSpPr>
              <a:spLocks noChangeArrowheads="1"/>
            </p:cNvSpPr>
            <p:nvPr/>
          </p:nvSpPr>
          <p:spPr bwMode="auto">
            <a:xfrm>
              <a:off x="5519333" y="4215073"/>
              <a:ext cx="463242" cy="694864"/>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4" name="Rectangle 41"/>
            <p:cNvSpPr>
              <a:spLocks noChangeArrowheads="1"/>
            </p:cNvSpPr>
            <p:nvPr/>
          </p:nvSpPr>
          <p:spPr bwMode="auto">
            <a:xfrm>
              <a:off x="5519333" y="4986576"/>
              <a:ext cx="463242" cy="694864"/>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5" name="Rectangle 42"/>
            <p:cNvSpPr>
              <a:spLocks noChangeArrowheads="1"/>
            </p:cNvSpPr>
            <p:nvPr/>
          </p:nvSpPr>
          <p:spPr bwMode="auto">
            <a:xfrm>
              <a:off x="5519333" y="5759782"/>
              <a:ext cx="463242" cy="694864"/>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8" name="TextBox 97"/>
            <p:cNvSpPr txBox="1"/>
            <p:nvPr/>
          </p:nvSpPr>
          <p:spPr>
            <a:xfrm>
              <a:off x="2744379" y="3651678"/>
              <a:ext cx="470000" cy="307777"/>
            </a:xfrm>
            <a:prstGeom prst="rect">
              <a:avLst/>
            </a:prstGeom>
            <a:noFill/>
          </p:spPr>
          <p:txBody>
            <a:bodyPr wrap="none" rtlCol="0">
              <a:spAutoFit/>
            </a:bodyPr>
            <a:lstStyle/>
            <a:p>
              <a:r>
                <a:rPr lang="en-US" altLang="zh-CN" sz="1400" dirty="0">
                  <a:latin typeface="Cambria Math" panose="02040503050406030204" pitchFamily="18" charset="0"/>
                  <a:ea typeface="Cambria Math" panose="02040503050406030204" pitchFamily="18" charset="0"/>
                </a:rPr>
                <a:t>3x5</a:t>
              </a:r>
              <a:endParaRPr lang="zh-CN" altLang="en-US" sz="1400" dirty="0">
                <a:latin typeface="Cambria Math" panose="02040503050406030204" pitchFamily="18" charset="0"/>
              </a:endParaRPr>
            </a:p>
          </p:txBody>
        </p:sp>
        <p:sp>
          <p:nvSpPr>
            <p:cNvPr id="100" name="TextBox 99"/>
            <p:cNvSpPr txBox="1"/>
            <p:nvPr/>
          </p:nvSpPr>
          <p:spPr>
            <a:xfrm>
              <a:off x="2744379" y="4419288"/>
              <a:ext cx="470000" cy="307777"/>
            </a:xfrm>
            <a:prstGeom prst="rect">
              <a:avLst/>
            </a:prstGeom>
            <a:noFill/>
          </p:spPr>
          <p:txBody>
            <a:bodyPr wrap="none" rtlCol="0">
              <a:spAutoFit/>
            </a:bodyPr>
            <a:lstStyle/>
            <a:p>
              <a:r>
                <a:rPr lang="en-US" altLang="zh-CN" sz="1400" dirty="0">
                  <a:latin typeface="Cambria Math" panose="02040503050406030204" pitchFamily="18" charset="0"/>
                  <a:ea typeface="Cambria Math" panose="02040503050406030204" pitchFamily="18" charset="0"/>
                </a:rPr>
                <a:t>3x5</a:t>
              </a:r>
              <a:endParaRPr lang="zh-CN" altLang="en-US" sz="1400" dirty="0">
                <a:latin typeface="Cambria Math" panose="02040503050406030204" pitchFamily="18" charset="0"/>
              </a:endParaRPr>
            </a:p>
          </p:txBody>
        </p:sp>
        <p:sp>
          <p:nvSpPr>
            <p:cNvPr id="101" name="TextBox 100"/>
            <p:cNvSpPr txBox="1"/>
            <p:nvPr/>
          </p:nvSpPr>
          <p:spPr>
            <a:xfrm>
              <a:off x="2739308" y="5197846"/>
              <a:ext cx="470000" cy="307777"/>
            </a:xfrm>
            <a:prstGeom prst="rect">
              <a:avLst/>
            </a:prstGeom>
            <a:noFill/>
          </p:spPr>
          <p:txBody>
            <a:bodyPr wrap="none" rtlCol="0">
              <a:spAutoFit/>
            </a:bodyPr>
            <a:lstStyle/>
            <a:p>
              <a:r>
                <a:rPr lang="en-US" altLang="zh-CN" sz="1400" dirty="0">
                  <a:latin typeface="Cambria Math" panose="02040503050406030204" pitchFamily="18" charset="0"/>
                  <a:ea typeface="Cambria Math" panose="02040503050406030204" pitchFamily="18" charset="0"/>
                </a:rPr>
                <a:t>3x5</a:t>
              </a:r>
              <a:endParaRPr lang="zh-CN" altLang="en-US" sz="1400" dirty="0">
                <a:latin typeface="Cambria Math" panose="02040503050406030204" pitchFamily="18" charset="0"/>
              </a:endParaRPr>
            </a:p>
          </p:txBody>
        </p:sp>
        <p:sp>
          <p:nvSpPr>
            <p:cNvPr id="102" name="TextBox 101"/>
            <p:cNvSpPr txBox="1"/>
            <p:nvPr/>
          </p:nvSpPr>
          <p:spPr>
            <a:xfrm>
              <a:off x="2744379" y="5937310"/>
              <a:ext cx="470000" cy="307777"/>
            </a:xfrm>
            <a:prstGeom prst="rect">
              <a:avLst/>
            </a:prstGeom>
            <a:noFill/>
          </p:spPr>
          <p:txBody>
            <a:bodyPr wrap="none" rtlCol="0">
              <a:spAutoFit/>
            </a:bodyPr>
            <a:lstStyle/>
            <a:p>
              <a:r>
                <a:rPr lang="en-US" altLang="zh-CN" sz="1400" dirty="0">
                  <a:latin typeface="Cambria Math" panose="02040503050406030204" pitchFamily="18" charset="0"/>
                  <a:ea typeface="Cambria Math" panose="02040503050406030204" pitchFamily="18" charset="0"/>
                </a:rPr>
                <a:t>3x5</a:t>
              </a:r>
              <a:endParaRPr lang="zh-CN" altLang="en-US" sz="1400" dirty="0">
                <a:latin typeface="Cambria Math" panose="02040503050406030204" pitchFamily="18" charset="0"/>
              </a:endParaRPr>
            </a:p>
          </p:txBody>
        </p:sp>
        <p:sp>
          <p:nvSpPr>
            <p:cNvPr id="113" name="TextBox 112"/>
            <p:cNvSpPr txBox="1"/>
            <p:nvPr/>
          </p:nvSpPr>
          <p:spPr>
            <a:xfrm>
              <a:off x="4113305" y="3227985"/>
              <a:ext cx="470000" cy="307777"/>
            </a:xfrm>
            <a:prstGeom prst="rect">
              <a:avLst/>
            </a:prstGeom>
            <a:noFill/>
          </p:spPr>
          <p:txBody>
            <a:bodyPr wrap="none" rtlCol="0">
              <a:spAutoFit/>
            </a:bodyPr>
            <a:lstStyle/>
            <a:p>
              <a:r>
                <a:rPr lang="en-US" altLang="zh-CN" sz="1400" dirty="0">
                  <a:latin typeface="Cambria Math" panose="02040503050406030204" pitchFamily="18" charset="0"/>
                  <a:ea typeface="Cambria Math" panose="02040503050406030204" pitchFamily="18" charset="0"/>
                </a:rPr>
                <a:t>4x4</a:t>
              </a:r>
              <a:endParaRPr lang="zh-CN" altLang="en-US" sz="1400" dirty="0">
                <a:latin typeface="Cambria Math" panose="02040503050406030204" pitchFamily="18" charset="0"/>
              </a:endParaRPr>
            </a:p>
          </p:txBody>
        </p:sp>
        <p:sp>
          <p:nvSpPr>
            <p:cNvPr id="114" name="TextBox 113"/>
            <p:cNvSpPr txBox="1"/>
            <p:nvPr/>
          </p:nvSpPr>
          <p:spPr>
            <a:xfrm>
              <a:off x="4113305" y="3981327"/>
              <a:ext cx="470000" cy="307777"/>
            </a:xfrm>
            <a:prstGeom prst="rect">
              <a:avLst/>
            </a:prstGeom>
            <a:noFill/>
          </p:spPr>
          <p:txBody>
            <a:bodyPr wrap="none" rtlCol="0">
              <a:spAutoFit/>
            </a:bodyPr>
            <a:lstStyle/>
            <a:p>
              <a:r>
                <a:rPr lang="en-US" altLang="zh-CN" sz="1400" dirty="0">
                  <a:latin typeface="Cambria Math" panose="02040503050406030204" pitchFamily="18" charset="0"/>
                  <a:ea typeface="Cambria Math" panose="02040503050406030204" pitchFamily="18" charset="0"/>
                </a:rPr>
                <a:t>4x4</a:t>
              </a:r>
              <a:endParaRPr lang="zh-CN" altLang="en-US" sz="1400" dirty="0">
                <a:latin typeface="Cambria Math" panose="02040503050406030204" pitchFamily="18" charset="0"/>
              </a:endParaRPr>
            </a:p>
          </p:txBody>
        </p:sp>
        <p:sp>
          <p:nvSpPr>
            <p:cNvPr id="115" name="TextBox 114"/>
            <p:cNvSpPr txBox="1"/>
            <p:nvPr/>
          </p:nvSpPr>
          <p:spPr>
            <a:xfrm>
              <a:off x="4110508" y="4674990"/>
              <a:ext cx="470000" cy="307777"/>
            </a:xfrm>
            <a:prstGeom prst="rect">
              <a:avLst/>
            </a:prstGeom>
            <a:noFill/>
          </p:spPr>
          <p:txBody>
            <a:bodyPr wrap="none" rtlCol="0">
              <a:spAutoFit/>
            </a:bodyPr>
            <a:lstStyle/>
            <a:p>
              <a:r>
                <a:rPr lang="en-US" altLang="zh-CN" sz="1400" dirty="0">
                  <a:latin typeface="Cambria Math" panose="02040503050406030204" pitchFamily="18" charset="0"/>
                  <a:ea typeface="Cambria Math" panose="02040503050406030204" pitchFamily="18" charset="0"/>
                </a:rPr>
                <a:t>4x4</a:t>
              </a:r>
              <a:endParaRPr lang="zh-CN" altLang="en-US" sz="1400" dirty="0">
                <a:latin typeface="Cambria Math" panose="02040503050406030204" pitchFamily="18" charset="0"/>
              </a:endParaRPr>
            </a:p>
          </p:txBody>
        </p:sp>
        <p:sp>
          <p:nvSpPr>
            <p:cNvPr id="116" name="TextBox 115"/>
            <p:cNvSpPr txBox="1"/>
            <p:nvPr/>
          </p:nvSpPr>
          <p:spPr>
            <a:xfrm>
              <a:off x="5519333" y="3651678"/>
              <a:ext cx="470000" cy="307777"/>
            </a:xfrm>
            <a:prstGeom prst="rect">
              <a:avLst/>
            </a:prstGeom>
            <a:noFill/>
          </p:spPr>
          <p:txBody>
            <a:bodyPr wrap="none" rtlCol="0">
              <a:spAutoFit/>
            </a:bodyPr>
            <a:lstStyle/>
            <a:p>
              <a:r>
                <a:rPr lang="en-US" altLang="zh-CN" sz="1400" dirty="0">
                  <a:latin typeface="Cambria Math" panose="02040503050406030204" pitchFamily="18" charset="0"/>
                  <a:ea typeface="Cambria Math" panose="02040503050406030204" pitchFamily="18" charset="0"/>
                </a:rPr>
                <a:t>5x3</a:t>
              </a:r>
              <a:endParaRPr lang="zh-CN" altLang="en-US" sz="1400" dirty="0">
                <a:latin typeface="Cambria Math" panose="02040503050406030204" pitchFamily="18" charset="0"/>
              </a:endParaRPr>
            </a:p>
          </p:txBody>
        </p:sp>
        <p:sp>
          <p:nvSpPr>
            <p:cNvPr id="117" name="TextBox 116"/>
            <p:cNvSpPr txBox="1"/>
            <p:nvPr/>
          </p:nvSpPr>
          <p:spPr>
            <a:xfrm>
              <a:off x="5522613" y="4419288"/>
              <a:ext cx="470000" cy="307777"/>
            </a:xfrm>
            <a:prstGeom prst="rect">
              <a:avLst/>
            </a:prstGeom>
            <a:noFill/>
          </p:spPr>
          <p:txBody>
            <a:bodyPr wrap="none" rtlCol="0">
              <a:spAutoFit/>
            </a:bodyPr>
            <a:lstStyle/>
            <a:p>
              <a:r>
                <a:rPr lang="en-US" altLang="zh-CN" sz="1400" dirty="0">
                  <a:latin typeface="Cambria Math" panose="02040503050406030204" pitchFamily="18" charset="0"/>
                  <a:ea typeface="Cambria Math" panose="02040503050406030204" pitchFamily="18" charset="0"/>
                </a:rPr>
                <a:t>5x3</a:t>
              </a:r>
              <a:endParaRPr lang="zh-CN" altLang="en-US" sz="1400" dirty="0">
                <a:latin typeface="Cambria Math" panose="02040503050406030204" pitchFamily="18" charset="0"/>
              </a:endParaRPr>
            </a:p>
          </p:txBody>
        </p:sp>
        <p:sp>
          <p:nvSpPr>
            <p:cNvPr id="118" name="TextBox 117"/>
            <p:cNvSpPr txBox="1"/>
            <p:nvPr/>
          </p:nvSpPr>
          <p:spPr>
            <a:xfrm>
              <a:off x="5519332" y="5197846"/>
              <a:ext cx="470000" cy="307777"/>
            </a:xfrm>
            <a:prstGeom prst="rect">
              <a:avLst/>
            </a:prstGeom>
            <a:noFill/>
          </p:spPr>
          <p:txBody>
            <a:bodyPr wrap="none" rtlCol="0">
              <a:spAutoFit/>
            </a:bodyPr>
            <a:lstStyle/>
            <a:p>
              <a:r>
                <a:rPr lang="en-US" altLang="zh-CN" sz="1400" dirty="0">
                  <a:latin typeface="Cambria Math" panose="02040503050406030204" pitchFamily="18" charset="0"/>
                  <a:ea typeface="Cambria Math" panose="02040503050406030204" pitchFamily="18" charset="0"/>
                </a:rPr>
                <a:t>5x3</a:t>
              </a:r>
              <a:endParaRPr lang="zh-CN" altLang="en-US" sz="1400" dirty="0">
                <a:latin typeface="Cambria Math" panose="02040503050406030204" pitchFamily="18" charset="0"/>
              </a:endParaRPr>
            </a:p>
          </p:txBody>
        </p:sp>
        <p:sp>
          <p:nvSpPr>
            <p:cNvPr id="119" name="TextBox 118"/>
            <p:cNvSpPr txBox="1"/>
            <p:nvPr/>
          </p:nvSpPr>
          <p:spPr>
            <a:xfrm>
              <a:off x="5519333" y="5937310"/>
              <a:ext cx="470000" cy="307777"/>
            </a:xfrm>
            <a:prstGeom prst="rect">
              <a:avLst/>
            </a:prstGeom>
            <a:noFill/>
          </p:spPr>
          <p:txBody>
            <a:bodyPr wrap="none" rtlCol="0">
              <a:spAutoFit/>
            </a:bodyPr>
            <a:lstStyle/>
            <a:p>
              <a:r>
                <a:rPr lang="en-US" altLang="zh-CN" sz="1400" dirty="0">
                  <a:latin typeface="Cambria Math" panose="02040503050406030204" pitchFamily="18" charset="0"/>
                  <a:ea typeface="Cambria Math" panose="02040503050406030204" pitchFamily="18" charset="0"/>
                </a:rPr>
                <a:t>5x3</a:t>
              </a:r>
              <a:endParaRPr lang="zh-CN" altLang="en-US" sz="1400" dirty="0">
                <a:latin typeface="Cambria Math" panose="02040503050406030204" pitchFamily="18" charset="0"/>
              </a:endParaRPr>
            </a:p>
          </p:txBody>
        </p:sp>
        <p:grpSp>
          <p:nvGrpSpPr>
            <p:cNvPr id="120" name="组合 119"/>
            <p:cNvGrpSpPr/>
            <p:nvPr/>
          </p:nvGrpSpPr>
          <p:grpSpPr>
            <a:xfrm>
              <a:off x="2461387" y="3556932"/>
              <a:ext cx="272887" cy="455661"/>
              <a:chOff x="2597460" y="3789040"/>
              <a:chExt cx="272887" cy="455661"/>
            </a:xfrm>
          </p:grpSpPr>
          <p:sp>
            <p:nvSpPr>
              <p:cNvPr id="219" name="Line 51"/>
              <p:cNvSpPr>
                <a:spLocks noChangeShapeType="1"/>
              </p:cNvSpPr>
              <p:nvPr/>
            </p:nvSpPr>
            <p:spPr bwMode="auto">
              <a:xfrm>
                <a:off x="2597460" y="3789040"/>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0" name="Line 51"/>
              <p:cNvSpPr>
                <a:spLocks noChangeShapeType="1"/>
              </p:cNvSpPr>
              <p:nvPr/>
            </p:nvSpPr>
            <p:spPr bwMode="auto">
              <a:xfrm>
                <a:off x="2598201" y="4244701"/>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sp>
            <p:nvSpPr>
              <p:cNvPr id="221" name="Line 51"/>
              <p:cNvSpPr>
                <a:spLocks noChangeShapeType="1"/>
              </p:cNvSpPr>
              <p:nvPr/>
            </p:nvSpPr>
            <p:spPr bwMode="auto">
              <a:xfrm>
                <a:off x="2597460" y="4015557"/>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grpSp>
        <p:grpSp>
          <p:nvGrpSpPr>
            <p:cNvPr id="121" name="组合 120"/>
            <p:cNvGrpSpPr/>
            <p:nvPr/>
          </p:nvGrpSpPr>
          <p:grpSpPr>
            <a:xfrm>
              <a:off x="2469014" y="4344129"/>
              <a:ext cx="272887" cy="455661"/>
              <a:chOff x="2597460" y="3789040"/>
              <a:chExt cx="272887" cy="455661"/>
            </a:xfrm>
          </p:grpSpPr>
          <p:sp>
            <p:nvSpPr>
              <p:cNvPr id="216" name="Line 51"/>
              <p:cNvSpPr>
                <a:spLocks noChangeShapeType="1"/>
              </p:cNvSpPr>
              <p:nvPr/>
            </p:nvSpPr>
            <p:spPr bwMode="auto">
              <a:xfrm>
                <a:off x="2597460" y="3789040"/>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7" name="Line 51"/>
              <p:cNvSpPr>
                <a:spLocks noChangeShapeType="1"/>
              </p:cNvSpPr>
              <p:nvPr/>
            </p:nvSpPr>
            <p:spPr bwMode="auto">
              <a:xfrm>
                <a:off x="2598201" y="4244701"/>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sp>
            <p:nvSpPr>
              <p:cNvPr id="218" name="Line 51"/>
              <p:cNvSpPr>
                <a:spLocks noChangeShapeType="1"/>
              </p:cNvSpPr>
              <p:nvPr/>
            </p:nvSpPr>
            <p:spPr bwMode="auto">
              <a:xfrm>
                <a:off x="2597460" y="4015557"/>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grpSp>
        <p:grpSp>
          <p:nvGrpSpPr>
            <p:cNvPr id="122" name="组合 121"/>
            <p:cNvGrpSpPr/>
            <p:nvPr/>
          </p:nvGrpSpPr>
          <p:grpSpPr>
            <a:xfrm>
              <a:off x="2460646" y="5118789"/>
              <a:ext cx="272887" cy="455661"/>
              <a:chOff x="2597460" y="3789040"/>
              <a:chExt cx="272887" cy="455661"/>
            </a:xfrm>
          </p:grpSpPr>
          <p:sp>
            <p:nvSpPr>
              <p:cNvPr id="213" name="Line 51"/>
              <p:cNvSpPr>
                <a:spLocks noChangeShapeType="1"/>
              </p:cNvSpPr>
              <p:nvPr/>
            </p:nvSpPr>
            <p:spPr bwMode="auto">
              <a:xfrm>
                <a:off x="2597460" y="3789040"/>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4" name="Line 51"/>
              <p:cNvSpPr>
                <a:spLocks noChangeShapeType="1"/>
              </p:cNvSpPr>
              <p:nvPr/>
            </p:nvSpPr>
            <p:spPr bwMode="auto">
              <a:xfrm>
                <a:off x="2598201" y="4244701"/>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sp>
            <p:nvSpPr>
              <p:cNvPr id="215" name="Line 51"/>
              <p:cNvSpPr>
                <a:spLocks noChangeShapeType="1"/>
              </p:cNvSpPr>
              <p:nvPr/>
            </p:nvSpPr>
            <p:spPr bwMode="auto">
              <a:xfrm>
                <a:off x="2597460" y="4015557"/>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grpSp>
        <p:grpSp>
          <p:nvGrpSpPr>
            <p:cNvPr id="123" name="组合 122"/>
            <p:cNvGrpSpPr/>
            <p:nvPr/>
          </p:nvGrpSpPr>
          <p:grpSpPr>
            <a:xfrm>
              <a:off x="2463586" y="5879383"/>
              <a:ext cx="272887" cy="455661"/>
              <a:chOff x="2597460" y="3789040"/>
              <a:chExt cx="272887" cy="455661"/>
            </a:xfrm>
          </p:grpSpPr>
          <p:sp>
            <p:nvSpPr>
              <p:cNvPr id="210" name="Line 51"/>
              <p:cNvSpPr>
                <a:spLocks noChangeShapeType="1"/>
              </p:cNvSpPr>
              <p:nvPr/>
            </p:nvSpPr>
            <p:spPr bwMode="auto">
              <a:xfrm>
                <a:off x="2597460" y="3789040"/>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1" name="Line 51"/>
              <p:cNvSpPr>
                <a:spLocks noChangeShapeType="1"/>
              </p:cNvSpPr>
              <p:nvPr/>
            </p:nvSpPr>
            <p:spPr bwMode="auto">
              <a:xfrm>
                <a:off x="2598201" y="4244701"/>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sp>
            <p:nvSpPr>
              <p:cNvPr id="212" name="Line 51"/>
              <p:cNvSpPr>
                <a:spLocks noChangeShapeType="1"/>
              </p:cNvSpPr>
              <p:nvPr/>
            </p:nvSpPr>
            <p:spPr bwMode="auto">
              <a:xfrm>
                <a:off x="2597460" y="4015557"/>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grpSp>
        <p:grpSp>
          <p:nvGrpSpPr>
            <p:cNvPr id="124" name="组合 123"/>
            <p:cNvGrpSpPr/>
            <p:nvPr/>
          </p:nvGrpSpPr>
          <p:grpSpPr>
            <a:xfrm>
              <a:off x="5982575" y="3556052"/>
              <a:ext cx="272887" cy="455661"/>
              <a:chOff x="2597460" y="3789040"/>
              <a:chExt cx="272887" cy="455661"/>
            </a:xfrm>
          </p:grpSpPr>
          <p:sp>
            <p:nvSpPr>
              <p:cNvPr id="207" name="Line 51"/>
              <p:cNvSpPr>
                <a:spLocks noChangeShapeType="1"/>
              </p:cNvSpPr>
              <p:nvPr/>
            </p:nvSpPr>
            <p:spPr bwMode="auto">
              <a:xfrm>
                <a:off x="2597460" y="3789040"/>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8" name="Line 51"/>
              <p:cNvSpPr>
                <a:spLocks noChangeShapeType="1"/>
              </p:cNvSpPr>
              <p:nvPr/>
            </p:nvSpPr>
            <p:spPr bwMode="auto">
              <a:xfrm>
                <a:off x="2598201" y="4244701"/>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sp>
            <p:nvSpPr>
              <p:cNvPr id="209" name="Line 51"/>
              <p:cNvSpPr>
                <a:spLocks noChangeShapeType="1"/>
              </p:cNvSpPr>
              <p:nvPr/>
            </p:nvSpPr>
            <p:spPr bwMode="auto">
              <a:xfrm>
                <a:off x="2597460" y="4015557"/>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grpSp>
        <p:grpSp>
          <p:nvGrpSpPr>
            <p:cNvPr id="125" name="组合 124"/>
            <p:cNvGrpSpPr/>
            <p:nvPr/>
          </p:nvGrpSpPr>
          <p:grpSpPr>
            <a:xfrm>
              <a:off x="5982945" y="4344130"/>
              <a:ext cx="272887" cy="455661"/>
              <a:chOff x="2597460" y="3789040"/>
              <a:chExt cx="272887" cy="455661"/>
            </a:xfrm>
          </p:grpSpPr>
          <p:sp>
            <p:nvSpPr>
              <p:cNvPr id="204" name="Line 51"/>
              <p:cNvSpPr>
                <a:spLocks noChangeShapeType="1"/>
              </p:cNvSpPr>
              <p:nvPr/>
            </p:nvSpPr>
            <p:spPr bwMode="auto">
              <a:xfrm>
                <a:off x="2597460" y="3789040"/>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5" name="Line 51"/>
              <p:cNvSpPr>
                <a:spLocks noChangeShapeType="1"/>
              </p:cNvSpPr>
              <p:nvPr/>
            </p:nvSpPr>
            <p:spPr bwMode="auto">
              <a:xfrm>
                <a:off x="2598201" y="4244701"/>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sp>
            <p:nvSpPr>
              <p:cNvPr id="206" name="Line 51"/>
              <p:cNvSpPr>
                <a:spLocks noChangeShapeType="1"/>
              </p:cNvSpPr>
              <p:nvPr/>
            </p:nvSpPr>
            <p:spPr bwMode="auto">
              <a:xfrm>
                <a:off x="2597460" y="4015557"/>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grpSp>
        <p:grpSp>
          <p:nvGrpSpPr>
            <p:cNvPr id="126" name="组合 125"/>
            <p:cNvGrpSpPr/>
            <p:nvPr/>
          </p:nvGrpSpPr>
          <p:grpSpPr>
            <a:xfrm>
              <a:off x="5983686" y="5117475"/>
              <a:ext cx="272887" cy="455661"/>
              <a:chOff x="2597460" y="3789040"/>
              <a:chExt cx="272887" cy="455661"/>
            </a:xfrm>
          </p:grpSpPr>
          <p:sp>
            <p:nvSpPr>
              <p:cNvPr id="201" name="Line 51"/>
              <p:cNvSpPr>
                <a:spLocks noChangeShapeType="1"/>
              </p:cNvSpPr>
              <p:nvPr/>
            </p:nvSpPr>
            <p:spPr bwMode="auto">
              <a:xfrm>
                <a:off x="2597460" y="3789040"/>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2" name="Line 51"/>
              <p:cNvSpPr>
                <a:spLocks noChangeShapeType="1"/>
              </p:cNvSpPr>
              <p:nvPr/>
            </p:nvSpPr>
            <p:spPr bwMode="auto">
              <a:xfrm>
                <a:off x="2598201" y="4244701"/>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sp>
            <p:nvSpPr>
              <p:cNvPr id="203" name="Line 51"/>
              <p:cNvSpPr>
                <a:spLocks noChangeShapeType="1"/>
              </p:cNvSpPr>
              <p:nvPr/>
            </p:nvSpPr>
            <p:spPr bwMode="auto">
              <a:xfrm>
                <a:off x="2597460" y="4015557"/>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grpSp>
        <p:grpSp>
          <p:nvGrpSpPr>
            <p:cNvPr id="127" name="组合 126"/>
            <p:cNvGrpSpPr/>
            <p:nvPr/>
          </p:nvGrpSpPr>
          <p:grpSpPr>
            <a:xfrm>
              <a:off x="5973763" y="5878069"/>
              <a:ext cx="272887" cy="455661"/>
              <a:chOff x="2597460" y="3789040"/>
              <a:chExt cx="272887" cy="455661"/>
            </a:xfrm>
          </p:grpSpPr>
          <p:sp>
            <p:nvSpPr>
              <p:cNvPr id="198" name="Line 51"/>
              <p:cNvSpPr>
                <a:spLocks noChangeShapeType="1"/>
              </p:cNvSpPr>
              <p:nvPr/>
            </p:nvSpPr>
            <p:spPr bwMode="auto">
              <a:xfrm>
                <a:off x="2597460" y="3789040"/>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9" name="Line 51"/>
              <p:cNvSpPr>
                <a:spLocks noChangeShapeType="1"/>
              </p:cNvSpPr>
              <p:nvPr/>
            </p:nvSpPr>
            <p:spPr bwMode="auto">
              <a:xfrm>
                <a:off x="2598201" y="4244701"/>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sp>
            <p:nvSpPr>
              <p:cNvPr id="200" name="Line 51"/>
              <p:cNvSpPr>
                <a:spLocks noChangeShapeType="1"/>
              </p:cNvSpPr>
              <p:nvPr/>
            </p:nvSpPr>
            <p:spPr bwMode="auto">
              <a:xfrm>
                <a:off x="2597460" y="4015557"/>
                <a:ext cx="272146"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grpSp>
        <p:sp>
          <p:nvSpPr>
            <p:cNvPr id="222" name="Rectangle 38"/>
            <p:cNvSpPr>
              <a:spLocks noChangeArrowheads="1"/>
            </p:cNvSpPr>
            <p:nvPr/>
          </p:nvSpPr>
          <p:spPr bwMode="auto">
            <a:xfrm>
              <a:off x="4126200" y="5223082"/>
              <a:ext cx="463242" cy="694864"/>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3" name="TextBox 222"/>
            <p:cNvSpPr txBox="1"/>
            <p:nvPr/>
          </p:nvSpPr>
          <p:spPr>
            <a:xfrm>
              <a:off x="4110508" y="5400610"/>
              <a:ext cx="470000" cy="307777"/>
            </a:xfrm>
            <a:prstGeom prst="rect">
              <a:avLst/>
            </a:prstGeom>
            <a:noFill/>
          </p:spPr>
          <p:txBody>
            <a:bodyPr wrap="none" rtlCol="0">
              <a:spAutoFit/>
            </a:bodyPr>
            <a:lstStyle/>
            <a:p>
              <a:r>
                <a:rPr lang="en-US" altLang="zh-CN" sz="1400" dirty="0">
                  <a:latin typeface="Cambria Math" panose="02040503050406030204" pitchFamily="18" charset="0"/>
                  <a:ea typeface="Cambria Math" panose="02040503050406030204" pitchFamily="18" charset="0"/>
                </a:rPr>
                <a:t>4x4</a:t>
              </a:r>
              <a:endParaRPr lang="zh-CN" altLang="en-US" sz="1400" dirty="0">
                <a:latin typeface="Cambria Math" panose="02040503050406030204" pitchFamily="18" charset="0"/>
              </a:endParaRPr>
            </a:p>
          </p:txBody>
        </p:sp>
        <p:sp>
          <p:nvSpPr>
            <p:cNvPr id="224" name="Rectangle 38"/>
            <p:cNvSpPr>
              <a:spLocks noChangeArrowheads="1"/>
            </p:cNvSpPr>
            <p:nvPr/>
          </p:nvSpPr>
          <p:spPr bwMode="auto">
            <a:xfrm>
              <a:off x="4126200" y="5974496"/>
              <a:ext cx="463242" cy="694864"/>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5" name="TextBox 224"/>
            <p:cNvSpPr txBox="1"/>
            <p:nvPr/>
          </p:nvSpPr>
          <p:spPr>
            <a:xfrm>
              <a:off x="4110508" y="6152024"/>
              <a:ext cx="470000" cy="307777"/>
            </a:xfrm>
            <a:prstGeom prst="rect">
              <a:avLst/>
            </a:prstGeom>
            <a:noFill/>
          </p:spPr>
          <p:txBody>
            <a:bodyPr wrap="none" rtlCol="0">
              <a:spAutoFit/>
            </a:bodyPr>
            <a:lstStyle/>
            <a:p>
              <a:r>
                <a:rPr lang="en-US" altLang="zh-CN" sz="1400" dirty="0">
                  <a:latin typeface="Cambria Math" panose="02040503050406030204" pitchFamily="18" charset="0"/>
                  <a:ea typeface="Cambria Math" panose="02040503050406030204" pitchFamily="18" charset="0"/>
                </a:rPr>
                <a:t>4x4</a:t>
              </a:r>
              <a:endParaRPr lang="zh-CN" altLang="en-US" sz="1400" dirty="0">
                <a:latin typeface="Cambria Math" panose="02040503050406030204" pitchFamily="18" charset="0"/>
              </a:endParaRPr>
            </a:p>
          </p:txBody>
        </p:sp>
        <p:grpSp>
          <p:nvGrpSpPr>
            <p:cNvPr id="2" name="组合 1"/>
            <p:cNvGrpSpPr/>
            <p:nvPr/>
          </p:nvGrpSpPr>
          <p:grpSpPr>
            <a:xfrm>
              <a:off x="3198011" y="3140968"/>
              <a:ext cx="929895" cy="3318832"/>
              <a:chOff x="3198011" y="3140968"/>
              <a:chExt cx="929895" cy="3318832"/>
            </a:xfrm>
          </p:grpSpPr>
          <p:sp>
            <p:nvSpPr>
              <p:cNvPr id="186" name="Line 53"/>
              <p:cNvSpPr>
                <a:spLocks noChangeShapeType="1"/>
              </p:cNvSpPr>
              <p:nvPr/>
            </p:nvSpPr>
            <p:spPr bwMode="auto">
              <a:xfrm flipV="1">
                <a:off x="3198012" y="3140968"/>
                <a:ext cx="915293" cy="407648"/>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7" name="Line 56"/>
              <p:cNvSpPr>
                <a:spLocks noChangeShapeType="1"/>
              </p:cNvSpPr>
              <p:nvPr/>
            </p:nvSpPr>
            <p:spPr bwMode="auto">
              <a:xfrm>
                <a:off x="3214378" y="6335043"/>
                <a:ext cx="913528" cy="12475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8" name="Line 97"/>
              <p:cNvSpPr>
                <a:spLocks noChangeShapeType="1"/>
              </p:cNvSpPr>
              <p:nvPr/>
            </p:nvSpPr>
            <p:spPr bwMode="auto">
              <a:xfrm>
                <a:off x="3198011" y="3651678"/>
                <a:ext cx="928189" cy="30777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kern="0">
                  <a:solidFill>
                    <a:sysClr val="windowText" lastClr="000000"/>
                  </a:solidFill>
                </a:endParaRPr>
              </a:p>
            </p:txBody>
          </p:sp>
          <p:sp>
            <p:nvSpPr>
              <p:cNvPr id="189" name="Line 103"/>
              <p:cNvSpPr>
                <a:spLocks noChangeShapeType="1"/>
              </p:cNvSpPr>
              <p:nvPr/>
            </p:nvSpPr>
            <p:spPr bwMode="auto">
              <a:xfrm>
                <a:off x="3200569" y="4799791"/>
                <a:ext cx="909939" cy="1445296"/>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0" name="Line 106"/>
              <p:cNvSpPr>
                <a:spLocks noChangeShapeType="1"/>
              </p:cNvSpPr>
              <p:nvPr/>
            </p:nvSpPr>
            <p:spPr bwMode="auto">
              <a:xfrm flipV="1">
                <a:off x="3199714" y="3441867"/>
                <a:ext cx="928191" cy="167692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1" name="Line 112"/>
              <p:cNvSpPr>
                <a:spLocks noChangeShapeType="1"/>
              </p:cNvSpPr>
              <p:nvPr/>
            </p:nvSpPr>
            <p:spPr bwMode="auto">
              <a:xfrm flipV="1">
                <a:off x="3199714" y="3227985"/>
                <a:ext cx="928192" cy="111614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2" name="Line 106"/>
              <p:cNvSpPr>
                <a:spLocks noChangeShapeType="1"/>
              </p:cNvSpPr>
              <p:nvPr/>
            </p:nvSpPr>
            <p:spPr bwMode="auto">
              <a:xfrm flipV="1">
                <a:off x="3209308" y="4215071"/>
                <a:ext cx="918597" cy="977253"/>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3" name="Line 106"/>
              <p:cNvSpPr>
                <a:spLocks noChangeShapeType="1"/>
              </p:cNvSpPr>
              <p:nvPr/>
            </p:nvSpPr>
            <p:spPr bwMode="auto">
              <a:xfrm flipV="1">
                <a:off x="3198011" y="3556932"/>
                <a:ext cx="912497" cy="232245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kern="0">
                  <a:solidFill>
                    <a:sysClr val="windowText" lastClr="000000"/>
                  </a:solidFill>
                </a:endParaRPr>
              </a:p>
            </p:txBody>
          </p:sp>
          <p:sp>
            <p:nvSpPr>
              <p:cNvPr id="194" name="Line 97"/>
              <p:cNvSpPr>
                <a:spLocks noChangeShapeType="1"/>
              </p:cNvSpPr>
              <p:nvPr/>
            </p:nvSpPr>
            <p:spPr bwMode="auto">
              <a:xfrm>
                <a:off x="3198011" y="3770057"/>
                <a:ext cx="912498" cy="92547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kern="0">
                  <a:solidFill>
                    <a:sysClr val="windowText" lastClr="000000"/>
                  </a:solidFill>
                </a:endParaRPr>
              </a:p>
            </p:txBody>
          </p:sp>
          <p:sp>
            <p:nvSpPr>
              <p:cNvPr id="195" name="Line 112"/>
              <p:cNvSpPr>
                <a:spLocks noChangeShapeType="1"/>
              </p:cNvSpPr>
              <p:nvPr/>
            </p:nvSpPr>
            <p:spPr bwMode="auto">
              <a:xfrm flipV="1">
                <a:off x="3198011" y="4060989"/>
                <a:ext cx="915294" cy="35829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6" name="Line 106"/>
              <p:cNvSpPr>
                <a:spLocks noChangeShapeType="1"/>
              </p:cNvSpPr>
              <p:nvPr/>
            </p:nvSpPr>
            <p:spPr bwMode="auto">
              <a:xfrm>
                <a:off x="3200569" y="5574450"/>
                <a:ext cx="912736" cy="76059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7" name="Line 106"/>
              <p:cNvSpPr>
                <a:spLocks noChangeShapeType="1"/>
              </p:cNvSpPr>
              <p:nvPr/>
            </p:nvSpPr>
            <p:spPr bwMode="auto">
              <a:xfrm flipV="1">
                <a:off x="3209308" y="4344130"/>
                <a:ext cx="901200" cy="1630366"/>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kern="0">
                  <a:solidFill>
                    <a:sysClr val="windowText" lastClr="000000"/>
                  </a:solidFill>
                </a:endParaRPr>
              </a:p>
            </p:txBody>
          </p:sp>
          <p:sp>
            <p:nvSpPr>
              <p:cNvPr id="226" name="Line 97"/>
              <p:cNvSpPr>
                <a:spLocks noChangeShapeType="1"/>
              </p:cNvSpPr>
              <p:nvPr/>
            </p:nvSpPr>
            <p:spPr bwMode="auto">
              <a:xfrm>
                <a:off x="3198011" y="3935848"/>
                <a:ext cx="912497" cy="146476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kern="0">
                  <a:solidFill>
                    <a:sysClr val="windowText" lastClr="000000"/>
                  </a:solidFill>
                </a:endParaRPr>
              </a:p>
            </p:txBody>
          </p:sp>
          <p:sp>
            <p:nvSpPr>
              <p:cNvPr id="227" name="Line 97"/>
              <p:cNvSpPr>
                <a:spLocks noChangeShapeType="1"/>
              </p:cNvSpPr>
              <p:nvPr/>
            </p:nvSpPr>
            <p:spPr bwMode="auto">
              <a:xfrm>
                <a:off x="3200569" y="4060989"/>
                <a:ext cx="925631" cy="2063063"/>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kern="0">
                  <a:solidFill>
                    <a:sysClr val="windowText" lastClr="000000"/>
                  </a:solidFill>
                </a:endParaRPr>
              </a:p>
            </p:txBody>
          </p:sp>
          <p:sp>
            <p:nvSpPr>
              <p:cNvPr id="228" name="Line 112"/>
              <p:cNvSpPr>
                <a:spLocks noChangeShapeType="1"/>
              </p:cNvSpPr>
              <p:nvPr/>
            </p:nvSpPr>
            <p:spPr bwMode="auto">
              <a:xfrm>
                <a:off x="3200569" y="4562504"/>
                <a:ext cx="925631" cy="266373"/>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9" name="Line 112"/>
              <p:cNvSpPr>
                <a:spLocks noChangeShapeType="1"/>
              </p:cNvSpPr>
              <p:nvPr/>
            </p:nvSpPr>
            <p:spPr bwMode="auto">
              <a:xfrm>
                <a:off x="3200569" y="4660673"/>
                <a:ext cx="909939" cy="84494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0" name="Line 103"/>
              <p:cNvSpPr>
                <a:spLocks noChangeShapeType="1"/>
              </p:cNvSpPr>
              <p:nvPr/>
            </p:nvSpPr>
            <p:spPr bwMode="auto">
              <a:xfrm flipV="1">
                <a:off x="3198011" y="4909938"/>
                <a:ext cx="929895" cy="42407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1" name="Line 103"/>
              <p:cNvSpPr>
                <a:spLocks noChangeShapeType="1"/>
              </p:cNvSpPr>
              <p:nvPr/>
            </p:nvSpPr>
            <p:spPr bwMode="auto">
              <a:xfrm>
                <a:off x="3198011" y="5486408"/>
                <a:ext cx="929895" cy="19503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2" name="Line 103"/>
              <p:cNvSpPr>
                <a:spLocks noChangeShapeType="1"/>
              </p:cNvSpPr>
              <p:nvPr/>
            </p:nvSpPr>
            <p:spPr bwMode="auto">
              <a:xfrm flipV="1">
                <a:off x="3200569" y="5083147"/>
                <a:ext cx="925631" cy="100805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3" name="Line 103"/>
              <p:cNvSpPr>
                <a:spLocks noChangeShapeType="1"/>
              </p:cNvSpPr>
              <p:nvPr/>
            </p:nvSpPr>
            <p:spPr bwMode="auto">
              <a:xfrm flipV="1">
                <a:off x="3209309" y="5759781"/>
                <a:ext cx="918597" cy="48381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234" name="组合 233"/>
            <p:cNvGrpSpPr/>
            <p:nvPr/>
          </p:nvGrpSpPr>
          <p:grpSpPr>
            <a:xfrm flipH="1">
              <a:off x="4586212" y="3113714"/>
              <a:ext cx="929895" cy="3318832"/>
              <a:chOff x="3198011" y="3140968"/>
              <a:chExt cx="929895" cy="3318832"/>
            </a:xfrm>
          </p:grpSpPr>
          <p:sp>
            <p:nvSpPr>
              <p:cNvPr id="235" name="Line 53"/>
              <p:cNvSpPr>
                <a:spLocks noChangeShapeType="1"/>
              </p:cNvSpPr>
              <p:nvPr/>
            </p:nvSpPr>
            <p:spPr bwMode="auto">
              <a:xfrm flipV="1">
                <a:off x="3198012" y="3140968"/>
                <a:ext cx="915293" cy="407648"/>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6" name="Line 56"/>
              <p:cNvSpPr>
                <a:spLocks noChangeShapeType="1"/>
              </p:cNvSpPr>
              <p:nvPr/>
            </p:nvSpPr>
            <p:spPr bwMode="auto">
              <a:xfrm>
                <a:off x="3214378" y="6335043"/>
                <a:ext cx="913528" cy="12475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7" name="Line 97"/>
              <p:cNvSpPr>
                <a:spLocks noChangeShapeType="1"/>
              </p:cNvSpPr>
              <p:nvPr/>
            </p:nvSpPr>
            <p:spPr bwMode="auto">
              <a:xfrm>
                <a:off x="3198011" y="3651678"/>
                <a:ext cx="928189" cy="30777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kern="0">
                  <a:solidFill>
                    <a:sysClr val="windowText" lastClr="000000"/>
                  </a:solidFill>
                </a:endParaRPr>
              </a:p>
            </p:txBody>
          </p:sp>
          <p:sp>
            <p:nvSpPr>
              <p:cNvPr id="238" name="Line 103"/>
              <p:cNvSpPr>
                <a:spLocks noChangeShapeType="1"/>
              </p:cNvSpPr>
              <p:nvPr/>
            </p:nvSpPr>
            <p:spPr bwMode="auto">
              <a:xfrm>
                <a:off x="3200569" y="4799791"/>
                <a:ext cx="909939" cy="1445296"/>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9" name="Line 106"/>
              <p:cNvSpPr>
                <a:spLocks noChangeShapeType="1"/>
              </p:cNvSpPr>
              <p:nvPr/>
            </p:nvSpPr>
            <p:spPr bwMode="auto">
              <a:xfrm flipV="1">
                <a:off x="3199714" y="3441867"/>
                <a:ext cx="928191" cy="167692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0" name="Line 112"/>
              <p:cNvSpPr>
                <a:spLocks noChangeShapeType="1"/>
              </p:cNvSpPr>
              <p:nvPr/>
            </p:nvSpPr>
            <p:spPr bwMode="auto">
              <a:xfrm flipV="1">
                <a:off x="3199714" y="3227985"/>
                <a:ext cx="928192" cy="111614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1" name="Line 106"/>
              <p:cNvSpPr>
                <a:spLocks noChangeShapeType="1"/>
              </p:cNvSpPr>
              <p:nvPr/>
            </p:nvSpPr>
            <p:spPr bwMode="auto">
              <a:xfrm flipV="1">
                <a:off x="3209308" y="4215071"/>
                <a:ext cx="918597" cy="977253"/>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2" name="Line 106"/>
              <p:cNvSpPr>
                <a:spLocks noChangeShapeType="1"/>
              </p:cNvSpPr>
              <p:nvPr/>
            </p:nvSpPr>
            <p:spPr bwMode="auto">
              <a:xfrm flipV="1">
                <a:off x="3198011" y="3556932"/>
                <a:ext cx="912497" cy="232245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kern="0">
                  <a:solidFill>
                    <a:sysClr val="windowText" lastClr="000000"/>
                  </a:solidFill>
                </a:endParaRPr>
              </a:p>
            </p:txBody>
          </p:sp>
          <p:sp>
            <p:nvSpPr>
              <p:cNvPr id="243" name="Line 97"/>
              <p:cNvSpPr>
                <a:spLocks noChangeShapeType="1"/>
              </p:cNvSpPr>
              <p:nvPr/>
            </p:nvSpPr>
            <p:spPr bwMode="auto">
              <a:xfrm>
                <a:off x="3198011" y="3770057"/>
                <a:ext cx="912498" cy="92547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kern="0">
                  <a:solidFill>
                    <a:sysClr val="windowText" lastClr="000000"/>
                  </a:solidFill>
                </a:endParaRPr>
              </a:p>
            </p:txBody>
          </p:sp>
          <p:sp>
            <p:nvSpPr>
              <p:cNvPr id="244" name="Line 112"/>
              <p:cNvSpPr>
                <a:spLocks noChangeShapeType="1"/>
              </p:cNvSpPr>
              <p:nvPr/>
            </p:nvSpPr>
            <p:spPr bwMode="auto">
              <a:xfrm flipV="1">
                <a:off x="3198011" y="4060989"/>
                <a:ext cx="915294" cy="35829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5" name="Line 106"/>
              <p:cNvSpPr>
                <a:spLocks noChangeShapeType="1"/>
              </p:cNvSpPr>
              <p:nvPr/>
            </p:nvSpPr>
            <p:spPr bwMode="auto">
              <a:xfrm>
                <a:off x="3200569" y="5574450"/>
                <a:ext cx="912736" cy="76059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6" name="Line 106"/>
              <p:cNvSpPr>
                <a:spLocks noChangeShapeType="1"/>
              </p:cNvSpPr>
              <p:nvPr/>
            </p:nvSpPr>
            <p:spPr bwMode="auto">
              <a:xfrm flipV="1">
                <a:off x="3209308" y="4344130"/>
                <a:ext cx="901200" cy="1630366"/>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kern="0">
                  <a:solidFill>
                    <a:sysClr val="windowText" lastClr="000000"/>
                  </a:solidFill>
                </a:endParaRPr>
              </a:p>
            </p:txBody>
          </p:sp>
          <p:sp>
            <p:nvSpPr>
              <p:cNvPr id="247" name="Line 97"/>
              <p:cNvSpPr>
                <a:spLocks noChangeShapeType="1"/>
              </p:cNvSpPr>
              <p:nvPr/>
            </p:nvSpPr>
            <p:spPr bwMode="auto">
              <a:xfrm>
                <a:off x="3198011" y="3935848"/>
                <a:ext cx="912497" cy="146476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kern="0">
                  <a:solidFill>
                    <a:sysClr val="windowText" lastClr="000000"/>
                  </a:solidFill>
                </a:endParaRPr>
              </a:p>
            </p:txBody>
          </p:sp>
          <p:sp>
            <p:nvSpPr>
              <p:cNvPr id="248" name="Line 97"/>
              <p:cNvSpPr>
                <a:spLocks noChangeShapeType="1"/>
              </p:cNvSpPr>
              <p:nvPr/>
            </p:nvSpPr>
            <p:spPr bwMode="auto">
              <a:xfrm>
                <a:off x="3200569" y="4060989"/>
                <a:ext cx="925631" cy="2063063"/>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kern="0">
                  <a:solidFill>
                    <a:sysClr val="windowText" lastClr="000000"/>
                  </a:solidFill>
                </a:endParaRPr>
              </a:p>
            </p:txBody>
          </p:sp>
          <p:sp>
            <p:nvSpPr>
              <p:cNvPr id="249" name="Line 112"/>
              <p:cNvSpPr>
                <a:spLocks noChangeShapeType="1"/>
              </p:cNvSpPr>
              <p:nvPr/>
            </p:nvSpPr>
            <p:spPr bwMode="auto">
              <a:xfrm>
                <a:off x="3200569" y="4562504"/>
                <a:ext cx="925631" cy="266373"/>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0" name="Line 112"/>
              <p:cNvSpPr>
                <a:spLocks noChangeShapeType="1"/>
              </p:cNvSpPr>
              <p:nvPr/>
            </p:nvSpPr>
            <p:spPr bwMode="auto">
              <a:xfrm>
                <a:off x="3200569" y="4660673"/>
                <a:ext cx="909939" cy="84494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1" name="Line 103"/>
              <p:cNvSpPr>
                <a:spLocks noChangeShapeType="1"/>
              </p:cNvSpPr>
              <p:nvPr/>
            </p:nvSpPr>
            <p:spPr bwMode="auto">
              <a:xfrm flipV="1">
                <a:off x="3198011" y="4909938"/>
                <a:ext cx="929895" cy="42407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2" name="Line 103"/>
              <p:cNvSpPr>
                <a:spLocks noChangeShapeType="1"/>
              </p:cNvSpPr>
              <p:nvPr/>
            </p:nvSpPr>
            <p:spPr bwMode="auto">
              <a:xfrm>
                <a:off x="3198011" y="5486408"/>
                <a:ext cx="929895" cy="19503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3" name="Line 103"/>
              <p:cNvSpPr>
                <a:spLocks noChangeShapeType="1"/>
              </p:cNvSpPr>
              <p:nvPr/>
            </p:nvSpPr>
            <p:spPr bwMode="auto">
              <a:xfrm flipV="1">
                <a:off x="3200569" y="5083147"/>
                <a:ext cx="925631" cy="100805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4" name="Line 103"/>
              <p:cNvSpPr>
                <a:spLocks noChangeShapeType="1"/>
              </p:cNvSpPr>
              <p:nvPr/>
            </p:nvSpPr>
            <p:spPr bwMode="auto">
              <a:xfrm flipV="1">
                <a:off x="3209309" y="5759781"/>
                <a:ext cx="918597" cy="48381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sp>
        <p:nvSpPr>
          <p:cNvPr id="255" name="Text Box 16"/>
          <p:cNvSpPr txBox="1">
            <a:spLocks noChangeArrowheads="1"/>
          </p:cNvSpPr>
          <p:nvPr/>
        </p:nvSpPr>
        <p:spPr bwMode="auto">
          <a:xfrm>
            <a:off x="6012160" y="4798231"/>
            <a:ext cx="1607677" cy="348485"/>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14:hiddenLine>
            </a:ext>
          </a:extLst>
        </p:spPr>
        <p:txBody>
          <a:bodyPr wrap="square" lIns="89973" tIns="44986" rIns="89973" bIns="44986">
            <a:spAutoFit/>
          </a:bodyPr>
          <a:lstStyle>
            <a:defPPr>
              <a:defRPr lang="en-US"/>
            </a:defPPr>
            <a:lvl1pPr marR="0" lvl="0" indent="0" fontAlgn="auto">
              <a:lnSpc>
                <a:spcPct val="93000"/>
              </a:lnSpc>
              <a:spcBef>
                <a:spcPts val="0"/>
              </a:spcBef>
              <a:spcAft>
                <a:spcPts val="0"/>
              </a:spcAft>
              <a:buClr>
                <a:srgbClr val="000000"/>
              </a:buClr>
              <a:buSzPct val="45000"/>
              <a:buFont typeface="Wingdings" panose="05000000000000000000" pitchFamily="2" charset="2"/>
              <a:buNone/>
              <a:tabLst>
                <a:tab pos="723900" algn="l"/>
                <a:tab pos="1447800" algn="l"/>
                <a:tab pos="2171700" algn="l"/>
                <a:tab pos="2895600" algn="l"/>
              </a:tabLst>
              <a:defRPr kumimoji="0" b="1" i="1" u="none" strike="noStrike" kern="0" cap="none" spc="0" normalizeH="0" baseline="0">
                <a:ln>
                  <a:noFill/>
                </a:ln>
                <a:solidFill>
                  <a:srgbClr val="3333CC"/>
                </a:solidFill>
                <a:effectLst/>
                <a:uLnTx/>
                <a:uFillTx/>
                <a:latin typeface="Arial" panose="020B0604020202020204" pitchFamily="34" charset="0"/>
                <a:ea typeface="宋体" panose="02010600030101010101" pitchFamily="2" charset="-122"/>
                <a:cs typeface="Arial" panose="020B0604020202020204" pitchFamily="34"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3pPr>
            <a:lvl4pPr marL="862330" indent="-214630">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4pPr>
            <a:lvl5pPr indent="-217805">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5pPr>
            <a:lvl6pPr marL="15367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6pPr>
            <a:lvl7pPr marL="19939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7pPr>
            <a:lvl8pPr marL="24511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8pPr>
            <a:lvl9pPr marL="29083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9pPr>
          </a:lstStyle>
          <a:p>
            <a:pPr algn="ctr"/>
            <a:r>
              <a:rPr lang="en-GB" altLang="zh-CN" dirty="0"/>
              <a:t>(5, </a:t>
            </a:r>
            <a:r>
              <a:rPr lang="en-US" altLang="zh-CN" dirty="0"/>
              <a:t>3</a:t>
            </a:r>
            <a:r>
              <a:rPr lang="en-GB" altLang="zh-CN" dirty="0"/>
              <a:t>, 4) Clos</a:t>
            </a:r>
            <a:endParaRPr lang="en-GB" altLang="zh-CN" dirty="0"/>
          </a:p>
        </p:txBody>
      </p:sp>
      <p:sp>
        <p:nvSpPr>
          <p:cNvPr id="107" name="矩形 106"/>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可重排无阻塞</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Clos</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网络</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92" name="TextBox 91"/>
              <p:cNvSpPr txBox="1"/>
              <p:nvPr/>
            </p:nvSpPr>
            <p:spPr>
              <a:xfrm>
                <a:off x="258175" y="1196752"/>
                <a:ext cx="8418281" cy="2554545"/>
              </a:xfrm>
              <a:prstGeom prst="rect">
                <a:avLst/>
              </a:prstGeom>
              <a:noFill/>
            </p:spPr>
            <p:txBody>
              <a:bodyPr wrap="square" rtlCol="0">
                <a:spAutoFit/>
              </a:bodyPr>
              <a:lstStyle/>
              <a:p>
                <a:pPr marL="285750" indent="-285750">
                  <a:buSzPct val="60000"/>
                  <a:buFont typeface="Wingdings" pitchFamily="2" charset="2"/>
                  <a:buChar char="l"/>
                </a:pPr>
                <a:r>
                  <a:rPr lang="zh-CN" altLang="en-US" sz="2400" b="1" dirty="0">
                    <a:solidFill>
                      <a:srgbClr val="003B93"/>
                    </a:solidFill>
                    <a:latin typeface="Times New Roman" pitchFamily="18" charset="0"/>
                    <a:ea typeface="华文中宋" pitchFamily="2" charset="-122"/>
                    <a:cs typeface="Times New Roman" pitchFamily="18" charset="0"/>
                  </a:rPr>
                  <a:t>可重排无阻塞</a:t>
                </a:r>
                <a:r>
                  <a:rPr lang="zh-CN" altLang="en-US" sz="2400" b="1" dirty="0">
                    <a:latin typeface="Times New Roman" pitchFamily="18" charset="0"/>
                    <a:ea typeface="华文中宋" pitchFamily="2" charset="-122"/>
                    <a:cs typeface="Times New Roman" pitchFamily="18" charset="0"/>
                  </a:rPr>
                  <a:t>：</a:t>
                </a:r>
                <a:r>
                  <a:rPr lang="zh-CN" altLang="en-US" sz="2400" dirty="0">
                    <a:latin typeface="Times New Roman" pitchFamily="18" charset="0"/>
                    <a:ea typeface="华文中宋" pitchFamily="2" charset="-122"/>
                    <a:cs typeface="Times New Roman" pitchFamily="18" charset="0"/>
                  </a:rPr>
                  <a:t>不管网络处于何种状态，任何时刻都可以在网络中直接或对已有的连接重选路由来建立一个连接，只要这个连接的起点和终点是空闲的，而不会影响网络中已经建立起来的连接</a:t>
                </a:r>
                <a:endParaRPr lang="en-US" altLang="zh-CN" sz="2400" dirty="0">
                  <a:latin typeface="Times New Roman" pitchFamily="18" charset="0"/>
                  <a:ea typeface="华文中宋" pitchFamily="2" charset="-122"/>
                  <a:cs typeface="Times New Roman" pitchFamily="18" charset="0"/>
                </a:endParaRPr>
              </a:p>
              <a:p>
                <a:pPr marL="285750" indent="-285750">
                  <a:spcBef>
                    <a:spcPts val="1200"/>
                  </a:spcBef>
                  <a:buSzPct val="60000"/>
                  <a:buFont typeface="Wingdings" pitchFamily="2" charset="2"/>
                  <a:buChar char="l"/>
                </a:pPr>
                <a:r>
                  <a:rPr lang="en-US" altLang="zh-CN" sz="2400" dirty="0">
                    <a:latin typeface="Times New Roman" pitchFamily="18" charset="0"/>
                    <a:ea typeface="华文中宋" pitchFamily="2" charset="-122"/>
                    <a:cs typeface="Times New Roman" pitchFamily="18" charset="0"/>
                  </a:rPr>
                  <a:t>Clos</a:t>
                </a:r>
                <a:r>
                  <a:rPr lang="zh-CN" altLang="en-US" sz="2400" dirty="0">
                    <a:latin typeface="Times New Roman" pitchFamily="18" charset="0"/>
                    <a:ea typeface="华文中宋" pitchFamily="2" charset="-122"/>
                    <a:cs typeface="Times New Roman" pitchFamily="18" charset="0"/>
                  </a:rPr>
                  <a:t>网络可重排无阻塞所需满足的必要条件</a:t>
                </a:r>
                <a:r>
                  <a:rPr lang="zh-CN" altLang="en-US" sz="2400" b="1" dirty="0">
                    <a:latin typeface="Times New Roman" pitchFamily="18" charset="0"/>
                    <a:ea typeface="华文中宋" pitchFamily="2" charset="-122"/>
                    <a:cs typeface="Times New Roman" pitchFamily="18" charset="0"/>
                  </a:rPr>
                  <a:t>：</a:t>
                </a:r>
                <a14:m>
                  <m:oMath xmlns:m="http://schemas.openxmlformats.org/officeDocument/2006/math">
                    <m:r>
                      <a:rPr lang="en-US" altLang="zh-CN" sz="2400" b="1" i="1" smtClean="0">
                        <a:solidFill>
                          <a:srgbClr val="C00000"/>
                        </a:solidFill>
                        <a:latin typeface="Cambria Math"/>
                        <a:ea typeface="华文中宋" pitchFamily="2" charset="-122"/>
                        <a:cs typeface="Times New Roman" pitchFamily="18" charset="0"/>
                      </a:rPr>
                      <m:t>𝒎</m:t>
                    </m:r>
                    <m:r>
                      <a:rPr lang="en-US" altLang="zh-CN" sz="2400" b="1" i="1" smtClean="0">
                        <a:solidFill>
                          <a:srgbClr val="C00000"/>
                        </a:solidFill>
                        <a:latin typeface="Cambria Math"/>
                        <a:ea typeface="华文中宋" pitchFamily="2" charset="-122"/>
                        <a:cs typeface="Times New Roman" pitchFamily="18" charset="0"/>
                      </a:rPr>
                      <m:t>≥</m:t>
                    </m:r>
                    <m:r>
                      <a:rPr lang="en-US" altLang="zh-CN" sz="2400" b="1" i="1" smtClean="0">
                        <a:solidFill>
                          <a:srgbClr val="C00000"/>
                        </a:solidFill>
                        <a:latin typeface="Cambria Math"/>
                        <a:ea typeface="华文中宋" pitchFamily="2" charset="-122"/>
                        <a:cs typeface="Times New Roman" pitchFamily="18" charset="0"/>
                      </a:rPr>
                      <m:t>𝒏</m:t>
                    </m:r>
                  </m:oMath>
                </a14:m>
                <a:endParaRPr lang="en-US" altLang="zh-CN" sz="2400" b="1" dirty="0">
                  <a:solidFill>
                    <a:srgbClr val="C00000"/>
                  </a:solidFill>
                  <a:latin typeface="Times New Roman" pitchFamily="18" charset="0"/>
                  <a:ea typeface="华文中宋" pitchFamily="2" charset="-122"/>
                  <a:cs typeface="Times New Roman" pitchFamily="18" charset="0"/>
                </a:endParaRPr>
              </a:p>
              <a:p>
                <a:pPr marL="742950" lvl="1" indent="-285750">
                  <a:spcBef>
                    <a:spcPts val="1200"/>
                  </a:spcBef>
                  <a:buSzPct val="60000"/>
                  <a:buFont typeface="Wingdings" pitchFamily="2" charset="2"/>
                  <a:buChar char="l"/>
                </a:pPr>
                <a:r>
                  <a:rPr lang="zh-CN" altLang="en-US" sz="2000" b="1" dirty="0">
                    <a:solidFill>
                      <a:srgbClr val="C00000"/>
                    </a:solidFill>
                    <a:latin typeface="Times New Roman" pitchFamily="18" charset="0"/>
                    <a:ea typeface="华文中宋" pitchFamily="2" charset="-122"/>
                    <a:cs typeface="Times New Roman" pitchFamily="18" charset="0"/>
                  </a:rPr>
                  <a:t>利用</a:t>
                </a:r>
                <a14:m>
                  <m:oMath xmlns:m="http://schemas.openxmlformats.org/officeDocument/2006/math">
                    <m:r>
                      <a:rPr lang="en-US" altLang="zh-CN" sz="2000" b="1" i="1" smtClean="0">
                        <a:solidFill>
                          <a:srgbClr val="C00000"/>
                        </a:solidFill>
                        <a:latin typeface="Cambria Math"/>
                        <a:ea typeface="华文中宋" pitchFamily="2" charset="-122"/>
                        <a:cs typeface="Times New Roman" pitchFamily="18" charset="0"/>
                      </a:rPr>
                      <m:t>𝒏</m:t>
                    </m:r>
                    <m:r>
                      <a:rPr lang="en-US" altLang="zh-CN" sz="2000" b="1" i="1" smtClean="0">
                        <a:solidFill>
                          <a:srgbClr val="C00000"/>
                        </a:solidFill>
                        <a:latin typeface="Cambria Math"/>
                        <a:ea typeface="Cambria Math"/>
                        <a:cs typeface="Times New Roman" pitchFamily="18" charset="0"/>
                      </a:rPr>
                      <m:t>×</m:t>
                    </m:r>
                    <m:r>
                      <a:rPr lang="en-US" altLang="zh-CN" sz="2000" b="1" i="1" smtClean="0">
                        <a:solidFill>
                          <a:srgbClr val="C00000"/>
                        </a:solidFill>
                        <a:latin typeface="Cambria Math"/>
                        <a:ea typeface="Cambria Math"/>
                        <a:cs typeface="Times New Roman" pitchFamily="18" charset="0"/>
                      </a:rPr>
                      <m:t>𝒏</m:t>
                    </m:r>
                  </m:oMath>
                </a14:m>
                <a:r>
                  <a:rPr lang="en-US" altLang="zh-CN" sz="2000" b="1" dirty="0">
                    <a:solidFill>
                      <a:srgbClr val="C00000"/>
                    </a:solidFill>
                    <a:latin typeface="Times New Roman" pitchFamily="18" charset="0"/>
                    <a:ea typeface="华文中宋" pitchFamily="2" charset="-122"/>
                    <a:cs typeface="Times New Roman" pitchFamily="18" charset="0"/>
                  </a:rPr>
                  <a:t> </a:t>
                </a:r>
                <a:r>
                  <a:rPr lang="zh-CN" altLang="en-US" sz="2000" b="1" dirty="0">
                    <a:solidFill>
                      <a:srgbClr val="C00000"/>
                    </a:solidFill>
                    <a:latin typeface="Times New Roman" pitchFamily="18" charset="0"/>
                    <a:ea typeface="华文中宋" pitchFamily="2" charset="-122"/>
                    <a:cs typeface="Times New Roman" pitchFamily="18" charset="0"/>
                  </a:rPr>
                  <a:t>交叉开关</a:t>
                </a:r>
                <a:r>
                  <a:rPr lang="en-US" altLang="zh-CN" sz="2000" b="1" dirty="0">
                    <a:solidFill>
                      <a:srgbClr val="C00000"/>
                    </a:solidFill>
                    <a:latin typeface="Times New Roman" pitchFamily="18" charset="0"/>
                    <a:ea typeface="华文中宋" pitchFamily="2" charset="-122"/>
                    <a:cs typeface="Times New Roman" pitchFamily="18" charset="0"/>
                  </a:rPr>
                  <a:t>/Switch</a:t>
                </a:r>
                <a:r>
                  <a:rPr lang="zh-CN" altLang="en-US" sz="2000" b="1" dirty="0">
                    <a:solidFill>
                      <a:srgbClr val="C00000"/>
                    </a:solidFill>
                    <a:latin typeface="Times New Roman" pitchFamily="18" charset="0"/>
                    <a:ea typeface="华文中宋" pitchFamily="2" charset="-122"/>
                    <a:cs typeface="Times New Roman" pitchFamily="18" charset="0"/>
                  </a:rPr>
                  <a:t>搭建整个无阻塞网络（有利于工程实施）</a:t>
                </a:r>
                <a:endParaRPr lang="en-US" altLang="zh-CN" sz="2000" b="1" dirty="0">
                  <a:solidFill>
                    <a:srgbClr val="C00000"/>
                  </a:solidFill>
                  <a:latin typeface="Times New Roman" pitchFamily="18" charset="0"/>
                  <a:ea typeface="华文中宋" pitchFamily="2" charset="-122"/>
                  <a:cs typeface="Times New Roman" pitchFamily="18" charset="0"/>
                </a:endParaRPr>
              </a:p>
            </p:txBody>
          </p:sp>
        </mc:Choice>
        <mc:Fallback>
          <p:sp>
            <p:nvSpPr>
              <p:cNvPr id="92" name="TextBox 91"/>
              <p:cNvSpPr txBox="1">
                <a:spLocks noRot="1" noChangeAspect="1" noMove="1" noResize="1" noEditPoints="1" noAdjustHandles="1" noChangeArrowheads="1" noChangeShapeType="1" noTextEdit="1"/>
              </p:cNvSpPr>
              <p:nvPr/>
            </p:nvSpPr>
            <p:spPr>
              <a:xfrm>
                <a:off x="258175" y="1196752"/>
                <a:ext cx="8418281" cy="2554545"/>
              </a:xfrm>
              <a:prstGeom prst="rect">
                <a:avLst/>
              </a:prstGeom>
              <a:blipFill rotWithShape="1">
                <a:blip r:embed="rId2"/>
                <a:stretch>
                  <a:fillRect l="-72" t="-1909" r="-3765" b="-3341"/>
                </a:stretch>
              </a:blipFill>
            </p:spPr>
            <p:txBody>
              <a:bodyPr/>
              <a:lstStyle/>
              <a:p>
                <a:r>
                  <a:rPr lang="zh-CN" altLang="en-US">
                    <a:noFill/>
                  </a:rPr>
                  <a:t> </a:t>
                </a:r>
                <a:endParaRPr lang="zh-CN" altLang="en-US">
                  <a:noFill/>
                </a:endParaRPr>
              </a:p>
            </p:txBody>
          </p:sp>
        </mc:Fallback>
      </mc:AlternateContent>
      <p:sp>
        <p:nvSpPr>
          <p:cNvPr id="5" name="矩形 4"/>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从</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Clos</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网络到</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Fat-Tree</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网络</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6" name="TextBox 5"/>
              <p:cNvSpPr txBox="1"/>
              <p:nvPr/>
            </p:nvSpPr>
            <p:spPr>
              <a:xfrm>
                <a:off x="258175" y="1124744"/>
                <a:ext cx="8418281" cy="846386"/>
              </a:xfrm>
              <a:prstGeom prst="rect">
                <a:avLst/>
              </a:prstGeom>
              <a:noFill/>
            </p:spPr>
            <p:txBody>
              <a:bodyPr wrap="square" rtlCol="0">
                <a:spAutoFit/>
              </a:bodyPr>
              <a:lstStyle/>
              <a:p>
                <a:pPr marL="285750" indent="-285750">
                  <a:buSzPct val="60000"/>
                  <a:buFont typeface="Wingdings" pitchFamily="2" charset="2"/>
                  <a:buChar char="l"/>
                </a:pPr>
                <a:r>
                  <a:rPr lang="zh-CN" altLang="en-US" sz="2400" b="1" dirty="0">
                    <a:latin typeface="Times New Roman" pitchFamily="18" charset="0"/>
                    <a:ea typeface="华文中宋" pitchFamily="2" charset="-122"/>
                    <a:cs typeface="Times New Roman" pitchFamily="18" charset="0"/>
                  </a:rPr>
                  <a:t>大于</a:t>
                </a:r>
                <a:r>
                  <a:rPr lang="en-US" altLang="zh-CN" sz="2400" b="1" dirty="0">
                    <a:latin typeface="Times New Roman" pitchFamily="18" charset="0"/>
                    <a:ea typeface="华文中宋" pitchFamily="2" charset="-122"/>
                    <a:cs typeface="Times New Roman" pitchFamily="18" charset="0"/>
                  </a:rPr>
                  <a:t>3</a:t>
                </a:r>
                <a:r>
                  <a:rPr lang="zh-CN" altLang="en-US" sz="2400" b="1" dirty="0">
                    <a:latin typeface="Times New Roman" pitchFamily="18" charset="0"/>
                    <a:ea typeface="华文中宋" pitchFamily="2" charset="-122"/>
                    <a:cs typeface="Times New Roman" pitchFamily="18" charset="0"/>
                  </a:rPr>
                  <a:t>个</a:t>
                </a:r>
                <a:r>
                  <a:rPr lang="en-US" altLang="zh-CN" sz="2400" b="1" dirty="0">
                    <a:latin typeface="Times New Roman" pitchFamily="18" charset="0"/>
                    <a:ea typeface="华文中宋" pitchFamily="2" charset="-122"/>
                    <a:cs typeface="Times New Roman" pitchFamily="18" charset="0"/>
                  </a:rPr>
                  <a:t>Stage</a:t>
                </a:r>
                <a:r>
                  <a:rPr lang="zh-CN" altLang="en-US" sz="2400" b="1" dirty="0">
                    <a:latin typeface="Times New Roman" pitchFamily="18" charset="0"/>
                    <a:ea typeface="华文中宋" pitchFamily="2" charset="-122"/>
                    <a:cs typeface="Times New Roman" pitchFamily="18" charset="0"/>
                  </a:rPr>
                  <a:t>的</a:t>
                </a:r>
                <a:r>
                  <a:rPr lang="en-US" altLang="zh-CN" sz="2400" b="1" dirty="0">
                    <a:latin typeface="Times New Roman" pitchFamily="18" charset="0"/>
                    <a:ea typeface="华文中宋" pitchFamily="2" charset="-122"/>
                    <a:cs typeface="Times New Roman" pitchFamily="18" charset="0"/>
                  </a:rPr>
                  <a:t>Clos</a:t>
                </a:r>
                <a:r>
                  <a:rPr lang="zh-CN" altLang="en-US" sz="2400" b="1" dirty="0">
                    <a:latin typeface="Times New Roman" pitchFamily="18" charset="0"/>
                    <a:ea typeface="华文中宋" pitchFamily="2" charset="-122"/>
                    <a:cs typeface="Times New Roman" pitchFamily="18" charset="0"/>
                  </a:rPr>
                  <a:t>网络</a:t>
                </a:r>
                <a:endParaRPr lang="en-US" altLang="zh-CN" sz="2400" b="1" dirty="0">
                  <a:latin typeface="Times New Roman" pitchFamily="18" charset="0"/>
                  <a:ea typeface="华文中宋" pitchFamily="2" charset="-122"/>
                  <a:cs typeface="Times New Roman" pitchFamily="18" charset="0"/>
                </a:endParaRPr>
              </a:p>
              <a:p>
                <a:pPr marL="742950" lvl="1" indent="-285750">
                  <a:spcBef>
                    <a:spcPts val="600"/>
                  </a:spcBef>
                  <a:buSzPct val="60000"/>
                  <a:buFont typeface="Wingdings" pitchFamily="2" charset="2"/>
                  <a:buChar char="l"/>
                </a:pPr>
                <a:r>
                  <a:rPr lang="zh-CN" altLang="en-US" dirty="0">
                    <a:latin typeface="Cambria Math" pitchFamily="18" charset="0"/>
                    <a:ea typeface="华文中宋" pitchFamily="2" charset="-122"/>
                    <a:cs typeface="Calibri" pitchFamily="34" charset="0"/>
                  </a:rPr>
                  <a:t>从</a:t>
                </a:r>
                <a:r>
                  <a:rPr lang="en-US" altLang="zh-CN" dirty="0">
                    <a:latin typeface="Cambria Math" pitchFamily="18" charset="0"/>
                    <a:ea typeface="华文中宋" pitchFamily="2" charset="-122"/>
                    <a:cs typeface="Calibri" pitchFamily="34" charset="0"/>
                  </a:rPr>
                  <a:t>3</a:t>
                </a:r>
                <a:r>
                  <a:rPr lang="zh-CN" altLang="en-US" dirty="0">
                    <a:latin typeface="Cambria Math" pitchFamily="18" charset="0"/>
                    <a:ea typeface="华文中宋" pitchFamily="2" charset="-122"/>
                    <a:cs typeface="Calibri" pitchFamily="34" charset="0"/>
                  </a:rPr>
                  <a:t>层</a:t>
                </a:r>
                <a14:m>
                  <m:oMath xmlns:m="http://schemas.openxmlformats.org/officeDocument/2006/math">
                    <m:r>
                      <a:rPr lang="en-US" altLang="zh-CN" sz="2000" b="1" i="1" smtClean="0">
                        <a:solidFill>
                          <a:srgbClr val="003B93"/>
                        </a:solidFill>
                        <a:latin typeface="Cambria Math"/>
                        <a:ea typeface="华文中宋" pitchFamily="2" charset="-122"/>
                        <a:cs typeface="Calibri" pitchFamily="34" charset="0"/>
                      </a:rPr>
                      <m:t>(</m:t>
                    </m:r>
                    <m:r>
                      <a:rPr lang="en-US" altLang="zh-CN" sz="2000" b="1" i="1" smtClean="0">
                        <a:solidFill>
                          <a:srgbClr val="003B93"/>
                        </a:solidFill>
                        <a:latin typeface="Cambria Math"/>
                        <a:ea typeface="华文中宋" pitchFamily="2" charset="-122"/>
                        <a:cs typeface="Calibri" pitchFamily="34" charset="0"/>
                      </a:rPr>
                      <m:t>𝒏</m:t>
                    </m:r>
                    <m:r>
                      <a:rPr lang="en-US" altLang="zh-CN" sz="2000" b="1" i="1" smtClean="0">
                        <a:solidFill>
                          <a:srgbClr val="003B93"/>
                        </a:solidFill>
                        <a:latin typeface="Cambria Math"/>
                        <a:ea typeface="华文中宋" pitchFamily="2" charset="-122"/>
                        <a:cs typeface="Calibri" pitchFamily="34" charset="0"/>
                      </a:rPr>
                      <m:t>, </m:t>
                    </m:r>
                    <m:r>
                      <a:rPr lang="en-US" altLang="zh-CN" sz="2000" b="1" i="1" smtClean="0">
                        <a:solidFill>
                          <a:srgbClr val="003B93"/>
                        </a:solidFill>
                        <a:latin typeface="Cambria Math"/>
                        <a:ea typeface="华文中宋" pitchFamily="2" charset="-122"/>
                        <a:cs typeface="Calibri" pitchFamily="34" charset="0"/>
                      </a:rPr>
                      <m:t>𝒏</m:t>
                    </m:r>
                    <m:r>
                      <a:rPr lang="en-US" altLang="zh-CN" sz="2000" b="1" i="1" smtClean="0">
                        <a:solidFill>
                          <a:srgbClr val="003B93"/>
                        </a:solidFill>
                        <a:latin typeface="Cambria Math"/>
                        <a:ea typeface="华文中宋" pitchFamily="2" charset="-122"/>
                        <a:cs typeface="Calibri" pitchFamily="34" charset="0"/>
                      </a:rPr>
                      <m:t>,</m:t>
                    </m:r>
                    <m:r>
                      <a:rPr lang="en-US" altLang="zh-CN" sz="2000" b="1" i="1" smtClean="0">
                        <a:solidFill>
                          <a:srgbClr val="003B93"/>
                        </a:solidFill>
                        <a:latin typeface="Cambria Math"/>
                        <a:ea typeface="华文中宋" pitchFamily="2" charset="-122"/>
                        <a:cs typeface="Calibri" pitchFamily="34" charset="0"/>
                      </a:rPr>
                      <m:t>𝒏</m:t>
                    </m:r>
                    <m:r>
                      <a:rPr lang="en-US" altLang="zh-CN" sz="2000" b="1" i="1" smtClean="0">
                        <a:solidFill>
                          <a:srgbClr val="003B93"/>
                        </a:solidFill>
                        <a:latin typeface="Cambria Math"/>
                        <a:ea typeface="华文中宋" pitchFamily="2" charset="-122"/>
                        <a:cs typeface="Calibri" pitchFamily="34" charset="0"/>
                      </a:rPr>
                      <m:t>)</m:t>
                    </m:r>
                  </m:oMath>
                </a14:m>
                <a:r>
                  <a:rPr lang="en-US" altLang="zh-CN" dirty="0">
                    <a:latin typeface="Cambria Math" pitchFamily="18" charset="0"/>
                    <a:ea typeface="华文中宋" pitchFamily="2" charset="-122"/>
                    <a:cs typeface="Calibri" pitchFamily="34" charset="0"/>
                  </a:rPr>
                  <a:t>Clos</a:t>
                </a:r>
                <a:r>
                  <a:rPr lang="zh-CN" altLang="en-US" dirty="0">
                    <a:latin typeface="Cambria Math" pitchFamily="18" charset="0"/>
                    <a:ea typeface="华文中宋" pitchFamily="2" charset="-122"/>
                    <a:cs typeface="Calibri" pitchFamily="34" charset="0"/>
                  </a:rPr>
                  <a:t>网络出发</a:t>
                </a:r>
                <a:endParaRPr lang="en-US" altLang="zh-CN" b="1" dirty="0">
                  <a:latin typeface="Cambria Math" pitchFamily="18" charset="0"/>
                  <a:ea typeface="Cambria Math" pitchFamily="18" charset="0"/>
                  <a:cs typeface="Calibri" pitchFamily="34"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258175" y="1124744"/>
                <a:ext cx="8418281" cy="846386"/>
              </a:xfrm>
              <a:prstGeom prst="rect">
                <a:avLst/>
              </a:prstGeom>
              <a:blipFill rotWithShape="1">
                <a:blip r:embed="rId2"/>
                <a:stretch>
                  <a:fillRect l="-72" t="-5797" b="-10145"/>
                </a:stretch>
              </a:blipFill>
            </p:spPr>
            <p:txBody>
              <a:bodyPr/>
              <a:lstStyle/>
              <a:p>
                <a:r>
                  <a:rPr lang="zh-CN" altLang="en-US">
                    <a:noFill/>
                  </a:rPr>
                  <a:t> </a:t>
                </a:r>
                <a:endParaRPr lang="zh-CN" altLang="en-US">
                  <a:noFill/>
                </a:endParaRPr>
              </a:p>
            </p:txBody>
          </p:sp>
        </mc:Fallback>
      </mc:AlternateContent>
      <p:grpSp>
        <p:nvGrpSpPr>
          <p:cNvPr id="3" name="组合 2"/>
          <p:cNvGrpSpPr/>
          <p:nvPr/>
        </p:nvGrpSpPr>
        <p:grpSpPr>
          <a:xfrm>
            <a:off x="2845594" y="2471831"/>
            <a:ext cx="3598862" cy="1295400"/>
            <a:chOff x="3455988" y="1692275"/>
            <a:chExt cx="3598862" cy="1295400"/>
          </a:xfrm>
        </p:grpSpPr>
        <p:sp>
          <p:nvSpPr>
            <p:cNvPr id="41" name="AutoShape 469"/>
            <p:cNvSpPr>
              <a:spLocks noChangeArrowheads="1"/>
            </p:cNvSpPr>
            <p:nvPr/>
          </p:nvSpPr>
          <p:spPr bwMode="auto">
            <a:xfrm>
              <a:off x="3527425" y="1692275"/>
              <a:ext cx="3313113" cy="1295400"/>
            </a:xfrm>
            <a:prstGeom prst="roundRect">
              <a:avLst>
                <a:gd name="adj" fmla="val 16667"/>
              </a:avLst>
            </a:prstGeom>
            <a:solidFill>
              <a:srgbClr val="C0C0C0"/>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2" name="Line 265"/>
            <p:cNvSpPr>
              <a:spLocks noChangeShapeType="1"/>
            </p:cNvSpPr>
            <p:nvPr/>
          </p:nvSpPr>
          <p:spPr bwMode="auto">
            <a:xfrm>
              <a:off x="3455988" y="1835150"/>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3" name="Line 266"/>
            <p:cNvSpPr>
              <a:spLocks noChangeShapeType="1"/>
            </p:cNvSpPr>
            <p:nvPr/>
          </p:nvSpPr>
          <p:spPr bwMode="auto">
            <a:xfrm>
              <a:off x="3455988" y="2122488"/>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4" name="Line 267"/>
            <p:cNvSpPr>
              <a:spLocks noChangeShapeType="1"/>
            </p:cNvSpPr>
            <p:nvPr/>
          </p:nvSpPr>
          <p:spPr bwMode="auto">
            <a:xfrm>
              <a:off x="6838950" y="1835150"/>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5" name="Line 268"/>
            <p:cNvSpPr>
              <a:spLocks noChangeShapeType="1"/>
            </p:cNvSpPr>
            <p:nvPr/>
          </p:nvSpPr>
          <p:spPr bwMode="auto">
            <a:xfrm>
              <a:off x="6838950" y="2122488"/>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6" name="Line 269"/>
            <p:cNvSpPr>
              <a:spLocks noChangeShapeType="1"/>
            </p:cNvSpPr>
            <p:nvPr/>
          </p:nvSpPr>
          <p:spPr bwMode="auto">
            <a:xfrm>
              <a:off x="6838950" y="2484438"/>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7" name="Line 270"/>
            <p:cNvSpPr>
              <a:spLocks noChangeShapeType="1"/>
            </p:cNvSpPr>
            <p:nvPr/>
          </p:nvSpPr>
          <p:spPr bwMode="auto">
            <a:xfrm>
              <a:off x="6838950" y="2771775"/>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8" name="Line 276"/>
            <p:cNvSpPr>
              <a:spLocks noChangeShapeType="1"/>
            </p:cNvSpPr>
            <p:nvPr/>
          </p:nvSpPr>
          <p:spPr bwMode="auto">
            <a:xfrm>
              <a:off x="3455988" y="2484438"/>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9" name="Line 277"/>
            <p:cNvSpPr>
              <a:spLocks noChangeShapeType="1"/>
            </p:cNvSpPr>
            <p:nvPr/>
          </p:nvSpPr>
          <p:spPr bwMode="auto">
            <a:xfrm>
              <a:off x="3455988" y="2771775"/>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50" name="Rectangle 300"/>
            <p:cNvSpPr>
              <a:spLocks noChangeArrowheads="1"/>
            </p:cNvSpPr>
            <p:nvPr/>
          </p:nvSpPr>
          <p:spPr bwMode="auto">
            <a:xfrm>
              <a:off x="6264275" y="1763713"/>
              <a:ext cx="360363" cy="503237"/>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51" name="Rectangle 301"/>
            <p:cNvSpPr>
              <a:spLocks noChangeArrowheads="1"/>
            </p:cNvSpPr>
            <p:nvPr/>
          </p:nvSpPr>
          <p:spPr bwMode="auto">
            <a:xfrm>
              <a:off x="6264275" y="2411413"/>
              <a:ext cx="360363" cy="503237"/>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52" name="Line 308"/>
            <p:cNvSpPr>
              <a:spLocks noChangeShapeType="1"/>
            </p:cNvSpPr>
            <p:nvPr/>
          </p:nvSpPr>
          <p:spPr bwMode="auto">
            <a:xfrm>
              <a:off x="6048375" y="1835150"/>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53" name="Line 309"/>
            <p:cNvSpPr>
              <a:spLocks noChangeShapeType="1"/>
            </p:cNvSpPr>
            <p:nvPr/>
          </p:nvSpPr>
          <p:spPr bwMode="auto">
            <a:xfrm>
              <a:off x="6048375" y="2122488"/>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54" name="Line 310"/>
            <p:cNvSpPr>
              <a:spLocks noChangeShapeType="1"/>
            </p:cNvSpPr>
            <p:nvPr/>
          </p:nvSpPr>
          <p:spPr bwMode="auto">
            <a:xfrm>
              <a:off x="6048375" y="2482850"/>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55" name="Line 311"/>
            <p:cNvSpPr>
              <a:spLocks noChangeShapeType="1"/>
            </p:cNvSpPr>
            <p:nvPr/>
          </p:nvSpPr>
          <p:spPr bwMode="auto">
            <a:xfrm>
              <a:off x="6048375" y="2771775"/>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56" name="Line 324"/>
            <p:cNvSpPr>
              <a:spLocks noChangeShapeType="1"/>
            </p:cNvSpPr>
            <p:nvPr/>
          </p:nvSpPr>
          <p:spPr bwMode="auto">
            <a:xfrm>
              <a:off x="6624638" y="1835150"/>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57" name="Line 325"/>
            <p:cNvSpPr>
              <a:spLocks noChangeShapeType="1"/>
            </p:cNvSpPr>
            <p:nvPr/>
          </p:nvSpPr>
          <p:spPr bwMode="auto">
            <a:xfrm>
              <a:off x="6624638" y="2122488"/>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58" name="Line 326"/>
            <p:cNvSpPr>
              <a:spLocks noChangeShapeType="1"/>
            </p:cNvSpPr>
            <p:nvPr/>
          </p:nvSpPr>
          <p:spPr bwMode="auto">
            <a:xfrm>
              <a:off x="6624638" y="2482850"/>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59" name="Line 327"/>
            <p:cNvSpPr>
              <a:spLocks noChangeShapeType="1"/>
            </p:cNvSpPr>
            <p:nvPr/>
          </p:nvSpPr>
          <p:spPr bwMode="auto">
            <a:xfrm>
              <a:off x="6624638" y="2771775"/>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60" name="Rectangle 340"/>
            <p:cNvSpPr>
              <a:spLocks noChangeArrowheads="1"/>
            </p:cNvSpPr>
            <p:nvPr/>
          </p:nvSpPr>
          <p:spPr bwMode="auto">
            <a:xfrm>
              <a:off x="4968875" y="1763713"/>
              <a:ext cx="360363" cy="503237"/>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61" name="Rectangle 341"/>
            <p:cNvSpPr>
              <a:spLocks noChangeArrowheads="1"/>
            </p:cNvSpPr>
            <p:nvPr/>
          </p:nvSpPr>
          <p:spPr bwMode="auto">
            <a:xfrm>
              <a:off x="4968875" y="2411413"/>
              <a:ext cx="360363" cy="503237"/>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62" name="Line 348"/>
            <p:cNvSpPr>
              <a:spLocks noChangeShapeType="1"/>
            </p:cNvSpPr>
            <p:nvPr/>
          </p:nvSpPr>
          <p:spPr bwMode="auto">
            <a:xfrm>
              <a:off x="4752975" y="1835150"/>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63" name="Line 349"/>
            <p:cNvSpPr>
              <a:spLocks noChangeShapeType="1"/>
            </p:cNvSpPr>
            <p:nvPr/>
          </p:nvSpPr>
          <p:spPr bwMode="auto">
            <a:xfrm>
              <a:off x="4752975" y="2122488"/>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64" name="Line 350"/>
            <p:cNvSpPr>
              <a:spLocks noChangeShapeType="1"/>
            </p:cNvSpPr>
            <p:nvPr/>
          </p:nvSpPr>
          <p:spPr bwMode="auto">
            <a:xfrm>
              <a:off x="4752975" y="2482850"/>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65" name="Line 351"/>
            <p:cNvSpPr>
              <a:spLocks noChangeShapeType="1"/>
            </p:cNvSpPr>
            <p:nvPr/>
          </p:nvSpPr>
          <p:spPr bwMode="auto">
            <a:xfrm>
              <a:off x="4752975" y="2771775"/>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66" name="Line 364"/>
            <p:cNvSpPr>
              <a:spLocks noChangeShapeType="1"/>
            </p:cNvSpPr>
            <p:nvPr/>
          </p:nvSpPr>
          <p:spPr bwMode="auto">
            <a:xfrm>
              <a:off x="5329238" y="1835150"/>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67" name="Line 365"/>
            <p:cNvSpPr>
              <a:spLocks noChangeShapeType="1"/>
            </p:cNvSpPr>
            <p:nvPr/>
          </p:nvSpPr>
          <p:spPr bwMode="auto">
            <a:xfrm>
              <a:off x="5329238" y="2122488"/>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68" name="Line 366"/>
            <p:cNvSpPr>
              <a:spLocks noChangeShapeType="1"/>
            </p:cNvSpPr>
            <p:nvPr/>
          </p:nvSpPr>
          <p:spPr bwMode="auto">
            <a:xfrm>
              <a:off x="5329238" y="2482850"/>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69" name="Line 367"/>
            <p:cNvSpPr>
              <a:spLocks noChangeShapeType="1"/>
            </p:cNvSpPr>
            <p:nvPr/>
          </p:nvSpPr>
          <p:spPr bwMode="auto">
            <a:xfrm>
              <a:off x="5329238" y="2771775"/>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0" name="Rectangle 380"/>
            <p:cNvSpPr>
              <a:spLocks noChangeArrowheads="1"/>
            </p:cNvSpPr>
            <p:nvPr/>
          </p:nvSpPr>
          <p:spPr bwMode="auto">
            <a:xfrm>
              <a:off x="3671888" y="1763713"/>
              <a:ext cx="360362" cy="503237"/>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1" name="Rectangle 381"/>
            <p:cNvSpPr>
              <a:spLocks noChangeArrowheads="1"/>
            </p:cNvSpPr>
            <p:nvPr/>
          </p:nvSpPr>
          <p:spPr bwMode="auto">
            <a:xfrm>
              <a:off x="3671888" y="2411413"/>
              <a:ext cx="360362" cy="503237"/>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2" name="Line 404"/>
            <p:cNvSpPr>
              <a:spLocks noChangeShapeType="1"/>
            </p:cNvSpPr>
            <p:nvPr/>
          </p:nvSpPr>
          <p:spPr bwMode="auto">
            <a:xfrm>
              <a:off x="4032250" y="1835150"/>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3" name="Line 405"/>
            <p:cNvSpPr>
              <a:spLocks noChangeShapeType="1"/>
            </p:cNvSpPr>
            <p:nvPr/>
          </p:nvSpPr>
          <p:spPr bwMode="auto">
            <a:xfrm>
              <a:off x="4032250" y="2122488"/>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4" name="Line 406"/>
            <p:cNvSpPr>
              <a:spLocks noChangeShapeType="1"/>
            </p:cNvSpPr>
            <p:nvPr/>
          </p:nvSpPr>
          <p:spPr bwMode="auto">
            <a:xfrm>
              <a:off x="4032250" y="2482850"/>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5" name="Line 407"/>
            <p:cNvSpPr>
              <a:spLocks noChangeShapeType="1"/>
            </p:cNvSpPr>
            <p:nvPr/>
          </p:nvSpPr>
          <p:spPr bwMode="auto">
            <a:xfrm>
              <a:off x="4032250" y="2771775"/>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6" name="Line 420"/>
            <p:cNvSpPr>
              <a:spLocks noChangeShapeType="1"/>
            </p:cNvSpPr>
            <p:nvPr/>
          </p:nvSpPr>
          <p:spPr bwMode="auto">
            <a:xfrm>
              <a:off x="4248150" y="1835150"/>
              <a:ext cx="50482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7" name="Line 421"/>
            <p:cNvSpPr>
              <a:spLocks noChangeShapeType="1"/>
            </p:cNvSpPr>
            <p:nvPr/>
          </p:nvSpPr>
          <p:spPr bwMode="auto">
            <a:xfrm>
              <a:off x="4248150" y="2124075"/>
              <a:ext cx="504825" cy="3603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78" name="Line 422"/>
            <p:cNvSpPr>
              <a:spLocks noChangeShapeType="1"/>
            </p:cNvSpPr>
            <p:nvPr/>
          </p:nvSpPr>
          <p:spPr bwMode="auto">
            <a:xfrm flipV="1">
              <a:off x="4248150" y="2124075"/>
              <a:ext cx="504825" cy="3603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79" name="Line 423"/>
            <p:cNvSpPr>
              <a:spLocks noChangeShapeType="1"/>
            </p:cNvSpPr>
            <p:nvPr/>
          </p:nvSpPr>
          <p:spPr bwMode="auto">
            <a:xfrm>
              <a:off x="4248150" y="2771775"/>
              <a:ext cx="50482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0" name="Line 436"/>
            <p:cNvSpPr>
              <a:spLocks noChangeShapeType="1"/>
            </p:cNvSpPr>
            <p:nvPr/>
          </p:nvSpPr>
          <p:spPr bwMode="auto">
            <a:xfrm>
              <a:off x="5543550" y="1835150"/>
              <a:ext cx="50482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1" name="Line 437"/>
            <p:cNvSpPr>
              <a:spLocks noChangeShapeType="1"/>
            </p:cNvSpPr>
            <p:nvPr/>
          </p:nvSpPr>
          <p:spPr bwMode="auto">
            <a:xfrm>
              <a:off x="5543550" y="2124075"/>
              <a:ext cx="504825" cy="3603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82" name="Line 438"/>
            <p:cNvSpPr>
              <a:spLocks noChangeShapeType="1"/>
            </p:cNvSpPr>
            <p:nvPr/>
          </p:nvSpPr>
          <p:spPr bwMode="auto">
            <a:xfrm flipV="1">
              <a:off x="5543550" y="2124075"/>
              <a:ext cx="504825" cy="3603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83" name="Line 439"/>
            <p:cNvSpPr>
              <a:spLocks noChangeShapeType="1"/>
            </p:cNvSpPr>
            <p:nvPr/>
          </p:nvSpPr>
          <p:spPr bwMode="auto">
            <a:xfrm>
              <a:off x="5543550" y="2771775"/>
              <a:ext cx="50482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grpSp>
      <mc:AlternateContent xmlns:mc="http://schemas.openxmlformats.org/markup-compatibility/2006">
        <mc:Choice xmlns:a14="http://schemas.microsoft.com/office/drawing/2010/main" Requires="a14">
          <p:sp>
            <p:nvSpPr>
              <p:cNvPr id="84" name="Text Box 16"/>
              <p:cNvSpPr txBox="1">
                <a:spLocks noChangeArrowheads="1"/>
              </p:cNvSpPr>
              <p:nvPr/>
            </p:nvSpPr>
            <p:spPr bwMode="auto">
              <a:xfrm>
                <a:off x="1393386" y="4077072"/>
                <a:ext cx="6650916" cy="740259"/>
              </a:xfrm>
              <a:prstGeom prst="rect">
                <a:avLst/>
              </a:prstGeom>
              <a:solidFill>
                <a:srgbClr val="CCFFFF"/>
              </a:solidFill>
              <a:ln>
                <a:noFill/>
              </a:ln>
              <a:effectLst/>
              <a:extLst>
                <a:ext uri="{91240B29-F687-4F45-9708-019B960494DF}">
                  <a14:hiddenLine w="9525">
                    <a:solidFill>
                      <a:srgbClr val="000000"/>
                    </a:solidFill>
                    <a:round/>
                    <a:headEnd/>
                    <a:tailEnd/>
                  </a14:hiddenLine>
                </a:ext>
              </a:extLst>
            </p:spPr>
            <p:txBody>
              <a:bodyPr wrap="square" lIns="89973" tIns="44986" rIns="89973" bIns="44986">
                <a:spAutoFit/>
              </a:bodyPr>
              <a:lstStyle>
                <a:defPPr>
                  <a:defRPr lang="en-US"/>
                </a:defPPr>
                <a:lvl1pPr marR="0" lvl="0" indent="0" fontAlgn="auto">
                  <a:lnSpc>
                    <a:spcPct val="93000"/>
                  </a:lnSpc>
                  <a:spcBef>
                    <a:spcPts val="0"/>
                  </a:spcBef>
                  <a:spcAft>
                    <a:spcPts val="0"/>
                  </a:spcAft>
                  <a:buClr>
                    <a:srgbClr val="000000"/>
                  </a:buClr>
                  <a:buSzPct val="45000"/>
                  <a:buFont typeface="Wingdings" pitchFamily="2" charset="2"/>
                  <a:buNone/>
                  <a:tabLst>
                    <a:tab pos="723900" algn="l"/>
                    <a:tab pos="1447800" algn="l"/>
                    <a:tab pos="2171700" algn="l"/>
                    <a:tab pos="2895600" algn="l"/>
                  </a:tabLst>
                  <a:defRPr kumimoji="0" b="1" i="1" u="none" strike="noStrike" kern="0" cap="none" spc="0" normalizeH="0" baseline="0">
                    <a:ln>
                      <a:noFill/>
                    </a:ln>
                    <a:solidFill>
                      <a:srgbClr val="3333CC"/>
                    </a:solidFill>
                    <a:effectLst/>
                    <a:uLnTx/>
                    <a:uFillTx/>
                    <a:latin typeface="Arial" charset="0"/>
                    <a:ea typeface="宋体" charset="-122"/>
                    <a:cs typeface="Arial" charset="0"/>
                  </a:defRPr>
                </a:lvl1pPr>
                <a:lvl2pPr>
                  <a:lnSpc>
                    <a:spcPct val="93000"/>
                  </a:lnSpc>
                  <a:buClr>
                    <a:srgbClr val="000000"/>
                  </a:buClr>
                  <a:buSzPct val="45000"/>
                  <a:buFont typeface="Wingdings" pitchFamily="2" charset="2"/>
                  <a:tabLst>
                    <a:tab pos="723900" algn="l"/>
                    <a:tab pos="1447800" algn="l"/>
                    <a:tab pos="2171700" algn="l"/>
                    <a:tab pos="2895600" algn="l"/>
                  </a:tabLst>
                  <a:defRPr>
                    <a:solidFill>
                      <a:srgbClr val="000000"/>
                    </a:solidFill>
                    <a:latin typeface="Arial" charset="0"/>
                    <a:cs typeface="Arial" charset="0"/>
                  </a:defRPr>
                </a:lvl2pPr>
                <a:lvl3pPr>
                  <a:lnSpc>
                    <a:spcPct val="93000"/>
                  </a:lnSpc>
                  <a:buClr>
                    <a:srgbClr val="000000"/>
                  </a:buClr>
                  <a:buSzPct val="45000"/>
                  <a:buFont typeface="Wingdings" pitchFamily="2" charset="2"/>
                  <a:tabLst>
                    <a:tab pos="723900" algn="l"/>
                    <a:tab pos="1447800" algn="l"/>
                    <a:tab pos="2171700" algn="l"/>
                    <a:tab pos="2895600" algn="l"/>
                  </a:tabLst>
                  <a:defRPr>
                    <a:solidFill>
                      <a:srgbClr val="000000"/>
                    </a:solidFill>
                    <a:latin typeface="Arial" charset="0"/>
                    <a:cs typeface="Arial" charset="0"/>
                  </a:defRPr>
                </a:lvl3pPr>
                <a:lvl4pPr marL="862013" indent="-214313">
                  <a:lnSpc>
                    <a:spcPct val="93000"/>
                  </a:lnSpc>
                  <a:buClr>
                    <a:srgbClr val="000000"/>
                  </a:buClr>
                  <a:buSzPct val="45000"/>
                  <a:buFont typeface="Wingdings" pitchFamily="2" charset="2"/>
                  <a:tabLst>
                    <a:tab pos="723900" algn="l"/>
                    <a:tab pos="1447800" algn="l"/>
                    <a:tab pos="2171700" algn="l"/>
                    <a:tab pos="2895600" algn="l"/>
                  </a:tabLst>
                  <a:defRPr>
                    <a:solidFill>
                      <a:srgbClr val="000000"/>
                    </a:solidFill>
                    <a:latin typeface="Arial" charset="0"/>
                    <a:cs typeface="Arial" charset="0"/>
                  </a:defRPr>
                </a:lvl4pPr>
                <a:lvl5pPr indent="-217488">
                  <a:lnSpc>
                    <a:spcPct val="93000"/>
                  </a:lnSpc>
                  <a:buClr>
                    <a:srgbClr val="000000"/>
                  </a:buClr>
                  <a:buSzPct val="45000"/>
                  <a:buFont typeface="Wingdings" pitchFamily="2" charset="2"/>
                  <a:tabLst>
                    <a:tab pos="723900" algn="l"/>
                    <a:tab pos="1447800" algn="l"/>
                    <a:tab pos="2171700" algn="l"/>
                    <a:tab pos="2895600" algn="l"/>
                  </a:tabLst>
                  <a:defRPr>
                    <a:solidFill>
                      <a:srgbClr val="000000"/>
                    </a:solidFill>
                    <a:latin typeface="Arial" charset="0"/>
                    <a:cs typeface="Arial" charset="0"/>
                  </a:defRPr>
                </a:lvl5pPr>
                <a:lvl6pPr marL="1536700" indent="-217488"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charset="0"/>
                    <a:cs typeface="Arial" charset="0"/>
                  </a:defRPr>
                </a:lvl6pPr>
                <a:lvl7pPr marL="1993900" indent="-217488"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charset="0"/>
                    <a:cs typeface="Arial" charset="0"/>
                  </a:defRPr>
                </a:lvl7pPr>
                <a:lvl8pPr marL="2451100" indent="-217488"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charset="0"/>
                    <a:cs typeface="Arial" charset="0"/>
                  </a:defRPr>
                </a:lvl8pPr>
                <a:lvl9pPr marL="2908300" indent="-217488"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charset="0"/>
                    <a:cs typeface="Arial" charset="0"/>
                  </a:defRPr>
                </a:lvl9pPr>
              </a:lstStyle>
              <a:p>
                <a:pPr algn="ctr">
                  <a:spcBef>
                    <a:spcPts val="600"/>
                  </a:spcBef>
                </a:pPr>
                <a:r>
                  <a:rPr lang="zh-CN" altLang="en-US" sz="2000" b="0" i="0" dirty="0">
                    <a:latin typeface="Cambria Math" pitchFamily="18" charset="0"/>
                    <a:ea typeface="华文中宋" pitchFamily="2" charset="-122"/>
                  </a:rPr>
                  <a:t>将</a:t>
                </a:r>
                <a:r>
                  <a:rPr lang="en-US" altLang="zh-CN" sz="2000" b="0" i="0" dirty="0">
                    <a:latin typeface="Cambria Math" pitchFamily="18" charset="0"/>
                    <a:ea typeface="Cambria Math" pitchFamily="18" charset="0"/>
                  </a:rPr>
                  <a:t>3</a:t>
                </a:r>
                <a:r>
                  <a:rPr lang="zh-CN" altLang="en-US" sz="2000" b="0" i="0" dirty="0">
                    <a:latin typeface="Cambria Math" pitchFamily="18" charset="0"/>
                    <a:ea typeface="华文中宋" pitchFamily="2" charset="-122"/>
                  </a:rPr>
                  <a:t>层</a:t>
                </a:r>
                <a14:m>
                  <m:oMath xmlns:m="http://schemas.openxmlformats.org/officeDocument/2006/math">
                    <m:r>
                      <a:rPr lang="en-US" altLang="zh-CN" sz="2000" b="0" i="1" smtClean="0">
                        <a:latin typeface="Cambria Math"/>
                        <a:ea typeface="华文中宋" pitchFamily="2" charset="-122"/>
                      </a:rPr>
                      <m:t>(</m:t>
                    </m:r>
                    <m:r>
                      <a:rPr lang="en-US" altLang="zh-CN" sz="2000" b="0" i="1" smtClean="0">
                        <a:latin typeface="Cambria Math"/>
                        <a:ea typeface="华文中宋" pitchFamily="2" charset="-122"/>
                      </a:rPr>
                      <m:t>𝑛</m:t>
                    </m:r>
                    <m:r>
                      <a:rPr lang="en-US" altLang="zh-CN" sz="2000" b="0" i="1" smtClean="0">
                        <a:latin typeface="Cambria Math"/>
                        <a:ea typeface="华文中宋" pitchFamily="2" charset="-122"/>
                      </a:rPr>
                      <m:t>,</m:t>
                    </m:r>
                    <m:r>
                      <a:rPr lang="en-US" altLang="zh-CN" sz="2000" b="0" i="1" smtClean="0">
                        <a:latin typeface="Cambria Math"/>
                        <a:ea typeface="华文中宋" pitchFamily="2" charset="-122"/>
                      </a:rPr>
                      <m:t>𝑛</m:t>
                    </m:r>
                    <m:r>
                      <a:rPr lang="en-US" altLang="zh-CN" sz="2000" b="0" i="1" smtClean="0">
                        <a:latin typeface="Cambria Math"/>
                        <a:ea typeface="华文中宋" pitchFamily="2" charset="-122"/>
                      </a:rPr>
                      <m:t>,</m:t>
                    </m:r>
                    <m:r>
                      <a:rPr lang="en-US" altLang="zh-CN" sz="2000" b="0" i="1" smtClean="0">
                        <a:latin typeface="Cambria Math"/>
                        <a:ea typeface="华文中宋" pitchFamily="2" charset="-122"/>
                      </a:rPr>
                      <m:t>𝑛</m:t>
                    </m:r>
                    <m:r>
                      <a:rPr lang="en-US" altLang="zh-CN" sz="2000" b="0" i="1" smtClean="0">
                        <a:latin typeface="Cambria Math"/>
                        <a:ea typeface="华文中宋" pitchFamily="2" charset="-122"/>
                      </a:rPr>
                      <m:t>)</m:t>
                    </m:r>
                  </m:oMath>
                </a14:m>
                <a:r>
                  <a:rPr lang="en-US" altLang="zh-CN" sz="2000" b="0" i="0" dirty="0">
                    <a:latin typeface="Cambria Math" pitchFamily="18" charset="0"/>
                    <a:ea typeface="Cambria Math" pitchFamily="18" charset="0"/>
                  </a:rPr>
                  <a:t>clos</a:t>
                </a:r>
                <a:r>
                  <a:rPr lang="zh-CN" altLang="en-US" sz="2000" b="0" i="0" dirty="0">
                    <a:latin typeface="Cambria Math" pitchFamily="18" charset="0"/>
                    <a:ea typeface="华文中宋" pitchFamily="2" charset="-122"/>
                  </a:rPr>
                  <a:t>网络看作一个整体，作为</a:t>
                </a:r>
                <a:r>
                  <a:rPr lang="en-US" altLang="zh-CN" sz="2000" b="0" i="0" dirty="0">
                    <a:latin typeface="Cambria Math" pitchFamily="18" charset="0"/>
                    <a:ea typeface="华文中宋" pitchFamily="2" charset="-122"/>
                  </a:rPr>
                  <a:t>middle switch</a:t>
                </a:r>
                <a:r>
                  <a:rPr lang="zh-CN" altLang="en-US" sz="2000" b="0" i="0" dirty="0">
                    <a:latin typeface="Cambria Math" pitchFamily="18" charset="0"/>
                    <a:ea typeface="华文中宋" pitchFamily="2" charset="-122"/>
                  </a:rPr>
                  <a:t>，</a:t>
                </a:r>
                <a:endParaRPr lang="en-US" altLang="zh-CN" sz="2000" b="0" i="0" dirty="0">
                  <a:latin typeface="Cambria Math" pitchFamily="18" charset="0"/>
                  <a:ea typeface="华文中宋" pitchFamily="2" charset="-122"/>
                </a:endParaRPr>
              </a:p>
              <a:p>
                <a:pPr algn="ctr">
                  <a:spcBef>
                    <a:spcPts val="600"/>
                  </a:spcBef>
                </a:pPr>
                <a:r>
                  <a:rPr lang="zh-CN" altLang="en-US" sz="2000" b="0" i="0" dirty="0">
                    <a:latin typeface="Cambria Math" pitchFamily="18" charset="0"/>
                    <a:ea typeface="华文中宋" pitchFamily="2" charset="-122"/>
                  </a:rPr>
                  <a:t>构建</a:t>
                </a:r>
                <a14:m>
                  <m:oMath xmlns:m="http://schemas.openxmlformats.org/officeDocument/2006/math">
                    <m:r>
                      <a:rPr lang="en-US" altLang="zh-CN" sz="2000" b="0" i="1" smtClean="0">
                        <a:latin typeface="Cambria Math"/>
                        <a:ea typeface="华文中宋" pitchFamily="2" charset="-122"/>
                      </a:rPr>
                      <m:t>(</m:t>
                    </m:r>
                    <m:r>
                      <a:rPr lang="en-US" altLang="zh-CN" sz="2000" b="0" i="1" smtClean="0">
                        <a:latin typeface="Cambria Math"/>
                        <a:ea typeface="华文中宋" pitchFamily="2" charset="-122"/>
                      </a:rPr>
                      <m:t>𝑛</m:t>
                    </m:r>
                    <m:r>
                      <a:rPr lang="en-US" altLang="zh-CN" sz="2000" b="0" i="1" smtClean="0">
                        <a:latin typeface="Cambria Math"/>
                        <a:ea typeface="华文中宋" pitchFamily="2" charset="-122"/>
                      </a:rPr>
                      <m:t>,</m:t>
                    </m:r>
                    <m:r>
                      <a:rPr lang="en-US" altLang="zh-CN" sz="2000" b="0" i="1" smtClean="0">
                        <a:latin typeface="Cambria Math"/>
                        <a:ea typeface="华文中宋" pitchFamily="2" charset="-122"/>
                      </a:rPr>
                      <m:t>𝑛</m:t>
                    </m:r>
                    <m:r>
                      <a:rPr lang="en-US" altLang="zh-CN" sz="2000" b="0" i="1" smtClean="0">
                        <a:latin typeface="Cambria Math"/>
                        <a:ea typeface="华文中宋" pitchFamily="2" charset="-122"/>
                      </a:rPr>
                      <m:t>,</m:t>
                    </m:r>
                    <m:sSup>
                      <m:sSupPr>
                        <m:ctrlPr>
                          <a:rPr lang="en-US" altLang="zh-CN" sz="2000" b="0" i="1" smtClean="0">
                            <a:latin typeface="Cambria Math" panose="02040503050406030204" pitchFamily="18" charset="0"/>
                            <a:ea typeface="华文中宋" pitchFamily="2" charset="-122"/>
                          </a:rPr>
                        </m:ctrlPr>
                      </m:sSupPr>
                      <m:e>
                        <m:r>
                          <a:rPr lang="en-US" altLang="zh-CN" sz="2000" b="0" i="1" smtClean="0">
                            <a:latin typeface="Cambria Math"/>
                            <a:ea typeface="华文中宋" pitchFamily="2" charset="-122"/>
                          </a:rPr>
                          <m:t>𝑛</m:t>
                        </m:r>
                      </m:e>
                      <m:sup>
                        <m:r>
                          <a:rPr lang="en-US" altLang="zh-CN" sz="2000" b="0" i="1" smtClean="0">
                            <a:latin typeface="Cambria Math"/>
                            <a:ea typeface="华文中宋" pitchFamily="2" charset="-122"/>
                          </a:rPr>
                          <m:t>2</m:t>
                        </m:r>
                      </m:sup>
                    </m:sSup>
                    <m:r>
                      <a:rPr lang="en-US" altLang="zh-CN" sz="2000" b="0" i="1" smtClean="0">
                        <a:latin typeface="Cambria Math"/>
                        <a:ea typeface="华文中宋" pitchFamily="2" charset="-122"/>
                      </a:rPr>
                      <m:t>)</m:t>
                    </m:r>
                  </m:oMath>
                </a14:m>
                <a:r>
                  <a:rPr lang="en-GB" altLang="zh-CN" sz="2000" b="0" i="0" dirty="0">
                    <a:latin typeface="Cambria Math" pitchFamily="18" charset="0"/>
                    <a:ea typeface="Cambria Math" pitchFamily="18" charset="0"/>
                  </a:rPr>
                  <a:t>clos</a:t>
                </a:r>
                <a:r>
                  <a:rPr lang="zh-CN" altLang="en-US" sz="2000" b="0" i="0" dirty="0">
                    <a:latin typeface="华文中宋" pitchFamily="2" charset="-122"/>
                    <a:ea typeface="华文中宋" pitchFamily="2" charset="-122"/>
                  </a:rPr>
                  <a:t>网络</a:t>
                </a:r>
                <a:endParaRPr lang="en-GB" altLang="zh-CN" sz="2000" b="0" i="0" dirty="0">
                  <a:latin typeface="华文中宋" pitchFamily="2" charset="-122"/>
                  <a:ea typeface="华文中宋" pitchFamily="2" charset="-122"/>
                </a:endParaRPr>
              </a:p>
            </p:txBody>
          </p:sp>
        </mc:Choice>
        <mc:Fallback>
          <p:sp>
            <p:nvSpPr>
              <p:cNvPr id="84" name="Text Box 16"/>
              <p:cNvSpPr txBox="1">
                <a:spLocks noRot="1" noChangeAspect="1" noMove="1" noResize="1" noEditPoints="1" noAdjustHandles="1" noChangeArrowheads="1" noChangeShapeType="1" noTextEdit="1"/>
              </p:cNvSpPr>
              <p:nvPr/>
            </p:nvSpPr>
            <p:spPr bwMode="auto">
              <a:xfrm>
                <a:off x="1393386" y="4077072"/>
                <a:ext cx="6650916" cy="740259"/>
              </a:xfrm>
              <a:prstGeom prst="rect">
                <a:avLst/>
              </a:prstGeom>
              <a:blipFill rotWithShape="1">
                <a:blip r:embed="rId3"/>
                <a:stretch>
                  <a:fillRect l="-2933" t="-7438" r="-2750" b="-14876"/>
                </a:stretch>
              </a:blipFill>
              <a:ln>
                <a:noFill/>
              </a:ln>
              <a:effectLst/>
              <a:extLst>
                <a:ext uri="{91240B29-F687-4F45-9708-019B960494DF}">
                  <a14:hiddenLine xmlns:a14="http://schemas.microsoft.com/office/drawing/2010/main" w="9525">
                    <a:solidFill>
                      <a:srgbClr val="000000"/>
                    </a:solidFill>
                    <a:round/>
                  </a14:hiddenLine>
                </a:ext>
              </a:extLst>
            </p:spPr>
            <p:txBody>
              <a:bodyPr/>
              <a:lstStyle/>
              <a:p>
                <a:r>
                  <a:rPr lang="zh-CN" altLang="en-US">
                    <a:noFill/>
                  </a:rPr>
                  <a:t> </a:t>
                </a:r>
                <a:endParaRPr lang="zh-CN" altLang="en-US">
                  <a:noFill/>
                </a:endParaRPr>
              </a:p>
            </p:txBody>
          </p:sp>
        </mc:Fallback>
      </mc:AlternateContent>
      <p:sp>
        <p:nvSpPr>
          <p:cNvPr id="5" name="下箭头 4"/>
          <p:cNvSpPr/>
          <p:nvPr/>
        </p:nvSpPr>
        <p:spPr bwMode="auto">
          <a:xfrm>
            <a:off x="3962176" y="5085184"/>
            <a:ext cx="1401912" cy="504056"/>
          </a:xfrm>
          <a:prstGeom prst="downArrow">
            <a:avLst/>
          </a:prstGeom>
          <a:noFill/>
          <a:ln w="38100" algn="ctr">
            <a:solidFill>
              <a:srgbClr val="3333CC"/>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6" name="矩形 8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object 4"/>
              <p:cNvSpPr txBox="1"/>
              <p:nvPr/>
            </p:nvSpPr>
            <p:spPr>
              <a:xfrm>
                <a:off x="395321" y="476672"/>
                <a:ext cx="8425151" cy="615553"/>
              </a:xfrm>
              <a:prstGeom prst="rect">
                <a:avLst/>
              </a:prstGeom>
            </p:spPr>
            <p:txBody>
              <a:bodyPr vert="horz" wrap="square" lIns="0" tIns="0" rIns="0" bIns="0" rtlCol="0">
                <a:spAutoFit/>
              </a:bodyPr>
              <a:lstStyle/>
              <a:p>
                <a:pPr>
                  <a:spcBef>
                    <a:spcPts val="600"/>
                  </a:spcBef>
                </a:pPr>
                <a14:m>
                  <m:oMath xmlns:m="http://schemas.openxmlformats.org/officeDocument/2006/math">
                    <m:r>
                      <a:rPr lang="en-US" altLang="zh-CN" sz="4000" i="1" smtClean="0">
                        <a:solidFill>
                          <a:srgbClr val="003B93"/>
                        </a:solidFill>
                        <a:latin typeface="Cambria Math"/>
                        <a:ea typeface="华文中宋" pitchFamily="2" charset="-122"/>
                      </a:rPr>
                      <m:t>(</m:t>
                    </m:r>
                    <m:r>
                      <a:rPr lang="en-US" altLang="zh-CN" sz="4000" i="1" smtClean="0">
                        <a:solidFill>
                          <a:srgbClr val="003B93"/>
                        </a:solidFill>
                        <a:latin typeface="Cambria Math"/>
                        <a:ea typeface="华文中宋" pitchFamily="2" charset="-122"/>
                      </a:rPr>
                      <m:t>𝑛</m:t>
                    </m:r>
                    <m:r>
                      <a:rPr lang="en-US" altLang="zh-CN" sz="4000" i="1" smtClean="0">
                        <a:solidFill>
                          <a:srgbClr val="003B93"/>
                        </a:solidFill>
                        <a:latin typeface="Cambria Math"/>
                        <a:ea typeface="华文中宋" pitchFamily="2" charset="-122"/>
                      </a:rPr>
                      <m:t>,</m:t>
                    </m:r>
                    <m:r>
                      <a:rPr lang="en-US" altLang="zh-CN" sz="4000" i="1" smtClean="0">
                        <a:solidFill>
                          <a:srgbClr val="003B93"/>
                        </a:solidFill>
                        <a:latin typeface="Cambria Math"/>
                        <a:ea typeface="华文中宋" pitchFamily="2" charset="-122"/>
                      </a:rPr>
                      <m:t>𝑛</m:t>
                    </m:r>
                    <m:r>
                      <a:rPr lang="en-US" altLang="zh-CN" sz="4000" i="1" smtClean="0">
                        <a:solidFill>
                          <a:srgbClr val="003B93"/>
                        </a:solidFill>
                        <a:latin typeface="Cambria Math"/>
                        <a:ea typeface="华文中宋" pitchFamily="2" charset="-122"/>
                      </a:rPr>
                      <m:t>,</m:t>
                    </m:r>
                    <m:sSup>
                      <m:sSupPr>
                        <m:ctrlPr>
                          <a:rPr lang="en-US" altLang="zh-CN" sz="4000" i="1">
                            <a:solidFill>
                              <a:srgbClr val="003B93"/>
                            </a:solidFill>
                            <a:latin typeface="Cambria Math" panose="02040503050406030204" pitchFamily="18" charset="0"/>
                            <a:ea typeface="华文中宋" pitchFamily="2" charset="-122"/>
                          </a:rPr>
                        </m:ctrlPr>
                      </m:sSupPr>
                      <m:e>
                        <m:r>
                          <a:rPr lang="en-US" altLang="zh-CN" sz="4000" i="1">
                            <a:solidFill>
                              <a:srgbClr val="003B93"/>
                            </a:solidFill>
                            <a:latin typeface="Cambria Math"/>
                            <a:ea typeface="华文中宋" pitchFamily="2" charset="-122"/>
                          </a:rPr>
                          <m:t>𝑛</m:t>
                        </m:r>
                      </m:e>
                      <m:sup>
                        <m:r>
                          <a:rPr lang="en-US" altLang="zh-CN" sz="4000" i="1">
                            <a:solidFill>
                              <a:srgbClr val="003B93"/>
                            </a:solidFill>
                            <a:latin typeface="Cambria Math"/>
                            <a:ea typeface="华文中宋" pitchFamily="2" charset="-122"/>
                          </a:rPr>
                          <m:t>2</m:t>
                        </m:r>
                      </m:sup>
                    </m:sSup>
                    <m:r>
                      <a:rPr lang="en-US" altLang="zh-CN" sz="4000" i="1">
                        <a:solidFill>
                          <a:srgbClr val="003B93"/>
                        </a:solidFill>
                        <a:latin typeface="Cambria Math"/>
                        <a:ea typeface="华文中宋" pitchFamily="2" charset="-122"/>
                      </a:rPr>
                      <m:t>)</m:t>
                    </m:r>
                  </m:oMath>
                </a14:m>
                <a:r>
                  <a:rPr lang="en-US" altLang="zh-CN" sz="4000" dirty="0">
                    <a:solidFill>
                      <a:srgbClr val="003B93"/>
                    </a:solidFill>
                    <a:latin typeface="Cambria Math" pitchFamily="18" charset="0"/>
                    <a:ea typeface="Cambria Math" pitchFamily="18" charset="0"/>
                  </a:rPr>
                  <a:t>5</a:t>
                </a:r>
                <a:r>
                  <a:rPr lang="zh-CN" altLang="en-US" sz="4000" dirty="0">
                    <a:solidFill>
                      <a:srgbClr val="003B93"/>
                    </a:solidFill>
                    <a:latin typeface="华文中宋" pitchFamily="2" charset="-122"/>
                    <a:ea typeface="华文中宋" pitchFamily="2" charset="-122"/>
                  </a:rPr>
                  <a:t>层</a:t>
                </a:r>
                <a:r>
                  <a:rPr lang="en-GB" altLang="zh-CN" sz="4000" dirty="0">
                    <a:solidFill>
                      <a:srgbClr val="003B93"/>
                    </a:solidFill>
                    <a:latin typeface="Cambria Math" pitchFamily="18" charset="0"/>
                    <a:ea typeface="Cambria Math" pitchFamily="18" charset="0"/>
                  </a:rPr>
                  <a:t>clos</a:t>
                </a:r>
                <a:r>
                  <a:rPr lang="zh-CN" altLang="en-US" sz="4000" dirty="0">
                    <a:solidFill>
                      <a:srgbClr val="003B93"/>
                    </a:solidFill>
                    <a:latin typeface="华文中宋" pitchFamily="2" charset="-122"/>
                    <a:ea typeface="华文中宋" pitchFamily="2" charset="-122"/>
                  </a:rPr>
                  <a:t>网络</a:t>
                </a:r>
                <a:endParaRPr lang="en-GB" altLang="zh-CN" sz="4000" dirty="0">
                  <a:solidFill>
                    <a:srgbClr val="003B93"/>
                  </a:solidFill>
                  <a:latin typeface="华文中宋" pitchFamily="2" charset="-122"/>
                  <a:ea typeface="华文中宋" pitchFamily="2" charset="-122"/>
                </a:endParaRPr>
              </a:p>
            </p:txBody>
          </p:sp>
        </mc:Choice>
        <mc:Fallback>
          <p:sp>
            <p:nvSpPr>
              <p:cNvPr id="4" name="object 4"/>
              <p:cNvSpPr txBox="1">
                <a:spLocks noRot="1" noChangeAspect="1" noMove="1" noResize="1" noEditPoints="1" noAdjustHandles="1" noChangeArrowheads="1" noChangeShapeType="1" noTextEdit="1"/>
              </p:cNvSpPr>
              <p:nvPr/>
            </p:nvSpPr>
            <p:spPr>
              <a:xfrm>
                <a:off x="395321" y="476672"/>
                <a:ext cx="8425151" cy="615553"/>
              </a:xfrm>
              <a:prstGeom prst="rect">
                <a:avLst/>
              </a:prstGeom>
              <a:blipFill rotWithShape="1">
                <a:blip r:embed="rId1"/>
                <a:stretch>
                  <a:fillRect t="-25743" b="-49505"/>
                </a:stretch>
              </a:blipFill>
            </p:spPr>
            <p:txBody>
              <a:bodyPr/>
              <a:lstStyle/>
              <a:p>
                <a:r>
                  <a:rPr lang="zh-CN" altLang="en-US">
                    <a:noFill/>
                  </a:rPr>
                  <a:t> </a:t>
                </a:r>
                <a:endParaRPr lang="zh-CN" altLang="en-US">
                  <a:noFill/>
                </a:endParaRPr>
              </a:p>
            </p:txBody>
          </p:sp>
        </mc:Fallback>
      </mc:AlternateContent>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1332185" y="1587686"/>
            <a:ext cx="6480175" cy="2663825"/>
            <a:chOff x="1128993" y="1582737"/>
            <a:chExt cx="6480175" cy="2663825"/>
          </a:xfrm>
        </p:grpSpPr>
        <p:sp>
          <p:nvSpPr>
            <p:cNvPr id="309" name="AutoShape 471"/>
            <p:cNvSpPr>
              <a:spLocks noChangeArrowheads="1"/>
            </p:cNvSpPr>
            <p:nvPr/>
          </p:nvSpPr>
          <p:spPr bwMode="auto">
            <a:xfrm>
              <a:off x="1128993" y="1582737"/>
              <a:ext cx="6480175" cy="2663825"/>
            </a:xfrm>
            <a:prstGeom prst="roundRect">
              <a:avLst>
                <a:gd name="adj" fmla="val 16667"/>
              </a:avLst>
            </a:prstGeom>
            <a:solidFill>
              <a:srgbClr val="C0C0C0">
                <a:alpha val="50000"/>
              </a:srgbClr>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10" name="AutoShape 468"/>
            <p:cNvSpPr>
              <a:spLocks noChangeArrowheads="1"/>
            </p:cNvSpPr>
            <p:nvPr/>
          </p:nvSpPr>
          <p:spPr bwMode="auto">
            <a:xfrm>
              <a:off x="2640293" y="2951162"/>
              <a:ext cx="3313113" cy="1295400"/>
            </a:xfrm>
            <a:prstGeom prst="roundRect">
              <a:avLst>
                <a:gd name="adj" fmla="val 16667"/>
              </a:avLst>
            </a:prstGeom>
            <a:solidFill>
              <a:srgbClr val="C0C0C0"/>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311" name="AutoShape 469"/>
            <p:cNvSpPr>
              <a:spLocks noChangeArrowheads="1"/>
            </p:cNvSpPr>
            <p:nvPr/>
          </p:nvSpPr>
          <p:spPr bwMode="auto">
            <a:xfrm>
              <a:off x="2640293" y="1654174"/>
              <a:ext cx="3313113" cy="1295400"/>
            </a:xfrm>
            <a:prstGeom prst="roundRect">
              <a:avLst>
                <a:gd name="adj" fmla="val 16667"/>
              </a:avLst>
            </a:prstGeom>
            <a:solidFill>
              <a:srgbClr val="C0C0C0"/>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312" name="Rectangle 152"/>
            <p:cNvSpPr>
              <a:spLocks noChangeArrowheads="1"/>
            </p:cNvSpPr>
            <p:nvPr/>
          </p:nvSpPr>
          <p:spPr bwMode="auto">
            <a:xfrm>
              <a:off x="1489356" y="1725612"/>
              <a:ext cx="360362" cy="503237"/>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13" name="Rectangle 153"/>
            <p:cNvSpPr>
              <a:spLocks noChangeArrowheads="1"/>
            </p:cNvSpPr>
            <p:nvPr/>
          </p:nvSpPr>
          <p:spPr bwMode="auto">
            <a:xfrm>
              <a:off x="1489356" y="2373312"/>
              <a:ext cx="360362" cy="503237"/>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14" name="Rectangle 154"/>
            <p:cNvSpPr>
              <a:spLocks noChangeArrowheads="1"/>
            </p:cNvSpPr>
            <p:nvPr/>
          </p:nvSpPr>
          <p:spPr bwMode="auto">
            <a:xfrm>
              <a:off x="1489356" y="3021012"/>
              <a:ext cx="360362" cy="503237"/>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15" name="Rectangle 155"/>
            <p:cNvSpPr>
              <a:spLocks noChangeArrowheads="1"/>
            </p:cNvSpPr>
            <p:nvPr/>
          </p:nvSpPr>
          <p:spPr bwMode="auto">
            <a:xfrm>
              <a:off x="1489356" y="3670299"/>
              <a:ext cx="360362" cy="503238"/>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16" name="Line 160"/>
            <p:cNvSpPr>
              <a:spLocks noChangeShapeType="1"/>
            </p:cNvSpPr>
            <p:nvPr/>
          </p:nvSpPr>
          <p:spPr bwMode="auto">
            <a:xfrm>
              <a:off x="1273456" y="17970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17" name="Line 161"/>
            <p:cNvSpPr>
              <a:spLocks noChangeShapeType="1"/>
            </p:cNvSpPr>
            <p:nvPr/>
          </p:nvSpPr>
          <p:spPr bwMode="auto">
            <a:xfrm>
              <a:off x="1273456" y="2084387"/>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18" name="Line 162"/>
            <p:cNvSpPr>
              <a:spLocks noChangeShapeType="1"/>
            </p:cNvSpPr>
            <p:nvPr/>
          </p:nvSpPr>
          <p:spPr bwMode="auto">
            <a:xfrm>
              <a:off x="1273456" y="24447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19" name="Line 163"/>
            <p:cNvSpPr>
              <a:spLocks noChangeShapeType="1"/>
            </p:cNvSpPr>
            <p:nvPr/>
          </p:nvSpPr>
          <p:spPr bwMode="auto">
            <a:xfrm>
              <a:off x="1273456" y="27336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20" name="Line 164"/>
            <p:cNvSpPr>
              <a:spLocks noChangeShapeType="1"/>
            </p:cNvSpPr>
            <p:nvPr/>
          </p:nvSpPr>
          <p:spPr bwMode="auto">
            <a:xfrm>
              <a:off x="1273456" y="30924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21" name="Line 165"/>
            <p:cNvSpPr>
              <a:spLocks noChangeShapeType="1"/>
            </p:cNvSpPr>
            <p:nvPr/>
          </p:nvSpPr>
          <p:spPr bwMode="auto">
            <a:xfrm>
              <a:off x="1273456" y="33813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22" name="Line 166"/>
            <p:cNvSpPr>
              <a:spLocks noChangeShapeType="1"/>
            </p:cNvSpPr>
            <p:nvPr/>
          </p:nvSpPr>
          <p:spPr bwMode="auto">
            <a:xfrm>
              <a:off x="1273456" y="3741737"/>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23" name="Line 167"/>
            <p:cNvSpPr>
              <a:spLocks noChangeShapeType="1"/>
            </p:cNvSpPr>
            <p:nvPr/>
          </p:nvSpPr>
          <p:spPr bwMode="auto">
            <a:xfrm>
              <a:off x="1273456" y="40290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24" name="Line 176"/>
            <p:cNvSpPr>
              <a:spLocks noChangeShapeType="1"/>
            </p:cNvSpPr>
            <p:nvPr/>
          </p:nvSpPr>
          <p:spPr bwMode="auto">
            <a:xfrm>
              <a:off x="1849718" y="17970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25" name="Line 177"/>
            <p:cNvSpPr>
              <a:spLocks noChangeShapeType="1"/>
            </p:cNvSpPr>
            <p:nvPr/>
          </p:nvSpPr>
          <p:spPr bwMode="auto">
            <a:xfrm>
              <a:off x="1849718" y="2084387"/>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26" name="Line 178"/>
            <p:cNvSpPr>
              <a:spLocks noChangeShapeType="1"/>
            </p:cNvSpPr>
            <p:nvPr/>
          </p:nvSpPr>
          <p:spPr bwMode="auto">
            <a:xfrm>
              <a:off x="1849718" y="24447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27" name="Line 179"/>
            <p:cNvSpPr>
              <a:spLocks noChangeShapeType="1"/>
            </p:cNvSpPr>
            <p:nvPr/>
          </p:nvSpPr>
          <p:spPr bwMode="auto">
            <a:xfrm>
              <a:off x="1849718" y="27336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28" name="Line 180"/>
            <p:cNvSpPr>
              <a:spLocks noChangeShapeType="1"/>
            </p:cNvSpPr>
            <p:nvPr/>
          </p:nvSpPr>
          <p:spPr bwMode="auto">
            <a:xfrm>
              <a:off x="1849718" y="30924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29" name="Line 181"/>
            <p:cNvSpPr>
              <a:spLocks noChangeShapeType="1"/>
            </p:cNvSpPr>
            <p:nvPr/>
          </p:nvSpPr>
          <p:spPr bwMode="auto">
            <a:xfrm>
              <a:off x="1849718" y="33813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30" name="Line 182"/>
            <p:cNvSpPr>
              <a:spLocks noChangeShapeType="1"/>
            </p:cNvSpPr>
            <p:nvPr/>
          </p:nvSpPr>
          <p:spPr bwMode="auto">
            <a:xfrm>
              <a:off x="1849718" y="3741737"/>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31" name="Line 183"/>
            <p:cNvSpPr>
              <a:spLocks noChangeShapeType="1"/>
            </p:cNvSpPr>
            <p:nvPr/>
          </p:nvSpPr>
          <p:spPr bwMode="auto">
            <a:xfrm>
              <a:off x="1849718" y="40290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32" name="Rectangle 192"/>
            <p:cNvSpPr>
              <a:spLocks noChangeArrowheads="1"/>
            </p:cNvSpPr>
            <p:nvPr/>
          </p:nvSpPr>
          <p:spPr bwMode="auto">
            <a:xfrm>
              <a:off x="6888443" y="1725612"/>
              <a:ext cx="360363" cy="503237"/>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33" name="Rectangle 193"/>
            <p:cNvSpPr>
              <a:spLocks noChangeArrowheads="1"/>
            </p:cNvSpPr>
            <p:nvPr/>
          </p:nvSpPr>
          <p:spPr bwMode="auto">
            <a:xfrm>
              <a:off x="6888443" y="2373312"/>
              <a:ext cx="360363" cy="503237"/>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34" name="Rectangle 194"/>
            <p:cNvSpPr>
              <a:spLocks noChangeArrowheads="1"/>
            </p:cNvSpPr>
            <p:nvPr/>
          </p:nvSpPr>
          <p:spPr bwMode="auto">
            <a:xfrm>
              <a:off x="6888443" y="3021012"/>
              <a:ext cx="360363" cy="503237"/>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35" name="Rectangle 195"/>
            <p:cNvSpPr>
              <a:spLocks noChangeArrowheads="1"/>
            </p:cNvSpPr>
            <p:nvPr/>
          </p:nvSpPr>
          <p:spPr bwMode="auto">
            <a:xfrm>
              <a:off x="6888443" y="3670299"/>
              <a:ext cx="360363" cy="503238"/>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36" name="Line 200"/>
            <p:cNvSpPr>
              <a:spLocks noChangeShapeType="1"/>
            </p:cNvSpPr>
            <p:nvPr/>
          </p:nvSpPr>
          <p:spPr bwMode="auto">
            <a:xfrm>
              <a:off x="6672543" y="17970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37" name="Line 201"/>
            <p:cNvSpPr>
              <a:spLocks noChangeShapeType="1"/>
            </p:cNvSpPr>
            <p:nvPr/>
          </p:nvSpPr>
          <p:spPr bwMode="auto">
            <a:xfrm>
              <a:off x="6672543" y="2084387"/>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38" name="Line 202"/>
            <p:cNvSpPr>
              <a:spLocks noChangeShapeType="1"/>
            </p:cNvSpPr>
            <p:nvPr/>
          </p:nvSpPr>
          <p:spPr bwMode="auto">
            <a:xfrm>
              <a:off x="6672543" y="24447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39" name="Line 203"/>
            <p:cNvSpPr>
              <a:spLocks noChangeShapeType="1"/>
            </p:cNvSpPr>
            <p:nvPr/>
          </p:nvSpPr>
          <p:spPr bwMode="auto">
            <a:xfrm>
              <a:off x="6672543" y="27336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40" name="Line 204"/>
            <p:cNvSpPr>
              <a:spLocks noChangeShapeType="1"/>
            </p:cNvSpPr>
            <p:nvPr/>
          </p:nvSpPr>
          <p:spPr bwMode="auto">
            <a:xfrm>
              <a:off x="6672543" y="30924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41" name="Line 205"/>
            <p:cNvSpPr>
              <a:spLocks noChangeShapeType="1"/>
            </p:cNvSpPr>
            <p:nvPr/>
          </p:nvSpPr>
          <p:spPr bwMode="auto">
            <a:xfrm>
              <a:off x="6672543" y="33813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42" name="Line 206"/>
            <p:cNvSpPr>
              <a:spLocks noChangeShapeType="1"/>
            </p:cNvSpPr>
            <p:nvPr/>
          </p:nvSpPr>
          <p:spPr bwMode="auto">
            <a:xfrm>
              <a:off x="6672543" y="3741737"/>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43" name="Line 207"/>
            <p:cNvSpPr>
              <a:spLocks noChangeShapeType="1"/>
            </p:cNvSpPr>
            <p:nvPr/>
          </p:nvSpPr>
          <p:spPr bwMode="auto">
            <a:xfrm>
              <a:off x="6672543" y="40290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44" name="Line 216"/>
            <p:cNvSpPr>
              <a:spLocks noChangeShapeType="1"/>
            </p:cNvSpPr>
            <p:nvPr/>
          </p:nvSpPr>
          <p:spPr bwMode="auto">
            <a:xfrm>
              <a:off x="7248806" y="17970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45" name="Line 217"/>
            <p:cNvSpPr>
              <a:spLocks noChangeShapeType="1"/>
            </p:cNvSpPr>
            <p:nvPr/>
          </p:nvSpPr>
          <p:spPr bwMode="auto">
            <a:xfrm>
              <a:off x="7248806" y="2084387"/>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46" name="Line 218"/>
            <p:cNvSpPr>
              <a:spLocks noChangeShapeType="1"/>
            </p:cNvSpPr>
            <p:nvPr/>
          </p:nvSpPr>
          <p:spPr bwMode="auto">
            <a:xfrm>
              <a:off x="7248806" y="24447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47" name="Line 219"/>
            <p:cNvSpPr>
              <a:spLocks noChangeShapeType="1"/>
            </p:cNvSpPr>
            <p:nvPr/>
          </p:nvSpPr>
          <p:spPr bwMode="auto">
            <a:xfrm>
              <a:off x="7248806" y="27336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48" name="Line 220"/>
            <p:cNvSpPr>
              <a:spLocks noChangeShapeType="1"/>
            </p:cNvSpPr>
            <p:nvPr/>
          </p:nvSpPr>
          <p:spPr bwMode="auto">
            <a:xfrm>
              <a:off x="7248806" y="30924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49" name="Line 221"/>
            <p:cNvSpPr>
              <a:spLocks noChangeShapeType="1"/>
            </p:cNvSpPr>
            <p:nvPr/>
          </p:nvSpPr>
          <p:spPr bwMode="auto">
            <a:xfrm>
              <a:off x="7248806" y="33813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50" name="Line 222"/>
            <p:cNvSpPr>
              <a:spLocks noChangeShapeType="1"/>
            </p:cNvSpPr>
            <p:nvPr/>
          </p:nvSpPr>
          <p:spPr bwMode="auto">
            <a:xfrm>
              <a:off x="7248806" y="3741737"/>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51" name="Line 223"/>
            <p:cNvSpPr>
              <a:spLocks noChangeShapeType="1"/>
            </p:cNvSpPr>
            <p:nvPr/>
          </p:nvSpPr>
          <p:spPr bwMode="auto">
            <a:xfrm>
              <a:off x="7248806" y="40290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52" name="Line 232"/>
            <p:cNvSpPr>
              <a:spLocks noChangeShapeType="1"/>
            </p:cNvSpPr>
            <p:nvPr/>
          </p:nvSpPr>
          <p:spPr bwMode="auto">
            <a:xfrm>
              <a:off x="2064031" y="1797049"/>
              <a:ext cx="57626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53" name="Line 233"/>
            <p:cNvSpPr>
              <a:spLocks noChangeShapeType="1"/>
            </p:cNvSpPr>
            <p:nvPr/>
          </p:nvSpPr>
          <p:spPr bwMode="auto">
            <a:xfrm>
              <a:off x="2054506" y="2076449"/>
              <a:ext cx="514350" cy="10175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354" name="Line 234"/>
            <p:cNvSpPr>
              <a:spLocks noChangeShapeType="1"/>
            </p:cNvSpPr>
            <p:nvPr/>
          </p:nvSpPr>
          <p:spPr bwMode="auto">
            <a:xfrm flipV="1">
              <a:off x="2064031" y="2085974"/>
              <a:ext cx="504825" cy="3603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355" name="Line 235"/>
            <p:cNvSpPr>
              <a:spLocks noChangeShapeType="1"/>
            </p:cNvSpPr>
            <p:nvPr/>
          </p:nvSpPr>
          <p:spPr bwMode="auto">
            <a:xfrm>
              <a:off x="2064031" y="2733674"/>
              <a:ext cx="504825" cy="6477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356" name="Line 236"/>
            <p:cNvSpPr>
              <a:spLocks noChangeShapeType="1"/>
            </p:cNvSpPr>
            <p:nvPr/>
          </p:nvSpPr>
          <p:spPr bwMode="auto">
            <a:xfrm flipV="1">
              <a:off x="2064031" y="2446337"/>
              <a:ext cx="504825" cy="6477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357" name="Line 237"/>
            <p:cNvSpPr>
              <a:spLocks noChangeShapeType="1"/>
            </p:cNvSpPr>
            <p:nvPr/>
          </p:nvSpPr>
          <p:spPr bwMode="auto">
            <a:xfrm>
              <a:off x="2064031" y="3381374"/>
              <a:ext cx="504825" cy="3603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358" name="Line 238"/>
            <p:cNvSpPr>
              <a:spLocks noChangeShapeType="1"/>
            </p:cNvSpPr>
            <p:nvPr/>
          </p:nvSpPr>
          <p:spPr bwMode="auto">
            <a:xfrm flipV="1">
              <a:off x="2064031" y="2733674"/>
              <a:ext cx="504825" cy="10080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359" name="Line 239"/>
            <p:cNvSpPr>
              <a:spLocks noChangeShapeType="1"/>
            </p:cNvSpPr>
            <p:nvPr/>
          </p:nvSpPr>
          <p:spPr bwMode="auto">
            <a:xfrm>
              <a:off x="2064031" y="4029074"/>
              <a:ext cx="57626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60" name="Line 248"/>
            <p:cNvSpPr>
              <a:spLocks noChangeShapeType="1"/>
            </p:cNvSpPr>
            <p:nvPr/>
          </p:nvSpPr>
          <p:spPr bwMode="auto">
            <a:xfrm flipV="1">
              <a:off x="6158193" y="1797049"/>
              <a:ext cx="57626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61" name="Line 249"/>
            <p:cNvSpPr>
              <a:spLocks noChangeShapeType="1"/>
            </p:cNvSpPr>
            <p:nvPr/>
          </p:nvSpPr>
          <p:spPr bwMode="auto">
            <a:xfrm flipV="1">
              <a:off x="6148668" y="2076449"/>
              <a:ext cx="514350" cy="10175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362" name="Line 250"/>
            <p:cNvSpPr>
              <a:spLocks noChangeShapeType="1"/>
            </p:cNvSpPr>
            <p:nvPr/>
          </p:nvSpPr>
          <p:spPr bwMode="auto">
            <a:xfrm>
              <a:off x="6158193" y="2085974"/>
              <a:ext cx="504825" cy="3603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363" name="Line 251"/>
            <p:cNvSpPr>
              <a:spLocks noChangeShapeType="1"/>
            </p:cNvSpPr>
            <p:nvPr/>
          </p:nvSpPr>
          <p:spPr bwMode="auto">
            <a:xfrm flipV="1">
              <a:off x="6158193" y="2733674"/>
              <a:ext cx="504825" cy="6477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364" name="Line 252"/>
            <p:cNvSpPr>
              <a:spLocks noChangeShapeType="1"/>
            </p:cNvSpPr>
            <p:nvPr/>
          </p:nvSpPr>
          <p:spPr bwMode="auto">
            <a:xfrm>
              <a:off x="6158193" y="2446337"/>
              <a:ext cx="504825" cy="6477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365" name="Line 253"/>
            <p:cNvSpPr>
              <a:spLocks noChangeShapeType="1"/>
            </p:cNvSpPr>
            <p:nvPr/>
          </p:nvSpPr>
          <p:spPr bwMode="auto">
            <a:xfrm flipV="1">
              <a:off x="6158193" y="3381374"/>
              <a:ext cx="504825" cy="3603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366" name="Line 254"/>
            <p:cNvSpPr>
              <a:spLocks noChangeShapeType="1"/>
            </p:cNvSpPr>
            <p:nvPr/>
          </p:nvSpPr>
          <p:spPr bwMode="auto">
            <a:xfrm>
              <a:off x="6158193" y="2733674"/>
              <a:ext cx="504825" cy="10080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367" name="Line 255"/>
            <p:cNvSpPr>
              <a:spLocks noChangeShapeType="1"/>
            </p:cNvSpPr>
            <p:nvPr/>
          </p:nvSpPr>
          <p:spPr bwMode="auto">
            <a:xfrm flipV="1">
              <a:off x="6158193" y="4029074"/>
              <a:ext cx="57626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68" name="Line 265"/>
            <p:cNvSpPr>
              <a:spLocks noChangeShapeType="1"/>
            </p:cNvSpPr>
            <p:nvPr/>
          </p:nvSpPr>
          <p:spPr bwMode="auto">
            <a:xfrm>
              <a:off x="2568856" y="17970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69" name="Line 266"/>
            <p:cNvSpPr>
              <a:spLocks noChangeShapeType="1"/>
            </p:cNvSpPr>
            <p:nvPr/>
          </p:nvSpPr>
          <p:spPr bwMode="auto">
            <a:xfrm>
              <a:off x="2568856" y="2084387"/>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70" name="Line 267"/>
            <p:cNvSpPr>
              <a:spLocks noChangeShapeType="1"/>
            </p:cNvSpPr>
            <p:nvPr/>
          </p:nvSpPr>
          <p:spPr bwMode="auto">
            <a:xfrm>
              <a:off x="5951818" y="17970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71" name="Line 268"/>
            <p:cNvSpPr>
              <a:spLocks noChangeShapeType="1"/>
            </p:cNvSpPr>
            <p:nvPr/>
          </p:nvSpPr>
          <p:spPr bwMode="auto">
            <a:xfrm>
              <a:off x="5951818" y="2084387"/>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72" name="Line 269"/>
            <p:cNvSpPr>
              <a:spLocks noChangeShapeType="1"/>
            </p:cNvSpPr>
            <p:nvPr/>
          </p:nvSpPr>
          <p:spPr bwMode="auto">
            <a:xfrm>
              <a:off x="5951818" y="2446337"/>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73" name="Line 270"/>
            <p:cNvSpPr>
              <a:spLocks noChangeShapeType="1"/>
            </p:cNvSpPr>
            <p:nvPr/>
          </p:nvSpPr>
          <p:spPr bwMode="auto">
            <a:xfrm>
              <a:off x="5951818" y="27336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74" name="Line 271"/>
            <p:cNvSpPr>
              <a:spLocks noChangeShapeType="1"/>
            </p:cNvSpPr>
            <p:nvPr/>
          </p:nvSpPr>
          <p:spPr bwMode="auto">
            <a:xfrm>
              <a:off x="5942293" y="30924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75" name="Line 272"/>
            <p:cNvSpPr>
              <a:spLocks noChangeShapeType="1"/>
            </p:cNvSpPr>
            <p:nvPr/>
          </p:nvSpPr>
          <p:spPr bwMode="auto">
            <a:xfrm>
              <a:off x="5942293" y="3379787"/>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76" name="Line 273"/>
            <p:cNvSpPr>
              <a:spLocks noChangeShapeType="1"/>
            </p:cNvSpPr>
            <p:nvPr/>
          </p:nvSpPr>
          <p:spPr bwMode="auto">
            <a:xfrm>
              <a:off x="5942293" y="3741737"/>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77" name="Line 274"/>
            <p:cNvSpPr>
              <a:spLocks noChangeShapeType="1"/>
            </p:cNvSpPr>
            <p:nvPr/>
          </p:nvSpPr>
          <p:spPr bwMode="auto">
            <a:xfrm>
              <a:off x="5951818" y="40290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78" name="Line 276"/>
            <p:cNvSpPr>
              <a:spLocks noChangeShapeType="1"/>
            </p:cNvSpPr>
            <p:nvPr/>
          </p:nvSpPr>
          <p:spPr bwMode="auto">
            <a:xfrm>
              <a:off x="2568856" y="2446337"/>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79" name="Line 277"/>
            <p:cNvSpPr>
              <a:spLocks noChangeShapeType="1"/>
            </p:cNvSpPr>
            <p:nvPr/>
          </p:nvSpPr>
          <p:spPr bwMode="auto">
            <a:xfrm>
              <a:off x="2568856" y="27336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80" name="Line 278"/>
            <p:cNvSpPr>
              <a:spLocks noChangeShapeType="1"/>
            </p:cNvSpPr>
            <p:nvPr/>
          </p:nvSpPr>
          <p:spPr bwMode="auto">
            <a:xfrm>
              <a:off x="2568856" y="3094037"/>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81" name="Line 279"/>
            <p:cNvSpPr>
              <a:spLocks noChangeShapeType="1"/>
            </p:cNvSpPr>
            <p:nvPr/>
          </p:nvSpPr>
          <p:spPr bwMode="auto">
            <a:xfrm>
              <a:off x="2568856" y="33813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82" name="Line 280"/>
            <p:cNvSpPr>
              <a:spLocks noChangeShapeType="1"/>
            </p:cNvSpPr>
            <p:nvPr/>
          </p:nvSpPr>
          <p:spPr bwMode="auto">
            <a:xfrm>
              <a:off x="2568856" y="3741737"/>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83" name="Line 281"/>
            <p:cNvSpPr>
              <a:spLocks noChangeShapeType="1"/>
            </p:cNvSpPr>
            <p:nvPr/>
          </p:nvSpPr>
          <p:spPr bwMode="auto">
            <a:xfrm>
              <a:off x="2568856" y="40290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84" name="Rectangle 300"/>
            <p:cNvSpPr>
              <a:spLocks noChangeArrowheads="1"/>
            </p:cNvSpPr>
            <p:nvPr/>
          </p:nvSpPr>
          <p:spPr bwMode="auto">
            <a:xfrm>
              <a:off x="5377143" y="1725612"/>
              <a:ext cx="360363" cy="503237"/>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85" name="Rectangle 301"/>
            <p:cNvSpPr>
              <a:spLocks noChangeArrowheads="1"/>
            </p:cNvSpPr>
            <p:nvPr/>
          </p:nvSpPr>
          <p:spPr bwMode="auto">
            <a:xfrm>
              <a:off x="5377143" y="2373312"/>
              <a:ext cx="360363" cy="503237"/>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86" name="Rectangle 302"/>
            <p:cNvSpPr>
              <a:spLocks noChangeArrowheads="1"/>
            </p:cNvSpPr>
            <p:nvPr/>
          </p:nvSpPr>
          <p:spPr bwMode="auto">
            <a:xfrm>
              <a:off x="5377143" y="3021012"/>
              <a:ext cx="360363" cy="503237"/>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87" name="Rectangle 303"/>
            <p:cNvSpPr>
              <a:spLocks noChangeArrowheads="1"/>
            </p:cNvSpPr>
            <p:nvPr/>
          </p:nvSpPr>
          <p:spPr bwMode="auto">
            <a:xfrm>
              <a:off x="5377143" y="3670299"/>
              <a:ext cx="360363" cy="503238"/>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388" name="Line 308"/>
            <p:cNvSpPr>
              <a:spLocks noChangeShapeType="1"/>
            </p:cNvSpPr>
            <p:nvPr/>
          </p:nvSpPr>
          <p:spPr bwMode="auto">
            <a:xfrm>
              <a:off x="5161243" y="17970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89" name="Line 309"/>
            <p:cNvSpPr>
              <a:spLocks noChangeShapeType="1"/>
            </p:cNvSpPr>
            <p:nvPr/>
          </p:nvSpPr>
          <p:spPr bwMode="auto">
            <a:xfrm>
              <a:off x="5161243" y="2084387"/>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90" name="Line 310"/>
            <p:cNvSpPr>
              <a:spLocks noChangeShapeType="1"/>
            </p:cNvSpPr>
            <p:nvPr/>
          </p:nvSpPr>
          <p:spPr bwMode="auto">
            <a:xfrm>
              <a:off x="5161243" y="24447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91" name="Line 311"/>
            <p:cNvSpPr>
              <a:spLocks noChangeShapeType="1"/>
            </p:cNvSpPr>
            <p:nvPr/>
          </p:nvSpPr>
          <p:spPr bwMode="auto">
            <a:xfrm>
              <a:off x="5161243" y="27336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92" name="Line 312"/>
            <p:cNvSpPr>
              <a:spLocks noChangeShapeType="1"/>
            </p:cNvSpPr>
            <p:nvPr/>
          </p:nvSpPr>
          <p:spPr bwMode="auto">
            <a:xfrm>
              <a:off x="5161243" y="30924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93" name="Line 313"/>
            <p:cNvSpPr>
              <a:spLocks noChangeShapeType="1"/>
            </p:cNvSpPr>
            <p:nvPr/>
          </p:nvSpPr>
          <p:spPr bwMode="auto">
            <a:xfrm>
              <a:off x="5161243" y="33813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94" name="Line 314"/>
            <p:cNvSpPr>
              <a:spLocks noChangeShapeType="1"/>
            </p:cNvSpPr>
            <p:nvPr/>
          </p:nvSpPr>
          <p:spPr bwMode="auto">
            <a:xfrm>
              <a:off x="5161243" y="3741737"/>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95" name="Line 315"/>
            <p:cNvSpPr>
              <a:spLocks noChangeShapeType="1"/>
            </p:cNvSpPr>
            <p:nvPr/>
          </p:nvSpPr>
          <p:spPr bwMode="auto">
            <a:xfrm>
              <a:off x="5161243" y="40290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96" name="Line 324"/>
            <p:cNvSpPr>
              <a:spLocks noChangeShapeType="1"/>
            </p:cNvSpPr>
            <p:nvPr/>
          </p:nvSpPr>
          <p:spPr bwMode="auto">
            <a:xfrm>
              <a:off x="5737506" y="17970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97" name="Line 325"/>
            <p:cNvSpPr>
              <a:spLocks noChangeShapeType="1"/>
            </p:cNvSpPr>
            <p:nvPr/>
          </p:nvSpPr>
          <p:spPr bwMode="auto">
            <a:xfrm>
              <a:off x="5737506" y="2084387"/>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98" name="Line 326"/>
            <p:cNvSpPr>
              <a:spLocks noChangeShapeType="1"/>
            </p:cNvSpPr>
            <p:nvPr/>
          </p:nvSpPr>
          <p:spPr bwMode="auto">
            <a:xfrm>
              <a:off x="5737506" y="24447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99" name="Line 327"/>
            <p:cNvSpPr>
              <a:spLocks noChangeShapeType="1"/>
            </p:cNvSpPr>
            <p:nvPr/>
          </p:nvSpPr>
          <p:spPr bwMode="auto">
            <a:xfrm>
              <a:off x="5737506" y="27336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00" name="Line 328"/>
            <p:cNvSpPr>
              <a:spLocks noChangeShapeType="1"/>
            </p:cNvSpPr>
            <p:nvPr/>
          </p:nvSpPr>
          <p:spPr bwMode="auto">
            <a:xfrm>
              <a:off x="5737506" y="30924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01" name="Line 329"/>
            <p:cNvSpPr>
              <a:spLocks noChangeShapeType="1"/>
            </p:cNvSpPr>
            <p:nvPr/>
          </p:nvSpPr>
          <p:spPr bwMode="auto">
            <a:xfrm>
              <a:off x="5737506" y="33813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02" name="Line 330"/>
            <p:cNvSpPr>
              <a:spLocks noChangeShapeType="1"/>
            </p:cNvSpPr>
            <p:nvPr/>
          </p:nvSpPr>
          <p:spPr bwMode="auto">
            <a:xfrm>
              <a:off x="5737506" y="3741737"/>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03" name="Line 331"/>
            <p:cNvSpPr>
              <a:spLocks noChangeShapeType="1"/>
            </p:cNvSpPr>
            <p:nvPr/>
          </p:nvSpPr>
          <p:spPr bwMode="auto">
            <a:xfrm>
              <a:off x="5737506" y="40290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04" name="Rectangle 340"/>
            <p:cNvSpPr>
              <a:spLocks noChangeArrowheads="1"/>
            </p:cNvSpPr>
            <p:nvPr/>
          </p:nvSpPr>
          <p:spPr bwMode="auto">
            <a:xfrm>
              <a:off x="4081743" y="1725612"/>
              <a:ext cx="360363" cy="503237"/>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405" name="Rectangle 341"/>
            <p:cNvSpPr>
              <a:spLocks noChangeArrowheads="1"/>
            </p:cNvSpPr>
            <p:nvPr/>
          </p:nvSpPr>
          <p:spPr bwMode="auto">
            <a:xfrm>
              <a:off x="4081743" y="2373312"/>
              <a:ext cx="360363" cy="503237"/>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406" name="Rectangle 342"/>
            <p:cNvSpPr>
              <a:spLocks noChangeArrowheads="1"/>
            </p:cNvSpPr>
            <p:nvPr/>
          </p:nvSpPr>
          <p:spPr bwMode="auto">
            <a:xfrm>
              <a:off x="4081743" y="3021012"/>
              <a:ext cx="360363" cy="503237"/>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407" name="Rectangle 343"/>
            <p:cNvSpPr>
              <a:spLocks noChangeArrowheads="1"/>
            </p:cNvSpPr>
            <p:nvPr/>
          </p:nvSpPr>
          <p:spPr bwMode="auto">
            <a:xfrm>
              <a:off x="4081743" y="3670299"/>
              <a:ext cx="360363" cy="503238"/>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408" name="Line 348"/>
            <p:cNvSpPr>
              <a:spLocks noChangeShapeType="1"/>
            </p:cNvSpPr>
            <p:nvPr/>
          </p:nvSpPr>
          <p:spPr bwMode="auto">
            <a:xfrm>
              <a:off x="3865843" y="17970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09" name="Line 349"/>
            <p:cNvSpPr>
              <a:spLocks noChangeShapeType="1"/>
            </p:cNvSpPr>
            <p:nvPr/>
          </p:nvSpPr>
          <p:spPr bwMode="auto">
            <a:xfrm>
              <a:off x="3865843" y="2084387"/>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10" name="Line 350"/>
            <p:cNvSpPr>
              <a:spLocks noChangeShapeType="1"/>
            </p:cNvSpPr>
            <p:nvPr/>
          </p:nvSpPr>
          <p:spPr bwMode="auto">
            <a:xfrm>
              <a:off x="3865843" y="24447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11" name="Line 351"/>
            <p:cNvSpPr>
              <a:spLocks noChangeShapeType="1"/>
            </p:cNvSpPr>
            <p:nvPr/>
          </p:nvSpPr>
          <p:spPr bwMode="auto">
            <a:xfrm>
              <a:off x="3865843" y="27336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12" name="Line 352"/>
            <p:cNvSpPr>
              <a:spLocks noChangeShapeType="1"/>
            </p:cNvSpPr>
            <p:nvPr/>
          </p:nvSpPr>
          <p:spPr bwMode="auto">
            <a:xfrm>
              <a:off x="3865843" y="30924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13" name="Line 353"/>
            <p:cNvSpPr>
              <a:spLocks noChangeShapeType="1"/>
            </p:cNvSpPr>
            <p:nvPr/>
          </p:nvSpPr>
          <p:spPr bwMode="auto">
            <a:xfrm>
              <a:off x="3865843" y="33813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14" name="Line 354"/>
            <p:cNvSpPr>
              <a:spLocks noChangeShapeType="1"/>
            </p:cNvSpPr>
            <p:nvPr/>
          </p:nvSpPr>
          <p:spPr bwMode="auto">
            <a:xfrm>
              <a:off x="3865843" y="3741737"/>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15" name="Line 355"/>
            <p:cNvSpPr>
              <a:spLocks noChangeShapeType="1"/>
            </p:cNvSpPr>
            <p:nvPr/>
          </p:nvSpPr>
          <p:spPr bwMode="auto">
            <a:xfrm>
              <a:off x="3865843" y="40290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16" name="Line 364"/>
            <p:cNvSpPr>
              <a:spLocks noChangeShapeType="1"/>
            </p:cNvSpPr>
            <p:nvPr/>
          </p:nvSpPr>
          <p:spPr bwMode="auto">
            <a:xfrm>
              <a:off x="4442106" y="17970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17" name="Line 365"/>
            <p:cNvSpPr>
              <a:spLocks noChangeShapeType="1"/>
            </p:cNvSpPr>
            <p:nvPr/>
          </p:nvSpPr>
          <p:spPr bwMode="auto">
            <a:xfrm>
              <a:off x="4442106" y="2084387"/>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18" name="Line 366"/>
            <p:cNvSpPr>
              <a:spLocks noChangeShapeType="1"/>
            </p:cNvSpPr>
            <p:nvPr/>
          </p:nvSpPr>
          <p:spPr bwMode="auto">
            <a:xfrm>
              <a:off x="4442106" y="24447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19" name="Line 367"/>
            <p:cNvSpPr>
              <a:spLocks noChangeShapeType="1"/>
            </p:cNvSpPr>
            <p:nvPr/>
          </p:nvSpPr>
          <p:spPr bwMode="auto">
            <a:xfrm>
              <a:off x="4442106" y="27336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20" name="Line 368"/>
            <p:cNvSpPr>
              <a:spLocks noChangeShapeType="1"/>
            </p:cNvSpPr>
            <p:nvPr/>
          </p:nvSpPr>
          <p:spPr bwMode="auto">
            <a:xfrm>
              <a:off x="4442106" y="30924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21" name="Line 369"/>
            <p:cNvSpPr>
              <a:spLocks noChangeShapeType="1"/>
            </p:cNvSpPr>
            <p:nvPr/>
          </p:nvSpPr>
          <p:spPr bwMode="auto">
            <a:xfrm>
              <a:off x="4442106" y="33813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22" name="Line 370"/>
            <p:cNvSpPr>
              <a:spLocks noChangeShapeType="1"/>
            </p:cNvSpPr>
            <p:nvPr/>
          </p:nvSpPr>
          <p:spPr bwMode="auto">
            <a:xfrm>
              <a:off x="4442106" y="3741737"/>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23" name="Line 371"/>
            <p:cNvSpPr>
              <a:spLocks noChangeShapeType="1"/>
            </p:cNvSpPr>
            <p:nvPr/>
          </p:nvSpPr>
          <p:spPr bwMode="auto">
            <a:xfrm>
              <a:off x="4442106" y="40290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24" name="Rectangle 380"/>
            <p:cNvSpPr>
              <a:spLocks noChangeArrowheads="1"/>
            </p:cNvSpPr>
            <p:nvPr/>
          </p:nvSpPr>
          <p:spPr bwMode="auto">
            <a:xfrm>
              <a:off x="2784756" y="1725612"/>
              <a:ext cx="360362" cy="503237"/>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425" name="Rectangle 381"/>
            <p:cNvSpPr>
              <a:spLocks noChangeArrowheads="1"/>
            </p:cNvSpPr>
            <p:nvPr/>
          </p:nvSpPr>
          <p:spPr bwMode="auto">
            <a:xfrm>
              <a:off x="2784756" y="2373312"/>
              <a:ext cx="360362" cy="503237"/>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426" name="Rectangle 382"/>
            <p:cNvSpPr>
              <a:spLocks noChangeArrowheads="1"/>
            </p:cNvSpPr>
            <p:nvPr/>
          </p:nvSpPr>
          <p:spPr bwMode="auto">
            <a:xfrm>
              <a:off x="2784756" y="3021012"/>
              <a:ext cx="360362" cy="503237"/>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427" name="Rectangle 383"/>
            <p:cNvSpPr>
              <a:spLocks noChangeArrowheads="1"/>
            </p:cNvSpPr>
            <p:nvPr/>
          </p:nvSpPr>
          <p:spPr bwMode="auto">
            <a:xfrm>
              <a:off x="2784756" y="3670299"/>
              <a:ext cx="360362" cy="503238"/>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428" name="Line 404"/>
            <p:cNvSpPr>
              <a:spLocks noChangeShapeType="1"/>
            </p:cNvSpPr>
            <p:nvPr/>
          </p:nvSpPr>
          <p:spPr bwMode="auto">
            <a:xfrm>
              <a:off x="3145118" y="17970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29" name="Line 405"/>
            <p:cNvSpPr>
              <a:spLocks noChangeShapeType="1"/>
            </p:cNvSpPr>
            <p:nvPr/>
          </p:nvSpPr>
          <p:spPr bwMode="auto">
            <a:xfrm>
              <a:off x="3145118" y="2084387"/>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30" name="Line 406"/>
            <p:cNvSpPr>
              <a:spLocks noChangeShapeType="1"/>
            </p:cNvSpPr>
            <p:nvPr/>
          </p:nvSpPr>
          <p:spPr bwMode="auto">
            <a:xfrm>
              <a:off x="3145118" y="24447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31" name="Line 407"/>
            <p:cNvSpPr>
              <a:spLocks noChangeShapeType="1"/>
            </p:cNvSpPr>
            <p:nvPr/>
          </p:nvSpPr>
          <p:spPr bwMode="auto">
            <a:xfrm>
              <a:off x="3145118" y="27336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32" name="Line 408"/>
            <p:cNvSpPr>
              <a:spLocks noChangeShapeType="1"/>
            </p:cNvSpPr>
            <p:nvPr/>
          </p:nvSpPr>
          <p:spPr bwMode="auto">
            <a:xfrm>
              <a:off x="3145118" y="3092449"/>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33" name="Line 409"/>
            <p:cNvSpPr>
              <a:spLocks noChangeShapeType="1"/>
            </p:cNvSpPr>
            <p:nvPr/>
          </p:nvSpPr>
          <p:spPr bwMode="auto">
            <a:xfrm>
              <a:off x="3145118" y="33813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34" name="Line 410"/>
            <p:cNvSpPr>
              <a:spLocks noChangeShapeType="1"/>
            </p:cNvSpPr>
            <p:nvPr/>
          </p:nvSpPr>
          <p:spPr bwMode="auto">
            <a:xfrm>
              <a:off x="3145118" y="3741737"/>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35" name="Line 411"/>
            <p:cNvSpPr>
              <a:spLocks noChangeShapeType="1"/>
            </p:cNvSpPr>
            <p:nvPr/>
          </p:nvSpPr>
          <p:spPr bwMode="auto">
            <a:xfrm>
              <a:off x="3145118" y="4029074"/>
              <a:ext cx="2159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36" name="Line 420"/>
            <p:cNvSpPr>
              <a:spLocks noChangeShapeType="1"/>
            </p:cNvSpPr>
            <p:nvPr/>
          </p:nvSpPr>
          <p:spPr bwMode="auto">
            <a:xfrm>
              <a:off x="3361018" y="1797049"/>
              <a:ext cx="50482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37" name="Line 421"/>
            <p:cNvSpPr>
              <a:spLocks noChangeShapeType="1"/>
            </p:cNvSpPr>
            <p:nvPr/>
          </p:nvSpPr>
          <p:spPr bwMode="auto">
            <a:xfrm>
              <a:off x="3361018" y="2085974"/>
              <a:ext cx="504825" cy="3603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38" name="Line 422"/>
            <p:cNvSpPr>
              <a:spLocks noChangeShapeType="1"/>
            </p:cNvSpPr>
            <p:nvPr/>
          </p:nvSpPr>
          <p:spPr bwMode="auto">
            <a:xfrm flipV="1">
              <a:off x="3361018" y="2085974"/>
              <a:ext cx="504825" cy="3603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39" name="Line 423"/>
            <p:cNvSpPr>
              <a:spLocks noChangeShapeType="1"/>
            </p:cNvSpPr>
            <p:nvPr/>
          </p:nvSpPr>
          <p:spPr bwMode="auto">
            <a:xfrm>
              <a:off x="3361018" y="2733674"/>
              <a:ext cx="50482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40" name="Line 424"/>
            <p:cNvSpPr>
              <a:spLocks noChangeShapeType="1"/>
            </p:cNvSpPr>
            <p:nvPr/>
          </p:nvSpPr>
          <p:spPr bwMode="auto">
            <a:xfrm>
              <a:off x="3361018" y="3092449"/>
              <a:ext cx="50482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41" name="Line 425"/>
            <p:cNvSpPr>
              <a:spLocks noChangeShapeType="1"/>
            </p:cNvSpPr>
            <p:nvPr/>
          </p:nvSpPr>
          <p:spPr bwMode="auto">
            <a:xfrm>
              <a:off x="3361018" y="3381374"/>
              <a:ext cx="504825" cy="3603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42" name="Line 426"/>
            <p:cNvSpPr>
              <a:spLocks noChangeShapeType="1"/>
            </p:cNvSpPr>
            <p:nvPr/>
          </p:nvSpPr>
          <p:spPr bwMode="auto">
            <a:xfrm flipV="1">
              <a:off x="3361018" y="3381374"/>
              <a:ext cx="504825" cy="3603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43" name="Line 427"/>
            <p:cNvSpPr>
              <a:spLocks noChangeShapeType="1"/>
            </p:cNvSpPr>
            <p:nvPr/>
          </p:nvSpPr>
          <p:spPr bwMode="auto">
            <a:xfrm>
              <a:off x="3361018" y="4029074"/>
              <a:ext cx="50482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44" name="Line 436"/>
            <p:cNvSpPr>
              <a:spLocks noChangeShapeType="1"/>
            </p:cNvSpPr>
            <p:nvPr/>
          </p:nvSpPr>
          <p:spPr bwMode="auto">
            <a:xfrm>
              <a:off x="4656418" y="1797049"/>
              <a:ext cx="50482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45" name="Line 437"/>
            <p:cNvSpPr>
              <a:spLocks noChangeShapeType="1"/>
            </p:cNvSpPr>
            <p:nvPr/>
          </p:nvSpPr>
          <p:spPr bwMode="auto">
            <a:xfrm>
              <a:off x="4656418" y="2085974"/>
              <a:ext cx="504825" cy="3603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46" name="Line 438"/>
            <p:cNvSpPr>
              <a:spLocks noChangeShapeType="1"/>
            </p:cNvSpPr>
            <p:nvPr/>
          </p:nvSpPr>
          <p:spPr bwMode="auto">
            <a:xfrm flipV="1">
              <a:off x="4656418" y="2085974"/>
              <a:ext cx="504825" cy="3603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47" name="Line 439"/>
            <p:cNvSpPr>
              <a:spLocks noChangeShapeType="1"/>
            </p:cNvSpPr>
            <p:nvPr/>
          </p:nvSpPr>
          <p:spPr bwMode="auto">
            <a:xfrm>
              <a:off x="4656418" y="2733674"/>
              <a:ext cx="50482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48" name="Line 440"/>
            <p:cNvSpPr>
              <a:spLocks noChangeShapeType="1"/>
            </p:cNvSpPr>
            <p:nvPr/>
          </p:nvSpPr>
          <p:spPr bwMode="auto">
            <a:xfrm>
              <a:off x="4656418" y="3092449"/>
              <a:ext cx="50482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49" name="Line 441"/>
            <p:cNvSpPr>
              <a:spLocks noChangeShapeType="1"/>
            </p:cNvSpPr>
            <p:nvPr/>
          </p:nvSpPr>
          <p:spPr bwMode="auto">
            <a:xfrm>
              <a:off x="4656418" y="3381374"/>
              <a:ext cx="504825" cy="3603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50" name="Line 442"/>
            <p:cNvSpPr>
              <a:spLocks noChangeShapeType="1"/>
            </p:cNvSpPr>
            <p:nvPr/>
          </p:nvSpPr>
          <p:spPr bwMode="auto">
            <a:xfrm flipV="1">
              <a:off x="4656418" y="3381374"/>
              <a:ext cx="504825" cy="3603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51" name="Line 443"/>
            <p:cNvSpPr>
              <a:spLocks noChangeShapeType="1"/>
            </p:cNvSpPr>
            <p:nvPr/>
          </p:nvSpPr>
          <p:spPr bwMode="auto">
            <a:xfrm>
              <a:off x="4656418" y="4029074"/>
              <a:ext cx="50482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grpSp>
      <p:sp>
        <p:nvSpPr>
          <p:cNvPr id="452" name="Text Box 16"/>
          <p:cNvSpPr txBox="1">
            <a:spLocks noChangeArrowheads="1"/>
          </p:cNvSpPr>
          <p:nvPr/>
        </p:nvSpPr>
        <p:spPr bwMode="auto">
          <a:xfrm>
            <a:off x="1187624" y="4437112"/>
            <a:ext cx="6650916" cy="37708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14:hiddenLine>
            </a:ext>
          </a:extLst>
        </p:spPr>
        <p:txBody>
          <a:bodyPr wrap="square" lIns="89973" tIns="44986" rIns="89973" bIns="44986">
            <a:spAutoFit/>
          </a:bodyPr>
          <a:lstStyle>
            <a:defPPr>
              <a:defRPr lang="en-US"/>
            </a:defPPr>
            <a:lvl1pPr marR="0" lvl="0" indent="0" fontAlgn="auto">
              <a:lnSpc>
                <a:spcPct val="93000"/>
              </a:lnSpc>
              <a:spcBef>
                <a:spcPts val="0"/>
              </a:spcBef>
              <a:spcAft>
                <a:spcPts val="0"/>
              </a:spcAft>
              <a:buClr>
                <a:srgbClr val="000000"/>
              </a:buClr>
              <a:buSzPct val="45000"/>
              <a:buFont typeface="Wingdings" panose="05000000000000000000" pitchFamily="2" charset="2"/>
              <a:buNone/>
              <a:tabLst>
                <a:tab pos="723900" algn="l"/>
                <a:tab pos="1447800" algn="l"/>
                <a:tab pos="2171700" algn="l"/>
                <a:tab pos="2895600" algn="l"/>
              </a:tabLst>
              <a:defRPr kumimoji="0" b="1" i="1" u="none" strike="noStrike" kern="0" cap="none" spc="0" normalizeH="0" baseline="0">
                <a:ln>
                  <a:noFill/>
                </a:ln>
                <a:solidFill>
                  <a:srgbClr val="3333CC"/>
                </a:solidFill>
                <a:effectLst/>
                <a:uLnTx/>
                <a:uFillTx/>
                <a:latin typeface="Arial" panose="020B0604020202020204" pitchFamily="34" charset="0"/>
                <a:ea typeface="宋体" panose="02010600030101010101" pitchFamily="2" charset="-122"/>
                <a:cs typeface="Arial" panose="020B0604020202020204" pitchFamily="34"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3pPr>
            <a:lvl4pPr marL="862330" indent="-214630">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4pPr>
            <a:lvl5pPr indent="-217805">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5pPr>
            <a:lvl6pPr marL="15367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6pPr>
            <a:lvl7pPr marL="19939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7pPr>
            <a:lvl8pPr marL="24511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8pPr>
            <a:lvl9pPr marL="29083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9pPr>
          </a:lstStyle>
          <a:p>
            <a:pPr algn="ctr">
              <a:spcBef>
                <a:spcPts val="600"/>
              </a:spcBef>
            </a:pPr>
            <a:r>
              <a:rPr lang="zh-CN" altLang="en-US" sz="2000" b="0" i="0" dirty="0">
                <a:latin typeface="华文中宋" panose="02010600040101010101" pitchFamily="2" charset="-122"/>
                <a:ea typeface="华文中宋" panose="02010600040101010101" pitchFamily="2" charset="-122"/>
              </a:rPr>
              <a:t>递归操作</a:t>
            </a:r>
            <a:endParaRPr lang="en-GB" altLang="zh-CN" sz="2000" b="0" i="0" dirty="0">
              <a:latin typeface="华文中宋" panose="02010600040101010101" pitchFamily="2" charset="-122"/>
              <a:ea typeface="华文中宋" panose="02010600040101010101" pitchFamily="2" charset="-122"/>
            </a:endParaRPr>
          </a:p>
        </p:txBody>
      </p:sp>
      <p:sp>
        <p:nvSpPr>
          <p:cNvPr id="453" name="下箭头 452"/>
          <p:cNvSpPr/>
          <p:nvPr/>
        </p:nvSpPr>
        <p:spPr bwMode="auto">
          <a:xfrm>
            <a:off x="3828422" y="5445224"/>
            <a:ext cx="1401912" cy="504056"/>
          </a:xfrm>
          <a:prstGeom prst="downArrow">
            <a:avLst/>
          </a:prstGeom>
          <a:noFill/>
          <a:ln w="38100" algn="ctr">
            <a:solidFill>
              <a:srgbClr val="3333CC"/>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4" name="矩形 453"/>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323528" y="1509321"/>
            <a:ext cx="8386762" cy="4810456"/>
            <a:chOff x="323528" y="1509321"/>
            <a:chExt cx="8386762" cy="4810456"/>
          </a:xfrm>
        </p:grpSpPr>
        <p:sp>
          <p:nvSpPr>
            <p:cNvPr id="706" name="AutoShape 470"/>
            <p:cNvSpPr>
              <a:spLocks noChangeArrowheads="1"/>
            </p:cNvSpPr>
            <p:nvPr/>
          </p:nvSpPr>
          <p:spPr bwMode="auto">
            <a:xfrm>
              <a:off x="1623612" y="3914549"/>
              <a:ext cx="5851096" cy="2405228"/>
            </a:xfrm>
            <a:prstGeom prst="roundRect">
              <a:avLst>
                <a:gd name="adj" fmla="val 16667"/>
              </a:avLst>
            </a:prstGeom>
            <a:solidFill>
              <a:srgbClr val="C0C0C0">
                <a:alpha val="50000"/>
              </a:srgbClr>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07" name="AutoShape 471"/>
            <p:cNvSpPr>
              <a:spLocks noChangeArrowheads="1"/>
            </p:cNvSpPr>
            <p:nvPr/>
          </p:nvSpPr>
          <p:spPr bwMode="auto">
            <a:xfrm>
              <a:off x="1623612" y="1509321"/>
              <a:ext cx="5851096" cy="2405228"/>
            </a:xfrm>
            <a:prstGeom prst="roundRect">
              <a:avLst>
                <a:gd name="adj" fmla="val 16667"/>
              </a:avLst>
            </a:prstGeom>
            <a:solidFill>
              <a:srgbClr val="C0C0C0">
                <a:alpha val="50000"/>
              </a:srgbClr>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08" name="AutoShape 467"/>
            <p:cNvSpPr>
              <a:spLocks noChangeArrowheads="1"/>
            </p:cNvSpPr>
            <p:nvPr/>
          </p:nvSpPr>
          <p:spPr bwMode="auto">
            <a:xfrm>
              <a:off x="2988199" y="3914549"/>
              <a:ext cx="2991485" cy="1169646"/>
            </a:xfrm>
            <a:prstGeom prst="roundRect">
              <a:avLst>
                <a:gd name="adj" fmla="val 16667"/>
              </a:avLst>
            </a:prstGeom>
            <a:solidFill>
              <a:srgbClr val="C0C0C0"/>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709" name="AutoShape 468"/>
            <p:cNvSpPr>
              <a:spLocks noChangeArrowheads="1"/>
            </p:cNvSpPr>
            <p:nvPr/>
          </p:nvSpPr>
          <p:spPr bwMode="auto">
            <a:xfrm>
              <a:off x="2988199" y="2744903"/>
              <a:ext cx="2991485" cy="1169646"/>
            </a:xfrm>
            <a:prstGeom prst="roundRect">
              <a:avLst>
                <a:gd name="adj" fmla="val 16667"/>
              </a:avLst>
            </a:prstGeom>
            <a:solidFill>
              <a:srgbClr val="C0C0C0"/>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710" name="AutoShape 469"/>
            <p:cNvSpPr>
              <a:spLocks noChangeArrowheads="1"/>
            </p:cNvSpPr>
            <p:nvPr/>
          </p:nvSpPr>
          <p:spPr bwMode="auto">
            <a:xfrm>
              <a:off x="2988199" y="1573823"/>
              <a:ext cx="2991485" cy="1169646"/>
            </a:xfrm>
            <a:prstGeom prst="roundRect">
              <a:avLst>
                <a:gd name="adj" fmla="val 16667"/>
              </a:avLst>
            </a:prstGeom>
            <a:solidFill>
              <a:srgbClr val="C0C0C0"/>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711" name="AutoShape 466"/>
            <p:cNvSpPr>
              <a:spLocks noChangeArrowheads="1"/>
            </p:cNvSpPr>
            <p:nvPr/>
          </p:nvSpPr>
          <p:spPr bwMode="auto">
            <a:xfrm>
              <a:off x="2988199" y="5084194"/>
              <a:ext cx="2991485" cy="1169646"/>
            </a:xfrm>
            <a:prstGeom prst="roundRect">
              <a:avLst>
                <a:gd name="adj" fmla="val 16667"/>
              </a:avLst>
            </a:prstGeom>
            <a:solidFill>
              <a:srgbClr val="C0C0C0"/>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712" name="Rectangle 4"/>
            <p:cNvSpPr>
              <a:spLocks noChangeArrowheads="1"/>
            </p:cNvSpPr>
            <p:nvPr/>
          </p:nvSpPr>
          <p:spPr bwMode="auto">
            <a:xfrm>
              <a:off x="779346" y="1638326"/>
              <a:ext cx="325379"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13" name="Rectangle 21"/>
            <p:cNvSpPr>
              <a:spLocks noChangeArrowheads="1"/>
            </p:cNvSpPr>
            <p:nvPr/>
          </p:nvSpPr>
          <p:spPr bwMode="auto">
            <a:xfrm>
              <a:off x="779346" y="2223149"/>
              <a:ext cx="325379"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14" name="Rectangle 22"/>
            <p:cNvSpPr>
              <a:spLocks noChangeArrowheads="1"/>
            </p:cNvSpPr>
            <p:nvPr/>
          </p:nvSpPr>
          <p:spPr bwMode="auto">
            <a:xfrm>
              <a:off x="779346" y="2807972"/>
              <a:ext cx="325379"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15" name="Rectangle 23"/>
            <p:cNvSpPr>
              <a:spLocks noChangeArrowheads="1"/>
            </p:cNvSpPr>
            <p:nvPr/>
          </p:nvSpPr>
          <p:spPr bwMode="auto">
            <a:xfrm>
              <a:off x="779346" y="3394228"/>
              <a:ext cx="325379"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16" name="Rectangle 24"/>
            <p:cNvSpPr>
              <a:spLocks noChangeArrowheads="1"/>
            </p:cNvSpPr>
            <p:nvPr/>
          </p:nvSpPr>
          <p:spPr bwMode="auto">
            <a:xfrm>
              <a:off x="779346" y="3979051"/>
              <a:ext cx="325379"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17" name="Rectangle 25"/>
            <p:cNvSpPr>
              <a:spLocks noChangeArrowheads="1"/>
            </p:cNvSpPr>
            <p:nvPr/>
          </p:nvSpPr>
          <p:spPr bwMode="auto">
            <a:xfrm>
              <a:off x="779346" y="4563873"/>
              <a:ext cx="325379"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18" name="Rectangle 26"/>
            <p:cNvSpPr>
              <a:spLocks noChangeArrowheads="1"/>
            </p:cNvSpPr>
            <p:nvPr/>
          </p:nvSpPr>
          <p:spPr bwMode="auto">
            <a:xfrm>
              <a:off x="779346" y="5148696"/>
              <a:ext cx="325379"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19" name="Rectangle 27"/>
            <p:cNvSpPr>
              <a:spLocks noChangeArrowheads="1"/>
            </p:cNvSpPr>
            <p:nvPr/>
          </p:nvSpPr>
          <p:spPr bwMode="auto">
            <a:xfrm>
              <a:off x="779346" y="5734953"/>
              <a:ext cx="325379"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20" name="Line 28"/>
            <p:cNvSpPr>
              <a:spLocks noChangeShapeType="1"/>
            </p:cNvSpPr>
            <p:nvPr/>
          </p:nvSpPr>
          <p:spPr bwMode="auto">
            <a:xfrm>
              <a:off x="584405"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21" name="Line 29"/>
            <p:cNvSpPr>
              <a:spLocks noChangeShapeType="1"/>
            </p:cNvSpPr>
            <p:nvPr/>
          </p:nvSpPr>
          <p:spPr bwMode="auto">
            <a:xfrm>
              <a:off x="584405"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22" name="Line 30"/>
            <p:cNvSpPr>
              <a:spLocks noChangeShapeType="1"/>
            </p:cNvSpPr>
            <p:nvPr/>
          </p:nvSpPr>
          <p:spPr bwMode="auto">
            <a:xfrm>
              <a:off x="584405" y="22876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23" name="Line 31"/>
            <p:cNvSpPr>
              <a:spLocks noChangeShapeType="1"/>
            </p:cNvSpPr>
            <p:nvPr/>
          </p:nvSpPr>
          <p:spPr bwMode="auto">
            <a:xfrm>
              <a:off x="584405"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24" name="Line 32"/>
            <p:cNvSpPr>
              <a:spLocks noChangeShapeType="1"/>
            </p:cNvSpPr>
            <p:nvPr/>
          </p:nvSpPr>
          <p:spPr bwMode="auto">
            <a:xfrm>
              <a:off x="584405"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25" name="Line 33"/>
            <p:cNvSpPr>
              <a:spLocks noChangeShapeType="1"/>
            </p:cNvSpPr>
            <p:nvPr/>
          </p:nvSpPr>
          <p:spPr bwMode="auto">
            <a:xfrm>
              <a:off x="584405"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26" name="Line 34"/>
            <p:cNvSpPr>
              <a:spLocks noChangeShapeType="1"/>
            </p:cNvSpPr>
            <p:nvPr/>
          </p:nvSpPr>
          <p:spPr bwMode="auto">
            <a:xfrm>
              <a:off x="584405"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27" name="Line 35"/>
            <p:cNvSpPr>
              <a:spLocks noChangeShapeType="1"/>
            </p:cNvSpPr>
            <p:nvPr/>
          </p:nvSpPr>
          <p:spPr bwMode="auto">
            <a:xfrm>
              <a:off x="584405"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28" name="Line 36"/>
            <p:cNvSpPr>
              <a:spLocks noChangeShapeType="1"/>
            </p:cNvSpPr>
            <p:nvPr/>
          </p:nvSpPr>
          <p:spPr bwMode="auto">
            <a:xfrm>
              <a:off x="584405" y="404355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29" name="Line 37"/>
            <p:cNvSpPr>
              <a:spLocks noChangeShapeType="1"/>
            </p:cNvSpPr>
            <p:nvPr/>
          </p:nvSpPr>
          <p:spPr bwMode="auto">
            <a:xfrm>
              <a:off x="584405" y="4302997"/>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30" name="Line 38"/>
            <p:cNvSpPr>
              <a:spLocks noChangeShapeType="1"/>
            </p:cNvSpPr>
            <p:nvPr/>
          </p:nvSpPr>
          <p:spPr bwMode="auto">
            <a:xfrm>
              <a:off x="584405" y="46283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31" name="Line 39"/>
            <p:cNvSpPr>
              <a:spLocks noChangeShapeType="1"/>
            </p:cNvSpPr>
            <p:nvPr/>
          </p:nvSpPr>
          <p:spPr bwMode="auto">
            <a:xfrm>
              <a:off x="584405" y="488925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32" name="Line 40"/>
            <p:cNvSpPr>
              <a:spLocks noChangeShapeType="1"/>
            </p:cNvSpPr>
            <p:nvPr/>
          </p:nvSpPr>
          <p:spPr bwMode="auto">
            <a:xfrm>
              <a:off x="584405" y="52131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33" name="Line 41"/>
            <p:cNvSpPr>
              <a:spLocks noChangeShapeType="1"/>
            </p:cNvSpPr>
            <p:nvPr/>
          </p:nvSpPr>
          <p:spPr bwMode="auto">
            <a:xfrm>
              <a:off x="584405"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34" name="Line 42"/>
            <p:cNvSpPr>
              <a:spLocks noChangeShapeType="1"/>
            </p:cNvSpPr>
            <p:nvPr/>
          </p:nvSpPr>
          <p:spPr bwMode="auto">
            <a:xfrm>
              <a:off x="584405" y="579945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35" name="Line 43"/>
            <p:cNvSpPr>
              <a:spLocks noChangeShapeType="1"/>
            </p:cNvSpPr>
            <p:nvPr/>
          </p:nvSpPr>
          <p:spPr bwMode="auto">
            <a:xfrm>
              <a:off x="584405" y="60588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36" name="Line 44"/>
            <p:cNvSpPr>
              <a:spLocks noChangeShapeType="1"/>
            </p:cNvSpPr>
            <p:nvPr/>
          </p:nvSpPr>
          <p:spPr bwMode="auto">
            <a:xfrm>
              <a:off x="1104725"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37" name="Line 45"/>
            <p:cNvSpPr>
              <a:spLocks noChangeShapeType="1"/>
            </p:cNvSpPr>
            <p:nvPr/>
          </p:nvSpPr>
          <p:spPr bwMode="auto">
            <a:xfrm>
              <a:off x="1104725"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38" name="Line 46"/>
            <p:cNvSpPr>
              <a:spLocks noChangeShapeType="1"/>
            </p:cNvSpPr>
            <p:nvPr/>
          </p:nvSpPr>
          <p:spPr bwMode="auto">
            <a:xfrm>
              <a:off x="1104725" y="22876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39" name="Line 47"/>
            <p:cNvSpPr>
              <a:spLocks noChangeShapeType="1"/>
            </p:cNvSpPr>
            <p:nvPr/>
          </p:nvSpPr>
          <p:spPr bwMode="auto">
            <a:xfrm>
              <a:off x="1104725"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40" name="Line 48"/>
            <p:cNvSpPr>
              <a:spLocks noChangeShapeType="1"/>
            </p:cNvSpPr>
            <p:nvPr/>
          </p:nvSpPr>
          <p:spPr bwMode="auto">
            <a:xfrm>
              <a:off x="1104725"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41" name="Line 49"/>
            <p:cNvSpPr>
              <a:spLocks noChangeShapeType="1"/>
            </p:cNvSpPr>
            <p:nvPr/>
          </p:nvSpPr>
          <p:spPr bwMode="auto">
            <a:xfrm>
              <a:off x="1104725"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42" name="Line 50"/>
            <p:cNvSpPr>
              <a:spLocks noChangeShapeType="1"/>
            </p:cNvSpPr>
            <p:nvPr/>
          </p:nvSpPr>
          <p:spPr bwMode="auto">
            <a:xfrm>
              <a:off x="1104725"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43" name="Line 51"/>
            <p:cNvSpPr>
              <a:spLocks noChangeShapeType="1"/>
            </p:cNvSpPr>
            <p:nvPr/>
          </p:nvSpPr>
          <p:spPr bwMode="auto">
            <a:xfrm>
              <a:off x="1104725"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44" name="Line 52"/>
            <p:cNvSpPr>
              <a:spLocks noChangeShapeType="1"/>
            </p:cNvSpPr>
            <p:nvPr/>
          </p:nvSpPr>
          <p:spPr bwMode="auto">
            <a:xfrm>
              <a:off x="1104725" y="404355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45" name="Line 53"/>
            <p:cNvSpPr>
              <a:spLocks noChangeShapeType="1"/>
            </p:cNvSpPr>
            <p:nvPr/>
          </p:nvSpPr>
          <p:spPr bwMode="auto">
            <a:xfrm>
              <a:off x="1104725" y="4302997"/>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46" name="Line 54"/>
            <p:cNvSpPr>
              <a:spLocks noChangeShapeType="1"/>
            </p:cNvSpPr>
            <p:nvPr/>
          </p:nvSpPr>
          <p:spPr bwMode="auto">
            <a:xfrm>
              <a:off x="1104725" y="46283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47" name="Line 55"/>
            <p:cNvSpPr>
              <a:spLocks noChangeShapeType="1"/>
            </p:cNvSpPr>
            <p:nvPr/>
          </p:nvSpPr>
          <p:spPr bwMode="auto">
            <a:xfrm>
              <a:off x="1104725" y="488925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48" name="Line 56"/>
            <p:cNvSpPr>
              <a:spLocks noChangeShapeType="1"/>
            </p:cNvSpPr>
            <p:nvPr/>
          </p:nvSpPr>
          <p:spPr bwMode="auto">
            <a:xfrm>
              <a:off x="1104725" y="52131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49" name="Line 57"/>
            <p:cNvSpPr>
              <a:spLocks noChangeShapeType="1"/>
            </p:cNvSpPr>
            <p:nvPr/>
          </p:nvSpPr>
          <p:spPr bwMode="auto">
            <a:xfrm>
              <a:off x="1104725"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50" name="Line 58"/>
            <p:cNvSpPr>
              <a:spLocks noChangeShapeType="1"/>
            </p:cNvSpPr>
            <p:nvPr/>
          </p:nvSpPr>
          <p:spPr bwMode="auto">
            <a:xfrm>
              <a:off x="1104725" y="579945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51" name="Line 59"/>
            <p:cNvSpPr>
              <a:spLocks noChangeShapeType="1"/>
            </p:cNvSpPr>
            <p:nvPr/>
          </p:nvSpPr>
          <p:spPr bwMode="auto">
            <a:xfrm>
              <a:off x="1104725" y="60588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grpSp>
          <p:nvGrpSpPr>
            <p:cNvPr id="752" name="Group 60"/>
            <p:cNvGrpSpPr/>
            <p:nvPr/>
          </p:nvGrpSpPr>
          <p:grpSpPr bwMode="auto">
            <a:xfrm>
              <a:off x="1299666" y="1702828"/>
              <a:ext cx="454385" cy="4356071"/>
              <a:chOff x="2268" y="1156"/>
              <a:chExt cx="317" cy="3039"/>
            </a:xfrm>
          </p:grpSpPr>
          <p:sp>
            <p:nvSpPr>
              <p:cNvPr id="753" name="Line 61"/>
              <p:cNvSpPr>
                <a:spLocks noChangeShapeType="1"/>
              </p:cNvSpPr>
              <p:nvPr/>
            </p:nvSpPr>
            <p:spPr bwMode="auto">
              <a:xfrm>
                <a:off x="2268" y="1156"/>
                <a:ext cx="31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54" name="Line 62"/>
              <p:cNvSpPr>
                <a:spLocks noChangeShapeType="1"/>
              </p:cNvSpPr>
              <p:nvPr/>
            </p:nvSpPr>
            <p:spPr bwMode="auto">
              <a:xfrm>
                <a:off x="2268" y="4195"/>
                <a:ext cx="31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55" name="Line 63"/>
              <p:cNvSpPr>
                <a:spLocks noChangeShapeType="1"/>
              </p:cNvSpPr>
              <p:nvPr/>
            </p:nvSpPr>
            <p:spPr bwMode="auto">
              <a:xfrm>
                <a:off x="2268" y="1337"/>
                <a:ext cx="317" cy="14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56" name="Line 64"/>
              <p:cNvSpPr>
                <a:spLocks noChangeShapeType="1"/>
              </p:cNvSpPr>
              <p:nvPr/>
            </p:nvSpPr>
            <p:spPr bwMode="auto">
              <a:xfrm flipV="1">
                <a:off x="2268" y="1337"/>
                <a:ext cx="317" cy="22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57" name="Line 65"/>
              <p:cNvSpPr>
                <a:spLocks noChangeShapeType="1"/>
              </p:cNvSpPr>
              <p:nvPr/>
            </p:nvSpPr>
            <p:spPr bwMode="auto">
              <a:xfrm flipV="1">
                <a:off x="2268" y="1564"/>
                <a:ext cx="317" cy="40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58" name="Line 66"/>
              <p:cNvSpPr>
                <a:spLocks noChangeShapeType="1"/>
              </p:cNvSpPr>
              <p:nvPr/>
            </p:nvSpPr>
            <p:spPr bwMode="auto">
              <a:xfrm flipV="1">
                <a:off x="2268" y="1746"/>
                <a:ext cx="317" cy="63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759" name="Line 67"/>
              <p:cNvSpPr>
                <a:spLocks noChangeShapeType="1"/>
              </p:cNvSpPr>
              <p:nvPr/>
            </p:nvSpPr>
            <p:spPr bwMode="auto">
              <a:xfrm flipV="1">
                <a:off x="2268" y="1972"/>
                <a:ext cx="317" cy="81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760" name="Line 68"/>
              <p:cNvSpPr>
                <a:spLocks noChangeShapeType="1"/>
              </p:cNvSpPr>
              <p:nvPr/>
            </p:nvSpPr>
            <p:spPr bwMode="auto">
              <a:xfrm flipV="1">
                <a:off x="2268" y="2154"/>
                <a:ext cx="317" cy="104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761" name="Line 69"/>
              <p:cNvSpPr>
                <a:spLocks noChangeShapeType="1"/>
              </p:cNvSpPr>
              <p:nvPr/>
            </p:nvSpPr>
            <p:spPr bwMode="auto">
              <a:xfrm flipV="1">
                <a:off x="2268" y="2381"/>
                <a:ext cx="317" cy="12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762" name="Line 70"/>
              <p:cNvSpPr>
                <a:spLocks noChangeShapeType="1"/>
              </p:cNvSpPr>
              <p:nvPr/>
            </p:nvSpPr>
            <p:spPr bwMode="auto">
              <a:xfrm flipV="1">
                <a:off x="2268" y="2562"/>
                <a:ext cx="317" cy="14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763" name="Line 71"/>
              <p:cNvSpPr>
                <a:spLocks noChangeShapeType="1"/>
              </p:cNvSpPr>
              <p:nvPr/>
            </p:nvSpPr>
            <p:spPr bwMode="auto">
              <a:xfrm>
                <a:off x="2268" y="1746"/>
                <a:ext cx="317" cy="12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764" name="Line 72"/>
              <p:cNvSpPr>
                <a:spLocks noChangeShapeType="1"/>
              </p:cNvSpPr>
              <p:nvPr/>
            </p:nvSpPr>
            <p:spPr bwMode="auto">
              <a:xfrm>
                <a:off x="2268" y="2154"/>
                <a:ext cx="317" cy="104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765" name="Line 73"/>
              <p:cNvSpPr>
                <a:spLocks noChangeShapeType="1"/>
              </p:cNvSpPr>
              <p:nvPr/>
            </p:nvSpPr>
            <p:spPr bwMode="auto">
              <a:xfrm>
                <a:off x="2268" y="2562"/>
                <a:ext cx="317" cy="81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766" name="Line 74"/>
              <p:cNvSpPr>
                <a:spLocks noChangeShapeType="1"/>
              </p:cNvSpPr>
              <p:nvPr/>
            </p:nvSpPr>
            <p:spPr bwMode="auto">
              <a:xfrm>
                <a:off x="2268" y="2970"/>
                <a:ext cx="317" cy="63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767" name="Line 75"/>
              <p:cNvSpPr>
                <a:spLocks noChangeShapeType="1"/>
              </p:cNvSpPr>
              <p:nvPr/>
            </p:nvSpPr>
            <p:spPr bwMode="auto">
              <a:xfrm>
                <a:off x="2268" y="3379"/>
                <a:ext cx="317" cy="40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768" name="Line 76"/>
              <p:cNvSpPr>
                <a:spLocks noChangeShapeType="1"/>
              </p:cNvSpPr>
              <p:nvPr/>
            </p:nvSpPr>
            <p:spPr bwMode="auto">
              <a:xfrm>
                <a:off x="2268" y="3787"/>
                <a:ext cx="317" cy="22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grpSp>
        <p:sp>
          <p:nvSpPr>
            <p:cNvPr id="769" name="Rectangle 79"/>
            <p:cNvSpPr>
              <a:spLocks noChangeArrowheads="1"/>
            </p:cNvSpPr>
            <p:nvPr/>
          </p:nvSpPr>
          <p:spPr bwMode="auto">
            <a:xfrm>
              <a:off x="7993595" y="1638326"/>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70" name="Rectangle 96"/>
            <p:cNvSpPr>
              <a:spLocks noChangeArrowheads="1"/>
            </p:cNvSpPr>
            <p:nvPr/>
          </p:nvSpPr>
          <p:spPr bwMode="auto">
            <a:xfrm>
              <a:off x="7993595" y="2223149"/>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71" name="Rectangle 97"/>
            <p:cNvSpPr>
              <a:spLocks noChangeArrowheads="1"/>
            </p:cNvSpPr>
            <p:nvPr/>
          </p:nvSpPr>
          <p:spPr bwMode="auto">
            <a:xfrm>
              <a:off x="7993595" y="2807972"/>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72" name="Rectangle 98"/>
            <p:cNvSpPr>
              <a:spLocks noChangeArrowheads="1"/>
            </p:cNvSpPr>
            <p:nvPr/>
          </p:nvSpPr>
          <p:spPr bwMode="auto">
            <a:xfrm>
              <a:off x="7993595" y="3394228"/>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73" name="Rectangle 99"/>
            <p:cNvSpPr>
              <a:spLocks noChangeArrowheads="1"/>
            </p:cNvSpPr>
            <p:nvPr/>
          </p:nvSpPr>
          <p:spPr bwMode="auto">
            <a:xfrm>
              <a:off x="7993595" y="3979051"/>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74" name="Rectangle 100"/>
            <p:cNvSpPr>
              <a:spLocks noChangeArrowheads="1"/>
            </p:cNvSpPr>
            <p:nvPr/>
          </p:nvSpPr>
          <p:spPr bwMode="auto">
            <a:xfrm>
              <a:off x="7993595" y="4563873"/>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75" name="Rectangle 101"/>
            <p:cNvSpPr>
              <a:spLocks noChangeArrowheads="1"/>
            </p:cNvSpPr>
            <p:nvPr/>
          </p:nvSpPr>
          <p:spPr bwMode="auto">
            <a:xfrm>
              <a:off x="7993595" y="5148696"/>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76" name="Rectangle 102"/>
            <p:cNvSpPr>
              <a:spLocks noChangeArrowheads="1"/>
            </p:cNvSpPr>
            <p:nvPr/>
          </p:nvSpPr>
          <p:spPr bwMode="auto">
            <a:xfrm>
              <a:off x="7993595" y="5734953"/>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77" name="Line 103"/>
            <p:cNvSpPr>
              <a:spLocks noChangeShapeType="1"/>
            </p:cNvSpPr>
            <p:nvPr/>
          </p:nvSpPr>
          <p:spPr bwMode="auto">
            <a:xfrm>
              <a:off x="7798654"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78" name="Line 104"/>
            <p:cNvSpPr>
              <a:spLocks noChangeShapeType="1"/>
            </p:cNvSpPr>
            <p:nvPr/>
          </p:nvSpPr>
          <p:spPr bwMode="auto">
            <a:xfrm>
              <a:off x="7798654"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79" name="Line 105"/>
            <p:cNvSpPr>
              <a:spLocks noChangeShapeType="1"/>
            </p:cNvSpPr>
            <p:nvPr/>
          </p:nvSpPr>
          <p:spPr bwMode="auto">
            <a:xfrm>
              <a:off x="7798654" y="22876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80" name="Line 106"/>
            <p:cNvSpPr>
              <a:spLocks noChangeShapeType="1"/>
            </p:cNvSpPr>
            <p:nvPr/>
          </p:nvSpPr>
          <p:spPr bwMode="auto">
            <a:xfrm>
              <a:off x="7798654"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81" name="Line 107"/>
            <p:cNvSpPr>
              <a:spLocks noChangeShapeType="1"/>
            </p:cNvSpPr>
            <p:nvPr/>
          </p:nvSpPr>
          <p:spPr bwMode="auto">
            <a:xfrm>
              <a:off x="7798654"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82" name="Line 108"/>
            <p:cNvSpPr>
              <a:spLocks noChangeShapeType="1"/>
            </p:cNvSpPr>
            <p:nvPr/>
          </p:nvSpPr>
          <p:spPr bwMode="auto">
            <a:xfrm>
              <a:off x="7798654"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83" name="Line 109"/>
            <p:cNvSpPr>
              <a:spLocks noChangeShapeType="1"/>
            </p:cNvSpPr>
            <p:nvPr/>
          </p:nvSpPr>
          <p:spPr bwMode="auto">
            <a:xfrm>
              <a:off x="7798654"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84" name="Line 110"/>
            <p:cNvSpPr>
              <a:spLocks noChangeShapeType="1"/>
            </p:cNvSpPr>
            <p:nvPr/>
          </p:nvSpPr>
          <p:spPr bwMode="auto">
            <a:xfrm>
              <a:off x="7798654"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85" name="Line 111"/>
            <p:cNvSpPr>
              <a:spLocks noChangeShapeType="1"/>
            </p:cNvSpPr>
            <p:nvPr/>
          </p:nvSpPr>
          <p:spPr bwMode="auto">
            <a:xfrm>
              <a:off x="7798654" y="404355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86" name="Line 112"/>
            <p:cNvSpPr>
              <a:spLocks noChangeShapeType="1"/>
            </p:cNvSpPr>
            <p:nvPr/>
          </p:nvSpPr>
          <p:spPr bwMode="auto">
            <a:xfrm>
              <a:off x="7798654" y="4302997"/>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87" name="Line 113"/>
            <p:cNvSpPr>
              <a:spLocks noChangeShapeType="1"/>
            </p:cNvSpPr>
            <p:nvPr/>
          </p:nvSpPr>
          <p:spPr bwMode="auto">
            <a:xfrm>
              <a:off x="7798654" y="46283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88" name="Line 114"/>
            <p:cNvSpPr>
              <a:spLocks noChangeShapeType="1"/>
            </p:cNvSpPr>
            <p:nvPr/>
          </p:nvSpPr>
          <p:spPr bwMode="auto">
            <a:xfrm>
              <a:off x="7798654" y="488925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89" name="Line 115"/>
            <p:cNvSpPr>
              <a:spLocks noChangeShapeType="1"/>
            </p:cNvSpPr>
            <p:nvPr/>
          </p:nvSpPr>
          <p:spPr bwMode="auto">
            <a:xfrm>
              <a:off x="7798654" y="52131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90" name="Line 116"/>
            <p:cNvSpPr>
              <a:spLocks noChangeShapeType="1"/>
            </p:cNvSpPr>
            <p:nvPr/>
          </p:nvSpPr>
          <p:spPr bwMode="auto">
            <a:xfrm>
              <a:off x="7798654"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91" name="Line 117"/>
            <p:cNvSpPr>
              <a:spLocks noChangeShapeType="1"/>
            </p:cNvSpPr>
            <p:nvPr/>
          </p:nvSpPr>
          <p:spPr bwMode="auto">
            <a:xfrm>
              <a:off x="7798654" y="579945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92" name="Line 118"/>
            <p:cNvSpPr>
              <a:spLocks noChangeShapeType="1"/>
            </p:cNvSpPr>
            <p:nvPr/>
          </p:nvSpPr>
          <p:spPr bwMode="auto">
            <a:xfrm>
              <a:off x="7798654" y="60588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93" name="Line 119"/>
            <p:cNvSpPr>
              <a:spLocks noChangeShapeType="1"/>
            </p:cNvSpPr>
            <p:nvPr/>
          </p:nvSpPr>
          <p:spPr bwMode="auto">
            <a:xfrm>
              <a:off x="8318975"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94" name="Line 120"/>
            <p:cNvSpPr>
              <a:spLocks noChangeShapeType="1"/>
            </p:cNvSpPr>
            <p:nvPr/>
          </p:nvSpPr>
          <p:spPr bwMode="auto">
            <a:xfrm>
              <a:off x="8318975"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95" name="Line 121"/>
            <p:cNvSpPr>
              <a:spLocks noChangeShapeType="1"/>
            </p:cNvSpPr>
            <p:nvPr/>
          </p:nvSpPr>
          <p:spPr bwMode="auto">
            <a:xfrm>
              <a:off x="8318975" y="22876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96" name="Line 122"/>
            <p:cNvSpPr>
              <a:spLocks noChangeShapeType="1"/>
            </p:cNvSpPr>
            <p:nvPr/>
          </p:nvSpPr>
          <p:spPr bwMode="auto">
            <a:xfrm>
              <a:off x="8318975"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97" name="Line 123"/>
            <p:cNvSpPr>
              <a:spLocks noChangeShapeType="1"/>
            </p:cNvSpPr>
            <p:nvPr/>
          </p:nvSpPr>
          <p:spPr bwMode="auto">
            <a:xfrm>
              <a:off x="8318975"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98" name="Line 124"/>
            <p:cNvSpPr>
              <a:spLocks noChangeShapeType="1"/>
            </p:cNvSpPr>
            <p:nvPr/>
          </p:nvSpPr>
          <p:spPr bwMode="auto">
            <a:xfrm>
              <a:off x="8318975"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99" name="Line 125"/>
            <p:cNvSpPr>
              <a:spLocks noChangeShapeType="1"/>
            </p:cNvSpPr>
            <p:nvPr/>
          </p:nvSpPr>
          <p:spPr bwMode="auto">
            <a:xfrm>
              <a:off x="8318975"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800" name="Line 126"/>
            <p:cNvSpPr>
              <a:spLocks noChangeShapeType="1"/>
            </p:cNvSpPr>
            <p:nvPr/>
          </p:nvSpPr>
          <p:spPr bwMode="auto">
            <a:xfrm>
              <a:off x="8318975"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801" name="Line 127"/>
            <p:cNvSpPr>
              <a:spLocks noChangeShapeType="1"/>
            </p:cNvSpPr>
            <p:nvPr/>
          </p:nvSpPr>
          <p:spPr bwMode="auto">
            <a:xfrm>
              <a:off x="8318975" y="404355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802" name="Line 128"/>
            <p:cNvSpPr>
              <a:spLocks noChangeShapeType="1"/>
            </p:cNvSpPr>
            <p:nvPr/>
          </p:nvSpPr>
          <p:spPr bwMode="auto">
            <a:xfrm>
              <a:off x="8318975" y="4302997"/>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803" name="Line 129"/>
            <p:cNvSpPr>
              <a:spLocks noChangeShapeType="1"/>
            </p:cNvSpPr>
            <p:nvPr/>
          </p:nvSpPr>
          <p:spPr bwMode="auto">
            <a:xfrm>
              <a:off x="8318975" y="46283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804" name="Line 130"/>
            <p:cNvSpPr>
              <a:spLocks noChangeShapeType="1"/>
            </p:cNvSpPr>
            <p:nvPr/>
          </p:nvSpPr>
          <p:spPr bwMode="auto">
            <a:xfrm>
              <a:off x="8318975" y="488925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805" name="Line 131"/>
            <p:cNvSpPr>
              <a:spLocks noChangeShapeType="1"/>
            </p:cNvSpPr>
            <p:nvPr/>
          </p:nvSpPr>
          <p:spPr bwMode="auto">
            <a:xfrm>
              <a:off x="8318975" y="52131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806" name="Line 132"/>
            <p:cNvSpPr>
              <a:spLocks noChangeShapeType="1"/>
            </p:cNvSpPr>
            <p:nvPr/>
          </p:nvSpPr>
          <p:spPr bwMode="auto">
            <a:xfrm>
              <a:off x="8318975"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807" name="Line 133"/>
            <p:cNvSpPr>
              <a:spLocks noChangeShapeType="1"/>
            </p:cNvSpPr>
            <p:nvPr/>
          </p:nvSpPr>
          <p:spPr bwMode="auto">
            <a:xfrm>
              <a:off x="8318975" y="579945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808" name="Line 134"/>
            <p:cNvSpPr>
              <a:spLocks noChangeShapeType="1"/>
            </p:cNvSpPr>
            <p:nvPr/>
          </p:nvSpPr>
          <p:spPr bwMode="auto">
            <a:xfrm>
              <a:off x="8318975" y="60588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809" name="Line 136"/>
            <p:cNvSpPr>
              <a:spLocks noChangeShapeType="1"/>
            </p:cNvSpPr>
            <p:nvPr/>
          </p:nvSpPr>
          <p:spPr bwMode="auto">
            <a:xfrm flipV="1">
              <a:off x="7344270" y="1702828"/>
              <a:ext cx="45438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10" name="Line 137"/>
            <p:cNvSpPr>
              <a:spLocks noChangeShapeType="1"/>
            </p:cNvSpPr>
            <p:nvPr/>
          </p:nvSpPr>
          <p:spPr bwMode="auto">
            <a:xfrm flipV="1">
              <a:off x="7344270" y="6058899"/>
              <a:ext cx="45438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11" name="Line 138"/>
            <p:cNvSpPr>
              <a:spLocks noChangeShapeType="1"/>
            </p:cNvSpPr>
            <p:nvPr/>
          </p:nvSpPr>
          <p:spPr bwMode="auto">
            <a:xfrm flipV="1">
              <a:off x="7344270" y="1962272"/>
              <a:ext cx="454384" cy="208128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12" name="Line 139"/>
            <p:cNvSpPr>
              <a:spLocks noChangeShapeType="1"/>
            </p:cNvSpPr>
            <p:nvPr/>
          </p:nvSpPr>
          <p:spPr bwMode="auto">
            <a:xfrm>
              <a:off x="7344270" y="1962272"/>
              <a:ext cx="454384"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13" name="Line 140"/>
            <p:cNvSpPr>
              <a:spLocks noChangeShapeType="1"/>
            </p:cNvSpPr>
            <p:nvPr/>
          </p:nvSpPr>
          <p:spPr bwMode="auto">
            <a:xfrm>
              <a:off x="7344270" y="2287651"/>
              <a:ext cx="454384" cy="5848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14" name="Line 141"/>
            <p:cNvSpPr>
              <a:spLocks noChangeShapeType="1"/>
            </p:cNvSpPr>
            <p:nvPr/>
          </p:nvSpPr>
          <p:spPr bwMode="auto">
            <a:xfrm>
              <a:off x="7344270" y="2548528"/>
              <a:ext cx="454384" cy="91020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815" name="Line 142"/>
            <p:cNvSpPr>
              <a:spLocks noChangeShapeType="1"/>
            </p:cNvSpPr>
            <p:nvPr/>
          </p:nvSpPr>
          <p:spPr bwMode="auto">
            <a:xfrm>
              <a:off x="7344270" y="2872474"/>
              <a:ext cx="454384" cy="11710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816" name="Line 143"/>
            <p:cNvSpPr>
              <a:spLocks noChangeShapeType="1"/>
            </p:cNvSpPr>
            <p:nvPr/>
          </p:nvSpPr>
          <p:spPr bwMode="auto">
            <a:xfrm>
              <a:off x="7344270" y="3133351"/>
              <a:ext cx="454384" cy="14950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817" name="Line 144"/>
            <p:cNvSpPr>
              <a:spLocks noChangeShapeType="1"/>
            </p:cNvSpPr>
            <p:nvPr/>
          </p:nvSpPr>
          <p:spPr bwMode="auto">
            <a:xfrm>
              <a:off x="7344270" y="3458731"/>
              <a:ext cx="454384" cy="175446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818" name="Line 145"/>
            <p:cNvSpPr>
              <a:spLocks noChangeShapeType="1"/>
            </p:cNvSpPr>
            <p:nvPr/>
          </p:nvSpPr>
          <p:spPr bwMode="auto">
            <a:xfrm>
              <a:off x="7344270" y="3718174"/>
              <a:ext cx="454384" cy="208128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819" name="Line 146"/>
            <p:cNvSpPr>
              <a:spLocks noChangeShapeType="1"/>
            </p:cNvSpPr>
            <p:nvPr/>
          </p:nvSpPr>
          <p:spPr bwMode="auto">
            <a:xfrm flipV="1">
              <a:off x="7344270" y="2548528"/>
              <a:ext cx="454384" cy="175446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820" name="Line 147"/>
            <p:cNvSpPr>
              <a:spLocks noChangeShapeType="1"/>
            </p:cNvSpPr>
            <p:nvPr/>
          </p:nvSpPr>
          <p:spPr bwMode="auto">
            <a:xfrm flipV="1">
              <a:off x="7344270" y="3133351"/>
              <a:ext cx="454384" cy="14950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821" name="Line 148"/>
            <p:cNvSpPr>
              <a:spLocks noChangeShapeType="1"/>
            </p:cNvSpPr>
            <p:nvPr/>
          </p:nvSpPr>
          <p:spPr bwMode="auto">
            <a:xfrm flipV="1">
              <a:off x="7344270" y="3718174"/>
              <a:ext cx="454384" cy="11710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822" name="Line 149"/>
            <p:cNvSpPr>
              <a:spLocks noChangeShapeType="1"/>
            </p:cNvSpPr>
            <p:nvPr/>
          </p:nvSpPr>
          <p:spPr bwMode="auto">
            <a:xfrm flipV="1">
              <a:off x="7344270" y="4302997"/>
              <a:ext cx="454384" cy="91020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823" name="Line 150"/>
            <p:cNvSpPr>
              <a:spLocks noChangeShapeType="1"/>
            </p:cNvSpPr>
            <p:nvPr/>
          </p:nvSpPr>
          <p:spPr bwMode="auto">
            <a:xfrm flipV="1">
              <a:off x="7344270" y="4889253"/>
              <a:ext cx="454384" cy="5848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824" name="Line 151"/>
            <p:cNvSpPr>
              <a:spLocks noChangeShapeType="1"/>
            </p:cNvSpPr>
            <p:nvPr/>
          </p:nvSpPr>
          <p:spPr bwMode="auto">
            <a:xfrm flipV="1">
              <a:off x="7344270" y="5474076"/>
              <a:ext cx="454384"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825" name="Rectangle 152"/>
            <p:cNvSpPr>
              <a:spLocks noChangeArrowheads="1"/>
            </p:cNvSpPr>
            <p:nvPr/>
          </p:nvSpPr>
          <p:spPr bwMode="auto">
            <a:xfrm>
              <a:off x="1948992" y="1638326"/>
              <a:ext cx="325379"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26" name="Rectangle 153"/>
            <p:cNvSpPr>
              <a:spLocks noChangeArrowheads="1"/>
            </p:cNvSpPr>
            <p:nvPr/>
          </p:nvSpPr>
          <p:spPr bwMode="auto">
            <a:xfrm>
              <a:off x="1948992" y="2223149"/>
              <a:ext cx="325379"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27" name="Rectangle 154"/>
            <p:cNvSpPr>
              <a:spLocks noChangeArrowheads="1"/>
            </p:cNvSpPr>
            <p:nvPr/>
          </p:nvSpPr>
          <p:spPr bwMode="auto">
            <a:xfrm>
              <a:off x="1948992" y="2807972"/>
              <a:ext cx="325379"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28" name="Rectangle 155"/>
            <p:cNvSpPr>
              <a:spLocks noChangeArrowheads="1"/>
            </p:cNvSpPr>
            <p:nvPr/>
          </p:nvSpPr>
          <p:spPr bwMode="auto">
            <a:xfrm>
              <a:off x="1948992" y="3394228"/>
              <a:ext cx="325379"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29" name="Rectangle 156"/>
            <p:cNvSpPr>
              <a:spLocks noChangeArrowheads="1"/>
            </p:cNvSpPr>
            <p:nvPr/>
          </p:nvSpPr>
          <p:spPr bwMode="auto">
            <a:xfrm>
              <a:off x="1948992" y="3979051"/>
              <a:ext cx="325379"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30" name="Rectangle 157"/>
            <p:cNvSpPr>
              <a:spLocks noChangeArrowheads="1"/>
            </p:cNvSpPr>
            <p:nvPr/>
          </p:nvSpPr>
          <p:spPr bwMode="auto">
            <a:xfrm>
              <a:off x="1948992" y="4563873"/>
              <a:ext cx="325379"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31" name="Rectangle 158"/>
            <p:cNvSpPr>
              <a:spLocks noChangeArrowheads="1"/>
            </p:cNvSpPr>
            <p:nvPr/>
          </p:nvSpPr>
          <p:spPr bwMode="auto">
            <a:xfrm>
              <a:off x="1948992" y="5148696"/>
              <a:ext cx="325379"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32" name="Rectangle 159"/>
            <p:cNvSpPr>
              <a:spLocks noChangeArrowheads="1"/>
            </p:cNvSpPr>
            <p:nvPr/>
          </p:nvSpPr>
          <p:spPr bwMode="auto">
            <a:xfrm>
              <a:off x="1948992" y="5734953"/>
              <a:ext cx="325379"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33" name="Line 160"/>
            <p:cNvSpPr>
              <a:spLocks noChangeShapeType="1"/>
            </p:cNvSpPr>
            <p:nvPr/>
          </p:nvSpPr>
          <p:spPr bwMode="auto">
            <a:xfrm>
              <a:off x="1754051"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34" name="Line 161"/>
            <p:cNvSpPr>
              <a:spLocks noChangeShapeType="1"/>
            </p:cNvSpPr>
            <p:nvPr/>
          </p:nvSpPr>
          <p:spPr bwMode="auto">
            <a:xfrm>
              <a:off x="1754051"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35" name="Line 162"/>
            <p:cNvSpPr>
              <a:spLocks noChangeShapeType="1"/>
            </p:cNvSpPr>
            <p:nvPr/>
          </p:nvSpPr>
          <p:spPr bwMode="auto">
            <a:xfrm>
              <a:off x="1754051" y="22876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36" name="Line 163"/>
            <p:cNvSpPr>
              <a:spLocks noChangeShapeType="1"/>
            </p:cNvSpPr>
            <p:nvPr/>
          </p:nvSpPr>
          <p:spPr bwMode="auto">
            <a:xfrm>
              <a:off x="1754051"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37" name="Line 164"/>
            <p:cNvSpPr>
              <a:spLocks noChangeShapeType="1"/>
            </p:cNvSpPr>
            <p:nvPr/>
          </p:nvSpPr>
          <p:spPr bwMode="auto">
            <a:xfrm>
              <a:off x="1754051"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38" name="Line 165"/>
            <p:cNvSpPr>
              <a:spLocks noChangeShapeType="1"/>
            </p:cNvSpPr>
            <p:nvPr/>
          </p:nvSpPr>
          <p:spPr bwMode="auto">
            <a:xfrm>
              <a:off x="1754051"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39" name="Line 166"/>
            <p:cNvSpPr>
              <a:spLocks noChangeShapeType="1"/>
            </p:cNvSpPr>
            <p:nvPr/>
          </p:nvSpPr>
          <p:spPr bwMode="auto">
            <a:xfrm>
              <a:off x="1754051"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40" name="Line 167"/>
            <p:cNvSpPr>
              <a:spLocks noChangeShapeType="1"/>
            </p:cNvSpPr>
            <p:nvPr/>
          </p:nvSpPr>
          <p:spPr bwMode="auto">
            <a:xfrm>
              <a:off x="1754051"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41" name="Line 168"/>
            <p:cNvSpPr>
              <a:spLocks noChangeShapeType="1"/>
            </p:cNvSpPr>
            <p:nvPr/>
          </p:nvSpPr>
          <p:spPr bwMode="auto">
            <a:xfrm>
              <a:off x="1754051" y="404355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42" name="Line 169"/>
            <p:cNvSpPr>
              <a:spLocks noChangeShapeType="1"/>
            </p:cNvSpPr>
            <p:nvPr/>
          </p:nvSpPr>
          <p:spPr bwMode="auto">
            <a:xfrm>
              <a:off x="1754051" y="4302997"/>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43" name="Line 170"/>
            <p:cNvSpPr>
              <a:spLocks noChangeShapeType="1"/>
            </p:cNvSpPr>
            <p:nvPr/>
          </p:nvSpPr>
          <p:spPr bwMode="auto">
            <a:xfrm>
              <a:off x="1754051" y="46283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44" name="Line 171"/>
            <p:cNvSpPr>
              <a:spLocks noChangeShapeType="1"/>
            </p:cNvSpPr>
            <p:nvPr/>
          </p:nvSpPr>
          <p:spPr bwMode="auto">
            <a:xfrm>
              <a:off x="1754051" y="488925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45" name="Line 172"/>
            <p:cNvSpPr>
              <a:spLocks noChangeShapeType="1"/>
            </p:cNvSpPr>
            <p:nvPr/>
          </p:nvSpPr>
          <p:spPr bwMode="auto">
            <a:xfrm>
              <a:off x="1754051" y="52131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46" name="Line 173"/>
            <p:cNvSpPr>
              <a:spLocks noChangeShapeType="1"/>
            </p:cNvSpPr>
            <p:nvPr/>
          </p:nvSpPr>
          <p:spPr bwMode="auto">
            <a:xfrm>
              <a:off x="1754051"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47" name="Line 174"/>
            <p:cNvSpPr>
              <a:spLocks noChangeShapeType="1"/>
            </p:cNvSpPr>
            <p:nvPr/>
          </p:nvSpPr>
          <p:spPr bwMode="auto">
            <a:xfrm>
              <a:off x="1754051" y="579945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48" name="Line 175"/>
            <p:cNvSpPr>
              <a:spLocks noChangeShapeType="1"/>
            </p:cNvSpPr>
            <p:nvPr/>
          </p:nvSpPr>
          <p:spPr bwMode="auto">
            <a:xfrm>
              <a:off x="1754051" y="60588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49" name="Line 176"/>
            <p:cNvSpPr>
              <a:spLocks noChangeShapeType="1"/>
            </p:cNvSpPr>
            <p:nvPr/>
          </p:nvSpPr>
          <p:spPr bwMode="auto">
            <a:xfrm>
              <a:off x="2274371"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50" name="Line 177"/>
            <p:cNvSpPr>
              <a:spLocks noChangeShapeType="1"/>
            </p:cNvSpPr>
            <p:nvPr/>
          </p:nvSpPr>
          <p:spPr bwMode="auto">
            <a:xfrm>
              <a:off x="2274371"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51" name="Line 178"/>
            <p:cNvSpPr>
              <a:spLocks noChangeShapeType="1"/>
            </p:cNvSpPr>
            <p:nvPr/>
          </p:nvSpPr>
          <p:spPr bwMode="auto">
            <a:xfrm>
              <a:off x="2274371" y="22876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52" name="Line 179"/>
            <p:cNvSpPr>
              <a:spLocks noChangeShapeType="1"/>
            </p:cNvSpPr>
            <p:nvPr/>
          </p:nvSpPr>
          <p:spPr bwMode="auto">
            <a:xfrm>
              <a:off x="2274371"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53" name="Line 180"/>
            <p:cNvSpPr>
              <a:spLocks noChangeShapeType="1"/>
            </p:cNvSpPr>
            <p:nvPr/>
          </p:nvSpPr>
          <p:spPr bwMode="auto">
            <a:xfrm>
              <a:off x="2274371"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54" name="Line 181"/>
            <p:cNvSpPr>
              <a:spLocks noChangeShapeType="1"/>
            </p:cNvSpPr>
            <p:nvPr/>
          </p:nvSpPr>
          <p:spPr bwMode="auto">
            <a:xfrm>
              <a:off x="2274371"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55" name="Line 182"/>
            <p:cNvSpPr>
              <a:spLocks noChangeShapeType="1"/>
            </p:cNvSpPr>
            <p:nvPr/>
          </p:nvSpPr>
          <p:spPr bwMode="auto">
            <a:xfrm>
              <a:off x="2274371"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56" name="Line 183"/>
            <p:cNvSpPr>
              <a:spLocks noChangeShapeType="1"/>
            </p:cNvSpPr>
            <p:nvPr/>
          </p:nvSpPr>
          <p:spPr bwMode="auto">
            <a:xfrm>
              <a:off x="2274371"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57" name="Line 184"/>
            <p:cNvSpPr>
              <a:spLocks noChangeShapeType="1"/>
            </p:cNvSpPr>
            <p:nvPr/>
          </p:nvSpPr>
          <p:spPr bwMode="auto">
            <a:xfrm>
              <a:off x="2274371" y="404355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58" name="Line 185"/>
            <p:cNvSpPr>
              <a:spLocks noChangeShapeType="1"/>
            </p:cNvSpPr>
            <p:nvPr/>
          </p:nvSpPr>
          <p:spPr bwMode="auto">
            <a:xfrm>
              <a:off x="2274371" y="4302997"/>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59" name="Line 186"/>
            <p:cNvSpPr>
              <a:spLocks noChangeShapeType="1"/>
            </p:cNvSpPr>
            <p:nvPr/>
          </p:nvSpPr>
          <p:spPr bwMode="auto">
            <a:xfrm>
              <a:off x="2274371" y="46283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60" name="Line 187"/>
            <p:cNvSpPr>
              <a:spLocks noChangeShapeType="1"/>
            </p:cNvSpPr>
            <p:nvPr/>
          </p:nvSpPr>
          <p:spPr bwMode="auto">
            <a:xfrm>
              <a:off x="2274371" y="488925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61" name="Line 188"/>
            <p:cNvSpPr>
              <a:spLocks noChangeShapeType="1"/>
            </p:cNvSpPr>
            <p:nvPr/>
          </p:nvSpPr>
          <p:spPr bwMode="auto">
            <a:xfrm>
              <a:off x="2274371" y="52131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62" name="Line 189"/>
            <p:cNvSpPr>
              <a:spLocks noChangeShapeType="1"/>
            </p:cNvSpPr>
            <p:nvPr/>
          </p:nvSpPr>
          <p:spPr bwMode="auto">
            <a:xfrm>
              <a:off x="2274371"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63" name="Line 190"/>
            <p:cNvSpPr>
              <a:spLocks noChangeShapeType="1"/>
            </p:cNvSpPr>
            <p:nvPr/>
          </p:nvSpPr>
          <p:spPr bwMode="auto">
            <a:xfrm>
              <a:off x="2274371" y="579945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64" name="Line 191"/>
            <p:cNvSpPr>
              <a:spLocks noChangeShapeType="1"/>
            </p:cNvSpPr>
            <p:nvPr/>
          </p:nvSpPr>
          <p:spPr bwMode="auto">
            <a:xfrm>
              <a:off x="2274371" y="60588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65" name="Rectangle 192"/>
            <p:cNvSpPr>
              <a:spLocks noChangeArrowheads="1"/>
            </p:cNvSpPr>
            <p:nvPr/>
          </p:nvSpPr>
          <p:spPr bwMode="auto">
            <a:xfrm>
              <a:off x="6823949" y="1638326"/>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66" name="Rectangle 193"/>
            <p:cNvSpPr>
              <a:spLocks noChangeArrowheads="1"/>
            </p:cNvSpPr>
            <p:nvPr/>
          </p:nvSpPr>
          <p:spPr bwMode="auto">
            <a:xfrm>
              <a:off x="6823949" y="2223149"/>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67" name="Rectangle 194"/>
            <p:cNvSpPr>
              <a:spLocks noChangeArrowheads="1"/>
            </p:cNvSpPr>
            <p:nvPr/>
          </p:nvSpPr>
          <p:spPr bwMode="auto">
            <a:xfrm>
              <a:off x="6823949" y="2807972"/>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68" name="Rectangle 195"/>
            <p:cNvSpPr>
              <a:spLocks noChangeArrowheads="1"/>
            </p:cNvSpPr>
            <p:nvPr/>
          </p:nvSpPr>
          <p:spPr bwMode="auto">
            <a:xfrm>
              <a:off x="6823949" y="3394228"/>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69" name="Rectangle 196"/>
            <p:cNvSpPr>
              <a:spLocks noChangeArrowheads="1"/>
            </p:cNvSpPr>
            <p:nvPr/>
          </p:nvSpPr>
          <p:spPr bwMode="auto">
            <a:xfrm>
              <a:off x="6823949" y="3979051"/>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70" name="Rectangle 197"/>
            <p:cNvSpPr>
              <a:spLocks noChangeArrowheads="1"/>
            </p:cNvSpPr>
            <p:nvPr/>
          </p:nvSpPr>
          <p:spPr bwMode="auto">
            <a:xfrm>
              <a:off x="6823949" y="4563873"/>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71" name="Rectangle 198"/>
            <p:cNvSpPr>
              <a:spLocks noChangeArrowheads="1"/>
            </p:cNvSpPr>
            <p:nvPr/>
          </p:nvSpPr>
          <p:spPr bwMode="auto">
            <a:xfrm>
              <a:off x="6823949" y="5148696"/>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72" name="Rectangle 199"/>
            <p:cNvSpPr>
              <a:spLocks noChangeArrowheads="1"/>
            </p:cNvSpPr>
            <p:nvPr/>
          </p:nvSpPr>
          <p:spPr bwMode="auto">
            <a:xfrm>
              <a:off x="6823949" y="5734953"/>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73" name="Line 200"/>
            <p:cNvSpPr>
              <a:spLocks noChangeShapeType="1"/>
            </p:cNvSpPr>
            <p:nvPr/>
          </p:nvSpPr>
          <p:spPr bwMode="auto">
            <a:xfrm>
              <a:off x="6629008"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74" name="Line 201"/>
            <p:cNvSpPr>
              <a:spLocks noChangeShapeType="1"/>
            </p:cNvSpPr>
            <p:nvPr/>
          </p:nvSpPr>
          <p:spPr bwMode="auto">
            <a:xfrm>
              <a:off x="6629008"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75" name="Line 202"/>
            <p:cNvSpPr>
              <a:spLocks noChangeShapeType="1"/>
            </p:cNvSpPr>
            <p:nvPr/>
          </p:nvSpPr>
          <p:spPr bwMode="auto">
            <a:xfrm>
              <a:off x="6629008" y="22876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76" name="Line 203"/>
            <p:cNvSpPr>
              <a:spLocks noChangeShapeType="1"/>
            </p:cNvSpPr>
            <p:nvPr/>
          </p:nvSpPr>
          <p:spPr bwMode="auto">
            <a:xfrm>
              <a:off x="6629008"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77" name="Line 204"/>
            <p:cNvSpPr>
              <a:spLocks noChangeShapeType="1"/>
            </p:cNvSpPr>
            <p:nvPr/>
          </p:nvSpPr>
          <p:spPr bwMode="auto">
            <a:xfrm>
              <a:off x="6629008"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78" name="Line 205"/>
            <p:cNvSpPr>
              <a:spLocks noChangeShapeType="1"/>
            </p:cNvSpPr>
            <p:nvPr/>
          </p:nvSpPr>
          <p:spPr bwMode="auto">
            <a:xfrm>
              <a:off x="6629008"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79" name="Line 206"/>
            <p:cNvSpPr>
              <a:spLocks noChangeShapeType="1"/>
            </p:cNvSpPr>
            <p:nvPr/>
          </p:nvSpPr>
          <p:spPr bwMode="auto">
            <a:xfrm>
              <a:off x="6629008"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80" name="Line 207"/>
            <p:cNvSpPr>
              <a:spLocks noChangeShapeType="1"/>
            </p:cNvSpPr>
            <p:nvPr/>
          </p:nvSpPr>
          <p:spPr bwMode="auto">
            <a:xfrm>
              <a:off x="6629008"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81" name="Line 208"/>
            <p:cNvSpPr>
              <a:spLocks noChangeShapeType="1"/>
            </p:cNvSpPr>
            <p:nvPr/>
          </p:nvSpPr>
          <p:spPr bwMode="auto">
            <a:xfrm>
              <a:off x="6629008" y="404355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82" name="Line 209"/>
            <p:cNvSpPr>
              <a:spLocks noChangeShapeType="1"/>
            </p:cNvSpPr>
            <p:nvPr/>
          </p:nvSpPr>
          <p:spPr bwMode="auto">
            <a:xfrm>
              <a:off x="6629008" y="4302997"/>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83" name="Line 210"/>
            <p:cNvSpPr>
              <a:spLocks noChangeShapeType="1"/>
            </p:cNvSpPr>
            <p:nvPr/>
          </p:nvSpPr>
          <p:spPr bwMode="auto">
            <a:xfrm>
              <a:off x="6629008" y="46283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84" name="Line 211"/>
            <p:cNvSpPr>
              <a:spLocks noChangeShapeType="1"/>
            </p:cNvSpPr>
            <p:nvPr/>
          </p:nvSpPr>
          <p:spPr bwMode="auto">
            <a:xfrm>
              <a:off x="6629008" y="488925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85" name="Line 212"/>
            <p:cNvSpPr>
              <a:spLocks noChangeShapeType="1"/>
            </p:cNvSpPr>
            <p:nvPr/>
          </p:nvSpPr>
          <p:spPr bwMode="auto">
            <a:xfrm>
              <a:off x="6629008" y="52131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86" name="Line 213"/>
            <p:cNvSpPr>
              <a:spLocks noChangeShapeType="1"/>
            </p:cNvSpPr>
            <p:nvPr/>
          </p:nvSpPr>
          <p:spPr bwMode="auto">
            <a:xfrm>
              <a:off x="6629008"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87" name="Line 214"/>
            <p:cNvSpPr>
              <a:spLocks noChangeShapeType="1"/>
            </p:cNvSpPr>
            <p:nvPr/>
          </p:nvSpPr>
          <p:spPr bwMode="auto">
            <a:xfrm>
              <a:off x="6629008" y="579945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88" name="Line 215"/>
            <p:cNvSpPr>
              <a:spLocks noChangeShapeType="1"/>
            </p:cNvSpPr>
            <p:nvPr/>
          </p:nvSpPr>
          <p:spPr bwMode="auto">
            <a:xfrm>
              <a:off x="6629008" y="60588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89" name="Line 216"/>
            <p:cNvSpPr>
              <a:spLocks noChangeShapeType="1"/>
            </p:cNvSpPr>
            <p:nvPr/>
          </p:nvSpPr>
          <p:spPr bwMode="auto">
            <a:xfrm>
              <a:off x="7149329"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90" name="Line 217"/>
            <p:cNvSpPr>
              <a:spLocks noChangeShapeType="1"/>
            </p:cNvSpPr>
            <p:nvPr/>
          </p:nvSpPr>
          <p:spPr bwMode="auto">
            <a:xfrm>
              <a:off x="7149329"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91" name="Line 218"/>
            <p:cNvSpPr>
              <a:spLocks noChangeShapeType="1"/>
            </p:cNvSpPr>
            <p:nvPr/>
          </p:nvSpPr>
          <p:spPr bwMode="auto">
            <a:xfrm>
              <a:off x="7149329" y="22876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92" name="Line 219"/>
            <p:cNvSpPr>
              <a:spLocks noChangeShapeType="1"/>
            </p:cNvSpPr>
            <p:nvPr/>
          </p:nvSpPr>
          <p:spPr bwMode="auto">
            <a:xfrm>
              <a:off x="7149329"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93" name="Line 220"/>
            <p:cNvSpPr>
              <a:spLocks noChangeShapeType="1"/>
            </p:cNvSpPr>
            <p:nvPr/>
          </p:nvSpPr>
          <p:spPr bwMode="auto">
            <a:xfrm>
              <a:off x="7149329"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94" name="Line 221"/>
            <p:cNvSpPr>
              <a:spLocks noChangeShapeType="1"/>
            </p:cNvSpPr>
            <p:nvPr/>
          </p:nvSpPr>
          <p:spPr bwMode="auto">
            <a:xfrm>
              <a:off x="7149329"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95" name="Line 222"/>
            <p:cNvSpPr>
              <a:spLocks noChangeShapeType="1"/>
            </p:cNvSpPr>
            <p:nvPr/>
          </p:nvSpPr>
          <p:spPr bwMode="auto">
            <a:xfrm>
              <a:off x="7149329"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96" name="Line 223"/>
            <p:cNvSpPr>
              <a:spLocks noChangeShapeType="1"/>
            </p:cNvSpPr>
            <p:nvPr/>
          </p:nvSpPr>
          <p:spPr bwMode="auto">
            <a:xfrm>
              <a:off x="7149329"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97" name="Line 224"/>
            <p:cNvSpPr>
              <a:spLocks noChangeShapeType="1"/>
            </p:cNvSpPr>
            <p:nvPr/>
          </p:nvSpPr>
          <p:spPr bwMode="auto">
            <a:xfrm>
              <a:off x="7149329" y="404355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98" name="Line 225"/>
            <p:cNvSpPr>
              <a:spLocks noChangeShapeType="1"/>
            </p:cNvSpPr>
            <p:nvPr/>
          </p:nvSpPr>
          <p:spPr bwMode="auto">
            <a:xfrm>
              <a:off x="7149329" y="4302997"/>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99" name="Line 226"/>
            <p:cNvSpPr>
              <a:spLocks noChangeShapeType="1"/>
            </p:cNvSpPr>
            <p:nvPr/>
          </p:nvSpPr>
          <p:spPr bwMode="auto">
            <a:xfrm>
              <a:off x="7149329" y="46283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00" name="Line 227"/>
            <p:cNvSpPr>
              <a:spLocks noChangeShapeType="1"/>
            </p:cNvSpPr>
            <p:nvPr/>
          </p:nvSpPr>
          <p:spPr bwMode="auto">
            <a:xfrm>
              <a:off x="7149329" y="488925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01" name="Line 228"/>
            <p:cNvSpPr>
              <a:spLocks noChangeShapeType="1"/>
            </p:cNvSpPr>
            <p:nvPr/>
          </p:nvSpPr>
          <p:spPr bwMode="auto">
            <a:xfrm>
              <a:off x="7149329" y="52131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02" name="Line 229"/>
            <p:cNvSpPr>
              <a:spLocks noChangeShapeType="1"/>
            </p:cNvSpPr>
            <p:nvPr/>
          </p:nvSpPr>
          <p:spPr bwMode="auto">
            <a:xfrm>
              <a:off x="7149329"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03" name="Line 230"/>
            <p:cNvSpPr>
              <a:spLocks noChangeShapeType="1"/>
            </p:cNvSpPr>
            <p:nvPr/>
          </p:nvSpPr>
          <p:spPr bwMode="auto">
            <a:xfrm>
              <a:off x="7149329" y="579945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04" name="Line 231"/>
            <p:cNvSpPr>
              <a:spLocks noChangeShapeType="1"/>
            </p:cNvSpPr>
            <p:nvPr/>
          </p:nvSpPr>
          <p:spPr bwMode="auto">
            <a:xfrm>
              <a:off x="7149329" y="60588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05" name="Line 232"/>
            <p:cNvSpPr>
              <a:spLocks noChangeShapeType="1"/>
            </p:cNvSpPr>
            <p:nvPr/>
          </p:nvSpPr>
          <p:spPr bwMode="auto">
            <a:xfrm>
              <a:off x="2467879" y="1702828"/>
              <a:ext cx="5203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06" name="Line 233"/>
            <p:cNvSpPr>
              <a:spLocks noChangeShapeType="1"/>
            </p:cNvSpPr>
            <p:nvPr/>
          </p:nvSpPr>
          <p:spPr bwMode="auto">
            <a:xfrm>
              <a:off x="2459278" y="1955105"/>
              <a:ext cx="464418" cy="91880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07" name="Line 234"/>
            <p:cNvSpPr>
              <a:spLocks noChangeShapeType="1"/>
            </p:cNvSpPr>
            <p:nvPr/>
          </p:nvSpPr>
          <p:spPr bwMode="auto">
            <a:xfrm flipV="1">
              <a:off x="2467879" y="1963705"/>
              <a:ext cx="455818" cy="3253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08" name="Line 235"/>
            <p:cNvSpPr>
              <a:spLocks noChangeShapeType="1"/>
            </p:cNvSpPr>
            <p:nvPr/>
          </p:nvSpPr>
          <p:spPr bwMode="auto">
            <a:xfrm>
              <a:off x="2467879" y="2548528"/>
              <a:ext cx="455818" cy="5848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09" name="Line 236"/>
            <p:cNvSpPr>
              <a:spLocks noChangeShapeType="1"/>
            </p:cNvSpPr>
            <p:nvPr/>
          </p:nvSpPr>
          <p:spPr bwMode="auto">
            <a:xfrm flipV="1">
              <a:off x="2467879" y="2289085"/>
              <a:ext cx="455818" cy="5848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10" name="Line 237"/>
            <p:cNvSpPr>
              <a:spLocks noChangeShapeType="1"/>
            </p:cNvSpPr>
            <p:nvPr/>
          </p:nvSpPr>
          <p:spPr bwMode="auto">
            <a:xfrm>
              <a:off x="2467879" y="3133351"/>
              <a:ext cx="455818" cy="3253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11" name="Line 238"/>
            <p:cNvSpPr>
              <a:spLocks noChangeShapeType="1"/>
            </p:cNvSpPr>
            <p:nvPr/>
          </p:nvSpPr>
          <p:spPr bwMode="auto">
            <a:xfrm flipV="1">
              <a:off x="2467879" y="2548528"/>
              <a:ext cx="455818" cy="91020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12" name="Line 239"/>
            <p:cNvSpPr>
              <a:spLocks noChangeShapeType="1"/>
            </p:cNvSpPr>
            <p:nvPr/>
          </p:nvSpPr>
          <p:spPr bwMode="auto">
            <a:xfrm>
              <a:off x="2467879" y="3718174"/>
              <a:ext cx="5203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13" name="Line 240"/>
            <p:cNvSpPr>
              <a:spLocks noChangeShapeType="1"/>
            </p:cNvSpPr>
            <p:nvPr/>
          </p:nvSpPr>
          <p:spPr bwMode="auto">
            <a:xfrm>
              <a:off x="2476479" y="4043554"/>
              <a:ext cx="5203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14" name="Line 241"/>
            <p:cNvSpPr>
              <a:spLocks noChangeShapeType="1"/>
            </p:cNvSpPr>
            <p:nvPr/>
          </p:nvSpPr>
          <p:spPr bwMode="auto">
            <a:xfrm>
              <a:off x="2467879" y="4295830"/>
              <a:ext cx="464418" cy="91880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15" name="Line 242"/>
            <p:cNvSpPr>
              <a:spLocks noChangeShapeType="1"/>
            </p:cNvSpPr>
            <p:nvPr/>
          </p:nvSpPr>
          <p:spPr bwMode="auto">
            <a:xfrm flipV="1">
              <a:off x="2476479" y="4304430"/>
              <a:ext cx="455818"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16" name="Line 243"/>
            <p:cNvSpPr>
              <a:spLocks noChangeShapeType="1"/>
            </p:cNvSpPr>
            <p:nvPr/>
          </p:nvSpPr>
          <p:spPr bwMode="auto">
            <a:xfrm>
              <a:off x="2476479" y="4889253"/>
              <a:ext cx="455818" cy="5848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17" name="Line 244"/>
            <p:cNvSpPr>
              <a:spLocks noChangeShapeType="1"/>
            </p:cNvSpPr>
            <p:nvPr/>
          </p:nvSpPr>
          <p:spPr bwMode="auto">
            <a:xfrm flipV="1">
              <a:off x="2476479" y="4629809"/>
              <a:ext cx="455818" cy="5848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18" name="Line 245"/>
            <p:cNvSpPr>
              <a:spLocks noChangeShapeType="1"/>
            </p:cNvSpPr>
            <p:nvPr/>
          </p:nvSpPr>
          <p:spPr bwMode="auto">
            <a:xfrm>
              <a:off x="2476479" y="5474076"/>
              <a:ext cx="455818"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19" name="Line 246"/>
            <p:cNvSpPr>
              <a:spLocks noChangeShapeType="1"/>
            </p:cNvSpPr>
            <p:nvPr/>
          </p:nvSpPr>
          <p:spPr bwMode="auto">
            <a:xfrm flipV="1">
              <a:off x="2476479" y="4889253"/>
              <a:ext cx="455818" cy="91020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20" name="Line 247"/>
            <p:cNvSpPr>
              <a:spLocks noChangeShapeType="1"/>
            </p:cNvSpPr>
            <p:nvPr/>
          </p:nvSpPr>
          <p:spPr bwMode="auto">
            <a:xfrm>
              <a:off x="2476479" y="6058899"/>
              <a:ext cx="5203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21" name="Line 248"/>
            <p:cNvSpPr>
              <a:spLocks noChangeShapeType="1"/>
            </p:cNvSpPr>
            <p:nvPr/>
          </p:nvSpPr>
          <p:spPr bwMode="auto">
            <a:xfrm flipV="1">
              <a:off x="6164590" y="1702828"/>
              <a:ext cx="52032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22" name="Line 249"/>
            <p:cNvSpPr>
              <a:spLocks noChangeShapeType="1"/>
            </p:cNvSpPr>
            <p:nvPr/>
          </p:nvSpPr>
          <p:spPr bwMode="auto">
            <a:xfrm flipV="1">
              <a:off x="6155990" y="1955105"/>
              <a:ext cx="464418" cy="91880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23" name="Line 250"/>
            <p:cNvSpPr>
              <a:spLocks noChangeShapeType="1"/>
            </p:cNvSpPr>
            <p:nvPr/>
          </p:nvSpPr>
          <p:spPr bwMode="auto">
            <a:xfrm>
              <a:off x="6164590" y="1963705"/>
              <a:ext cx="455818" cy="3253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24" name="Line 251"/>
            <p:cNvSpPr>
              <a:spLocks noChangeShapeType="1"/>
            </p:cNvSpPr>
            <p:nvPr/>
          </p:nvSpPr>
          <p:spPr bwMode="auto">
            <a:xfrm flipV="1">
              <a:off x="6164590" y="2548528"/>
              <a:ext cx="455818" cy="5848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25" name="Line 252"/>
            <p:cNvSpPr>
              <a:spLocks noChangeShapeType="1"/>
            </p:cNvSpPr>
            <p:nvPr/>
          </p:nvSpPr>
          <p:spPr bwMode="auto">
            <a:xfrm>
              <a:off x="6164590" y="2289085"/>
              <a:ext cx="455818" cy="5848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26" name="Line 253"/>
            <p:cNvSpPr>
              <a:spLocks noChangeShapeType="1"/>
            </p:cNvSpPr>
            <p:nvPr/>
          </p:nvSpPr>
          <p:spPr bwMode="auto">
            <a:xfrm flipV="1">
              <a:off x="6164590" y="3133351"/>
              <a:ext cx="455818" cy="3253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27" name="Line 254"/>
            <p:cNvSpPr>
              <a:spLocks noChangeShapeType="1"/>
            </p:cNvSpPr>
            <p:nvPr/>
          </p:nvSpPr>
          <p:spPr bwMode="auto">
            <a:xfrm>
              <a:off x="6164590" y="2548528"/>
              <a:ext cx="455818" cy="91020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28" name="Line 255"/>
            <p:cNvSpPr>
              <a:spLocks noChangeShapeType="1"/>
            </p:cNvSpPr>
            <p:nvPr/>
          </p:nvSpPr>
          <p:spPr bwMode="auto">
            <a:xfrm flipV="1">
              <a:off x="6164590" y="3718174"/>
              <a:ext cx="52032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29" name="Line 256"/>
            <p:cNvSpPr>
              <a:spLocks noChangeShapeType="1"/>
            </p:cNvSpPr>
            <p:nvPr/>
          </p:nvSpPr>
          <p:spPr bwMode="auto">
            <a:xfrm flipV="1">
              <a:off x="6173190" y="4043554"/>
              <a:ext cx="52032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30" name="Line 257"/>
            <p:cNvSpPr>
              <a:spLocks noChangeShapeType="1"/>
            </p:cNvSpPr>
            <p:nvPr/>
          </p:nvSpPr>
          <p:spPr bwMode="auto">
            <a:xfrm flipV="1">
              <a:off x="6164590" y="4295830"/>
              <a:ext cx="464418" cy="91880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31" name="Line 258"/>
            <p:cNvSpPr>
              <a:spLocks noChangeShapeType="1"/>
            </p:cNvSpPr>
            <p:nvPr/>
          </p:nvSpPr>
          <p:spPr bwMode="auto">
            <a:xfrm>
              <a:off x="6173190" y="4304430"/>
              <a:ext cx="455818"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32" name="Line 259"/>
            <p:cNvSpPr>
              <a:spLocks noChangeShapeType="1"/>
            </p:cNvSpPr>
            <p:nvPr/>
          </p:nvSpPr>
          <p:spPr bwMode="auto">
            <a:xfrm flipV="1">
              <a:off x="6173190" y="4889253"/>
              <a:ext cx="455818" cy="5848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33" name="Line 260"/>
            <p:cNvSpPr>
              <a:spLocks noChangeShapeType="1"/>
            </p:cNvSpPr>
            <p:nvPr/>
          </p:nvSpPr>
          <p:spPr bwMode="auto">
            <a:xfrm>
              <a:off x="6173190" y="4629809"/>
              <a:ext cx="455818" cy="5848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34" name="Line 261"/>
            <p:cNvSpPr>
              <a:spLocks noChangeShapeType="1"/>
            </p:cNvSpPr>
            <p:nvPr/>
          </p:nvSpPr>
          <p:spPr bwMode="auto">
            <a:xfrm flipV="1">
              <a:off x="6173190" y="5474076"/>
              <a:ext cx="455818"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35" name="Line 262"/>
            <p:cNvSpPr>
              <a:spLocks noChangeShapeType="1"/>
            </p:cNvSpPr>
            <p:nvPr/>
          </p:nvSpPr>
          <p:spPr bwMode="auto">
            <a:xfrm>
              <a:off x="6173190" y="4889253"/>
              <a:ext cx="455818" cy="91020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36" name="Line 263"/>
            <p:cNvSpPr>
              <a:spLocks noChangeShapeType="1"/>
            </p:cNvSpPr>
            <p:nvPr/>
          </p:nvSpPr>
          <p:spPr bwMode="auto">
            <a:xfrm flipV="1">
              <a:off x="6173190" y="6058899"/>
              <a:ext cx="52032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37" name="Line 265"/>
            <p:cNvSpPr>
              <a:spLocks noChangeShapeType="1"/>
            </p:cNvSpPr>
            <p:nvPr/>
          </p:nvSpPr>
          <p:spPr bwMode="auto">
            <a:xfrm>
              <a:off x="2923697"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38" name="Line 266"/>
            <p:cNvSpPr>
              <a:spLocks noChangeShapeType="1"/>
            </p:cNvSpPr>
            <p:nvPr/>
          </p:nvSpPr>
          <p:spPr bwMode="auto">
            <a:xfrm>
              <a:off x="2923697"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39" name="Line 267"/>
            <p:cNvSpPr>
              <a:spLocks noChangeShapeType="1"/>
            </p:cNvSpPr>
            <p:nvPr/>
          </p:nvSpPr>
          <p:spPr bwMode="auto">
            <a:xfrm>
              <a:off x="5978249"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40" name="Line 268"/>
            <p:cNvSpPr>
              <a:spLocks noChangeShapeType="1"/>
            </p:cNvSpPr>
            <p:nvPr/>
          </p:nvSpPr>
          <p:spPr bwMode="auto">
            <a:xfrm>
              <a:off x="5978249"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41" name="Line 269"/>
            <p:cNvSpPr>
              <a:spLocks noChangeShapeType="1"/>
            </p:cNvSpPr>
            <p:nvPr/>
          </p:nvSpPr>
          <p:spPr bwMode="auto">
            <a:xfrm>
              <a:off x="5978249" y="228908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42" name="Line 270"/>
            <p:cNvSpPr>
              <a:spLocks noChangeShapeType="1"/>
            </p:cNvSpPr>
            <p:nvPr/>
          </p:nvSpPr>
          <p:spPr bwMode="auto">
            <a:xfrm>
              <a:off x="5978249"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43" name="Line 271"/>
            <p:cNvSpPr>
              <a:spLocks noChangeShapeType="1"/>
            </p:cNvSpPr>
            <p:nvPr/>
          </p:nvSpPr>
          <p:spPr bwMode="auto">
            <a:xfrm>
              <a:off x="5969649"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44" name="Line 272"/>
            <p:cNvSpPr>
              <a:spLocks noChangeShapeType="1"/>
            </p:cNvSpPr>
            <p:nvPr/>
          </p:nvSpPr>
          <p:spPr bwMode="auto">
            <a:xfrm>
              <a:off x="5969649" y="313191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45" name="Line 273"/>
            <p:cNvSpPr>
              <a:spLocks noChangeShapeType="1"/>
            </p:cNvSpPr>
            <p:nvPr/>
          </p:nvSpPr>
          <p:spPr bwMode="auto">
            <a:xfrm>
              <a:off x="5969649"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46" name="Line 274"/>
            <p:cNvSpPr>
              <a:spLocks noChangeShapeType="1"/>
            </p:cNvSpPr>
            <p:nvPr/>
          </p:nvSpPr>
          <p:spPr bwMode="auto">
            <a:xfrm>
              <a:off x="5978249"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47" name="Line 276"/>
            <p:cNvSpPr>
              <a:spLocks noChangeShapeType="1"/>
            </p:cNvSpPr>
            <p:nvPr/>
          </p:nvSpPr>
          <p:spPr bwMode="auto">
            <a:xfrm>
              <a:off x="2923697" y="228908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48" name="Line 277"/>
            <p:cNvSpPr>
              <a:spLocks noChangeShapeType="1"/>
            </p:cNvSpPr>
            <p:nvPr/>
          </p:nvSpPr>
          <p:spPr bwMode="auto">
            <a:xfrm>
              <a:off x="2923697"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49" name="Line 278"/>
            <p:cNvSpPr>
              <a:spLocks noChangeShapeType="1"/>
            </p:cNvSpPr>
            <p:nvPr/>
          </p:nvSpPr>
          <p:spPr bwMode="auto">
            <a:xfrm>
              <a:off x="2923697" y="287390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50" name="Line 279"/>
            <p:cNvSpPr>
              <a:spLocks noChangeShapeType="1"/>
            </p:cNvSpPr>
            <p:nvPr/>
          </p:nvSpPr>
          <p:spPr bwMode="auto">
            <a:xfrm>
              <a:off x="2923697"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51" name="Line 280"/>
            <p:cNvSpPr>
              <a:spLocks noChangeShapeType="1"/>
            </p:cNvSpPr>
            <p:nvPr/>
          </p:nvSpPr>
          <p:spPr bwMode="auto">
            <a:xfrm>
              <a:off x="2923697"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52" name="Line 281"/>
            <p:cNvSpPr>
              <a:spLocks noChangeShapeType="1"/>
            </p:cNvSpPr>
            <p:nvPr/>
          </p:nvSpPr>
          <p:spPr bwMode="auto">
            <a:xfrm>
              <a:off x="2923697"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53" name="Line 283"/>
            <p:cNvSpPr>
              <a:spLocks noChangeShapeType="1"/>
            </p:cNvSpPr>
            <p:nvPr/>
          </p:nvSpPr>
          <p:spPr bwMode="auto">
            <a:xfrm>
              <a:off x="2923697" y="404498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54" name="Line 284"/>
            <p:cNvSpPr>
              <a:spLocks noChangeShapeType="1"/>
            </p:cNvSpPr>
            <p:nvPr/>
          </p:nvSpPr>
          <p:spPr bwMode="auto">
            <a:xfrm>
              <a:off x="2923697" y="4304430"/>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55" name="Line 285"/>
            <p:cNvSpPr>
              <a:spLocks noChangeShapeType="1"/>
            </p:cNvSpPr>
            <p:nvPr/>
          </p:nvSpPr>
          <p:spPr bwMode="auto">
            <a:xfrm>
              <a:off x="5978249" y="404498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56" name="Line 286"/>
            <p:cNvSpPr>
              <a:spLocks noChangeShapeType="1"/>
            </p:cNvSpPr>
            <p:nvPr/>
          </p:nvSpPr>
          <p:spPr bwMode="auto">
            <a:xfrm>
              <a:off x="5978249" y="4304430"/>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57" name="Line 287"/>
            <p:cNvSpPr>
              <a:spLocks noChangeShapeType="1"/>
            </p:cNvSpPr>
            <p:nvPr/>
          </p:nvSpPr>
          <p:spPr bwMode="auto">
            <a:xfrm>
              <a:off x="5978249" y="463124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58" name="Line 288"/>
            <p:cNvSpPr>
              <a:spLocks noChangeShapeType="1"/>
            </p:cNvSpPr>
            <p:nvPr/>
          </p:nvSpPr>
          <p:spPr bwMode="auto">
            <a:xfrm>
              <a:off x="5978249" y="489068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59" name="Line 289"/>
            <p:cNvSpPr>
              <a:spLocks noChangeShapeType="1"/>
            </p:cNvSpPr>
            <p:nvPr/>
          </p:nvSpPr>
          <p:spPr bwMode="auto">
            <a:xfrm>
              <a:off x="5969649" y="521463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60" name="Line 290"/>
            <p:cNvSpPr>
              <a:spLocks noChangeShapeType="1"/>
            </p:cNvSpPr>
            <p:nvPr/>
          </p:nvSpPr>
          <p:spPr bwMode="auto">
            <a:xfrm>
              <a:off x="5969649"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61" name="Line 291"/>
            <p:cNvSpPr>
              <a:spLocks noChangeShapeType="1"/>
            </p:cNvSpPr>
            <p:nvPr/>
          </p:nvSpPr>
          <p:spPr bwMode="auto">
            <a:xfrm>
              <a:off x="5969649" y="580088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62" name="Line 292"/>
            <p:cNvSpPr>
              <a:spLocks noChangeShapeType="1"/>
            </p:cNvSpPr>
            <p:nvPr/>
          </p:nvSpPr>
          <p:spPr bwMode="auto">
            <a:xfrm>
              <a:off x="5978249" y="606033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63" name="Line 294"/>
            <p:cNvSpPr>
              <a:spLocks noChangeShapeType="1"/>
            </p:cNvSpPr>
            <p:nvPr/>
          </p:nvSpPr>
          <p:spPr bwMode="auto">
            <a:xfrm>
              <a:off x="2923697" y="463124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64" name="Line 295"/>
            <p:cNvSpPr>
              <a:spLocks noChangeShapeType="1"/>
            </p:cNvSpPr>
            <p:nvPr/>
          </p:nvSpPr>
          <p:spPr bwMode="auto">
            <a:xfrm>
              <a:off x="2923697" y="489068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65" name="Line 296"/>
            <p:cNvSpPr>
              <a:spLocks noChangeShapeType="1"/>
            </p:cNvSpPr>
            <p:nvPr/>
          </p:nvSpPr>
          <p:spPr bwMode="auto">
            <a:xfrm>
              <a:off x="2923697" y="521606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66" name="Line 297"/>
            <p:cNvSpPr>
              <a:spLocks noChangeShapeType="1"/>
            </p:cNvSpPr>
            <p:nvPr/>
          </p:nvSpPr>
          <p:spPr bwMode="auto">
            <a:xfrm>
              <a:off x="2923697" y="547550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67" name="Line 298"/>
            <p:cNvSpPr>
              <a:spLocks noChangeShapeType="1"/>
            </p:cNvSpPr>
            <p:nvPr/>
          </p:nvSpPr>
          <p:spPr bwMode="auto">
            <a:xfrm>
              <a:off x="2923697" y="580088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68" name="Line 299"/>
            <p:cNvSpPr>
              <a:spLocks noChangeShapeType="1"/>
            </p:cNvSpPr>
            <p:nvPr/>
          </p:nvSpPr>
          <p:spPr bwMode="auto">
            <a:xfrm>
              <a:off x="2923697" y="606033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69" name="Rectangle 300"/>
            <p:cNvSpPr>
              <a:spLocks noChangeArrowheads="1"/>
            </p:cNvSpPr>
            <p:nvPr/>
          </p:nvSpPr>
          <p:spPr bwMode="auto">
            <a:xfrm>
              <a:off x="5459362" y="1638326"/>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70" name="Rectangle 301"/>
            <p:cNvSpPr>
              <a:spLocks noChangeArrowheads="1"/>
            </p:cNvSpPr>
            <p:nvPr/>
          </p:nvSpPr>
          <p:spPr bwMode="auto">
            <a:xfrm>
              <a:off x="5459362" y="2223149"/>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71" name="Rectangle 302"/>
            <p:cNvSpPr>
              <a:spLocks noChangeArrowheads="1"/>
            </p:cNvSpPr>
            <p:nvPr/>
          </p:nvSpPr>
          <p:spPr bwMode="auto">
            <a:xfrm>
              <a:off x="5459362" y="2807972"/>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72" name="Rectangle 303"/>
            <p:cNvSpPr>
              <a:spLocks noChangeArrowheads="1"/>
            </p:cNvSpPr>
            <p:nvPr/>
          </p:nvSpPr>
          <p:spPr bwMode="auto">
            <a:xfrm>
              <a:off x="5459362" y="3394228"/>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73" name="Rectangle 304"/>
            <p:cNvSpPr>
              <a:spLocks noChangeArrowheads="1"/>
            </p:cNvSpPr>
            <p:nvPr/>
          </p:nvSpPr>
          <p:spPr bwMode="auto">
            <a:xfrm>
              <a:off x="5459362" y="3979051"/>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74" name="Rectangle 305"/>
            <p:cNvSpPr>
              <a:spLocks noChangeArrowheads="1"/>
            </p:cNvSpPr>
            <p:nvPr/>
          </p:nvSpPr>
          <p:spPr bwMode="auto">
            <a:xfrm>
              <a:off x="5459362" y="4563873"/>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75" name="Rectangle 306"/>
            <p:cNvSpPr>
              <a:spLocks noChangeArrowheads="1"/>
            </p:cNvSpPr>
            <p:nvPr/>
          </p:nvSpPr>
          <p:spPr bwMode="auto">
            <a:xfrm>
              <a:off x="5459362" y="5148696"/>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76" name="Rectangle 307"/>
            <p:cNvSpPr>
              <a:spLocks noChangeArrowheads="1"/>
            </p:cNvSpPr>
            <p:nvPr/>
          </p:nvSpPr>
          <p:spPr bwMode="auto">
            <a:xfrm>
              <a:off x="5459362" y="5734953"/>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77" name="Line 308"/>
            <p:cNvSpPr>
              <a:spLocks noChangeShapeType="1"/>
            </p:cNvSpPr>
            <p:nvPr/>
          </p:nvSpPr>
          <p:spPr bwMode="auto">
            <a:xfrm>
              <a:off x="5264421"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78" name="Line 309"/>
            <p:cNvSpPr>
              <a:spLocks noChangeShapeType="1"/>
            </p:cNvSpPr>
            <p:nvPr/>
          </p:nvSpPr>
          <p:spPr bwMode="auto">
            <a:xfrm>
              <a:off x="5264421"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79" name="Line 310"/>
            <p:cNvSpPr>
              <a:spLocks noChangeShapeType="1"/>
            </p:cNvSpPr>
            <p:nvPr/>
          </p:nvSpPr>
          <p:spPr bwMode="auto">
            <a:xfrm>
              <a:off x="5264421" y="22876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80" name="Line 311"/>
            <p:cNvSpPr>
              <a:spLocks noChangeShapeType="1"/>
            </p:cNvSpPr>
            <p:nvPr/>
          </p:nvSpPr>
          <p:spPr bwMode="auto">
            <a:xfrm>
              <a:off x="5264421"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81" name="Line 312"/>
            <p:cNvSpPr>
              <a:spLocks noChangeShapeType="1"/>
            </p:cNvSpPr>
            <p:nvPr/>
          </p:nvSpPr>
          <p:spPr bwMode="auto">
            <a:xfrm>
              <a:off x="5264421"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82" name="Line 313"/>
            <p:cNvSpPr>
              <a:spLocks noChangeShapeType="1"/>
            </p:cNvSpPr>
            <p:nvPr/>
          </p:nvSpPr>
          <p:spPr bwMode="auto">
            <a:xfrm>
              <a:off x="5264421"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83" name="Line 314"/>
            <p:cNvSpPr>
              <a:spLocks noChangeShapeType="1"/>
            </p:cNvSpPr>
            <p:nvPr/>
          </p:nvSpPr>
          <p:spPr bwMode="auto">
            <a:xfrm>
              <a:off x="5264421"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84" name="Line 315"/>
            <p:cNvSpPr>
              <a:spLocks noChangeShapeType="1"/>
            </p:cNvSpPr>
            <p:nvPr/>
          </p:nvSpPr>
          <p:spPr bwMode="auto">
            <a:xfrm>
              <a:off x="5264421"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85" name="Line 316"/>
            <p:cNvSpPr>
              <a:spLocks noChangeShapeType="1"/>
            </p:cNvSpPr>
            <p:nvPr/>
          </p:nvSpPr>
          <p:spPr bwMode="auto">
            <a:xfrm>
              <a:off x="5264421" y="404355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86" name="Line 317"/>
            <p:cNvSpPr>
              <a:spLocks noChangeShapeType="1"/>
            </p:cNvSpPr>
            <p:nvPr/>
          </p:nvSpPr>
          <p:spPr bwMode="auto">
            <a:xfrm>
              <a:off x="5264421" y="4302997"/>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87" name="Line 318"/>
            <p:cNvSpPr>
              <a:spLocks noChangeShapeType="1"/>
            </p:cNvSpPr>
            <p:nvPr/>
          </p:nvSpPr>
          <p:spPr bwMode="auto">
            <a:xfrm>
              <a:off x="5264421" y="46283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88" name="Line 319"/>
            <p:cNvSpPr>
              <a:spLocks noChangeShapeType="1"/>
            </p:cNvSpPr>
            <p:nvPr/>
          </p:nvSpPr>
          <p:spPr bwMode="auto">
            <a:xfrm>
              <a:off x="5264421" y="488925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89" name="Line 320"/>
            <p:cNvSpPr>
              <a:spLocks noChangeShapeType="1"/>
            </p:cNvSpPr>
            <p:nvPr/>
          </p:nvSpPr>
          <p:spPr bwMode="auto">
            <a:xfrm>
              <a:off x="5264421" y="52131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90" name="Line 321"/>
            <p:cNvSpPr>
              <a:spLocks noChangeShapeType="1"/>
            </p:cNvSpPr>
            <p:nvPr/>
          </p:nvSpPr>
          <p:spPr bwMode="auto">
            <a:xfrm>
              <a:off x="5264421"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91" name="Line 322"/>
            <p:cNvSpPr>
              <a:spLocks noChangeShapeType="1"/>
            </p:cNvSpPr>
            <p:nvPr/>
          </p:nvSpPr>
          <p:spPr bwMode="auto">
            <a:xfrm>
              <a:off x="5264421" y="579945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92" name="Line 323"/>
            <p:cNvSpPr>
              <a:spLocks noChangeShapeType="1"/>
            </p:cNvSpPr>
            <p:nvPr/>
          </p:nvSpPr>
          <p:spPr bwMode="auto">
            <a:xfrm>
              <a:off x="5264421" y="60588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93" name="Line 324"/>
            <p:cNvSpPr>
              <a:spLocks noChangeShapeType="1"/>
            </p:cNvSpPr>
            <p:nvPr/>
          </p:nvSpPr>
          <p:spPr bwMode="auto">
            <a:xfrm>
              <a:off x="5784742"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94" name="Line 325"/>
            <p:cNvSpPr>
              <a:spLocks noChangeShapeType="1"/>
            </p:cNvSpPr>
            <p:nvPr/>
          </p:nvSpPr>
          <p:spPr bwMode="auto">
            <a:xfrm>
              <a:off x="5784742"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95" name="Line 326"/>
            <p:cNvSpPr>
              <a:spLocks noChangeShapeType="1"/>
            </p:cNvSpPr>
            <p:nvPr/>
          </p:nvSpPr>
          <p:spPr bwMode="auto">
            <a:xfrm>
              <a:off x="5784742" y="22876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96" name="Line 327"/>
            <p:cNvSpPr>
              <a:spLocks noChangeShapeType="1"/>
            </p:cNvSpPr>
            <p:nvPr/>
          </p:nvSpPr>
          <p:spPr bwMode="auto">
            <a:xfrm>
              <a:off x="5784742"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97" name="Line 328"/>
            <p:cNvSpPr>
              <a:spLocks noChangeShapeType="1"/>
            </p:cNvSpPr>
            <p:nvPr/>
          </p:nvSpPr>
          <p:spPr bwMode="auto">
            <a:xfrm>
              <a:off x="5784742"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98" name="Line 329"/>
            <p:cNvSpPr>
              <a:spLocks noChangeShapeType="1"/>
            </p:cNvSpPr>
            <p:nvPr/>
          </p:nvSpPr>
          <p:spPr bwMode="auto">
            <a:xfrm>
              <a:off x="5784742"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99" name="Line 330"/>
            <p:cNvSpPr>
              <a:spLocks noChangeShapeType="1"/>
            </p:cNvSpPr>
            <p:nvPr/>
          </p:nvSpPr>
          <p:spPr bwMode="auto">
            <a:xfrm>
              <a:off x="5784742"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00" name="Line 331"/>
            <p:cNvSpPr>
              <a:spLocks noChangeShapeType="1"/>
            </p:cNvSpPr>
            <p:nvPr/>
          </p:nvSpPr>
          <p:spPr bwMode="auto">
            <a:xfrm>
              <a:off x="5784742"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01" name="Line 332"/>
            <p:cNvSpPr>
              <a:spLocks noChangeShapeType="1"/>
            </p:cNvSpPr>
            <p:nvPr/>
          </p:nvSpPr>
          <p:spPr bwMode="auto">
            <a:xfrm>
              <a:off x="5784742" y="404355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02" name="Line 333"/>
            <p:cNvSpPr>
              <a:spLocks noChangeShapeType="1"/>
            </p:cNvSpPr>
            <p:nvPr/>
          </p:nvSpPr>
          <p:spPr bwMode="auto">
            <a:xfrm>
              <a:off x="5784742" y="4302997"/>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03" name="Line 334"/>
            <p:cNvSpPr>
              <a:spLocks noChangeShapeType="1"/>
            </p:cNvSpPr>
            <p:nvPr/>
          </p:nvSpPr>
          <p:spPr bwMode="auto">
            <a:xfrm>
              <a:off x="5784742" y="46283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04" name="Line 335"/>
            <p:cNvSpPr>
              <a:spLocks noChangeShapeType="1"/>
            </p:cNvSpPr>
            <p:nvPr/>
          </p:nvSpPr>
          <p:spPr bwMode="auto">
            <a:xfrm>
              <a:off x="5784742" y="488925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05" name="Line 336"/>
            <p:cNvSpPr>
              <a:spLocks noChangeShapeType="1"/>
            </p:cNvSpPr>
            <p:nvPr/>
          </p:nvSpPr>
          <p:spPr bwMode="auto">
            <a:xfrm>
              <a:off x="5784742" y="52131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06" name="Line 337"/>
            <p:cNvSpPr>
              <a:spLocks noChangeShapeType="1"/>
            </p:cNvSpPr>
            <p:nvPr/>
          </p:nvSpPr>
          <p:spPr bwMode="auto">
            <a:xfrm>
              <a:off x="5784742"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07" name="Line 338"/>
            <p:cNvSpPr>
              <a:spLocks noChangeShapeType="1"/>
            </p:cNvSpPr>
            <p:nvPr/>
          </p:nvSpPr>
          <p:spPr bwMode="auto">
            <a:xfrm>
              <a:off x="5784742" y="579945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08" name="Line 339"/>
            <p:cNvSpPr>
              <a:spLocks noChangeShapeType="1"/>
            </p:cNvSpPr>
            <p:nvPr/>
          </p:nvSpPr>
          <p:spPr bwMode="auto">
            <a:xfrm>
              <a:off x="5784742" y="60588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09" name="Rectangle 340"/>
            <p:cNvSpPr>
              <a:spLocks noChangeArrowheads="1"/>
            </p:cNvSpPr>
            <p:nvPr/>
          </p:nvSpPr>
          <p:spPr bwMode="auto">
            <a:xfrm>
              <a:off x="4289717" y="1638326"/>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10" name="Rectangle 341"/>
            <p:cNvSpPr>
              <a:spLocks noChangeArrowheads="1"/>
            </p:cNvSpPr>
            <p:nvPr/>
          </p:nvSpPr>
          <p:spPr bwMode="auto">
            <a:xfrm>
              <a:off x="4289717" y="2223149"/>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11" name="Rectangle 342"/>
            <p:cNvSpPr>
              <a:spLocks noChangeArrowheads="1"/>
            </p:cNvSpPr>
            <p:nvPr/>
          </p:nvSpPr>
          <p:spPr bwMode="auto">
            <a:xfrm>
              <a:off x="4289717" y="2807972"/>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12" name="Rectangle 343"/>
            <p:cNvSpPr>
              <a:spLocks noChangeArrowheads="1"/>
            </p:cNvSpPr>
            <p:nvPr/>
          </p:nvSpPr>
          <p:spPr bwMode="auto">
            <a:xfrm>
              <a:off x="4289717" y="3394228"/>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13" name="Rectangle 344"/>
            <p:cNvSpPr>
              <a:spLocks noChangeArrowheads="1"/>
            </p:cNvSpPr>
            <p:nvPr/>
          </p:nvSpPr>
          <p:spPr bwMode="auto">
            <a:xfrm>
              <a:off x="4289717" y="3979051"/>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14" name="Rectangle 345"/>
            <p:cNvSpPr>
              <a:spLocks noChangeArrowheads="1"/>
            </p:cNvSpPr>
            <p:nvPr/>
          </p:nvSpPr>
          <p:spPr bwMode="auto">
            <a:xfrm>
              <a:off x="4289717" y="4563873"/>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15" name="Rectangle 346"/>
            <p:cNvSpPr>
              <a:spLocks noChangeArrowheads="1"/>
            </p:cNvSpPr>
            <p:nvPr/>
          </p:nvSpPr>
          <p:spPr bwMode="auto">
            <a:xfrm>
              <a:off x="4289717" y="5148696"/>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16" name="Rectangle 347"/>
            <p:cNvSpPr>
              <a:spLocks noChangeArrowheads="1"/>
            </p:cNvSpPr>
            <p:nvPr/>
          </p:nvSpPr>
          <p:spPr bwMode="auto">
            <a:xfrm>
              <a:off x="4289717" y="5734953"/>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17" name="Line 348"/>
            <p:cNvSpPr>
              <a:spLocks noChangeShapeType="1"/>
            </p:cNvSpPr>
            <p:nvPr/>
          </p:nvSpPr>
          <p:spPr bwMode="auto">
            <a:xfrm>
              <a:off x="4094776"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18" name="Line 349"/>
            <p:cNvSpPr>
              <a:spLocks noChangeShapeType="1"/>
            </p:cNvSpPr>
            <p:nvPr/>
          </p:nvSpPr>
          <p:spPr bwMode="auto">
            <a:xfrm>
              <a:off x="4094776"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19" name="Line 350"/>
            <p:cNvSpPr>
              <a:spLocks noChangeShapeType="1"/>
            </p:cNvSpPr>
            <p:nvPr/>
          </p:nvSpPr>
          <p:spPr bwMode="auto">
            <a:xfrm>
              <a:off x="4094776" y="22876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20" name="Line 351"/>
            <p:cNvSpPr>
              <a:spLocks noChangeShapeType="1"/>
            </p:cNvSpPr>
            <p:nvPr/>
          </p:nvSpPr>
          <p:spPr bwMode="auto">
            <a:xfrm>
              <a:off x="4094776"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21" name="Line 352"/>
            <p:cNvSpPr>
              <a:spLocks noChangeShapeType="1"/>
            </p:cNvSpPr>
            <p:nvPr/>
          </p:nvSpPr>
          <p:spPr bwMode="auto">
            <a:xfrm>
              <a:off x="4094776"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22" name="Line 353"/>
            <p:cNvSpPr>
              <a:spLocks noChangeShapeType="1"/>
            </p:cNvSpPr>
            <p:nvPr/>
          </p:nvSpPr>
          <p:spPr bwMode="auto">
            <a:xfrm>
              <a:off x="4094776"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23" name="Line 354"/>
            <p:cNvSpPr>
              <a:spLocks noChangeShapeType="1"/>
            </p:cNvSpPr>
            <p:nvPr/>
          </p:nvSpPr>
          <p:spPr bwMode="auto">
            <a:xfrm>
              <a:off x="4094776"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24" name="Line 355"/>
            <p:cNvSpPr>
              <a:spLocks noChangeShapeType="1"/>
            </p:cNvSpPr>
            <p:nvPr/>
          </p:nvSpPr>
          <p:spPr bwMode="auto">
            <a:xfrm>
              <a:off x="4094776"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25" name="Line 356"/>
            <p:cNvSpPr>
              <a:spLocks noChangeShapeType="1"/>
            </p:cNvSpPr>
            <p:nvPr/>
          </p:nvSpPr>
          <p:spPr bwMode="auto">
            <a:xfrm>
              <a:off x="4094776" y="404355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26" name="Line 357"/>
            <p:cNvSpPr>
              <a:spLocks noChangeShapeType="1"/>
            </p:cNvSpPr>
            <p:nvPr/>
          </p:nvSpPr>
          <p:spPr bwMode="auto">
            <a:xfrm>
              <a:off x="4094776" y="4302997"/>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27" name="Line 358"/>
            <p:cNvSpPr>
              <a:spLocks noChangeShapeType="1"/>
            </p:cNvSpPr>
            <p:nvPr/>
          </p:nvSpPr>
          <p:spPr bwMode="auto">
            <a:xfrm>
              <a:off x="4094776" y="46283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28" name="Line 359"/>
            <p:cNvSpPr>
              <a:spLocks noChangeShapeType="1"/>
            </p:cNvSpPr>
            <p:nvPr/>
          </p:nvSpPr>
          <p:spPr bwMode="auto">
            <a:xfrm>
              <a:off x="4094776" y="488925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29" name="Line 360"/>
            <p:cNvSpPr>
              <a:spLocks noChangeShapeType="1"/>
            </p:cNvSpPr>
            <p:nvPr/>
          </p:nvSpPr>
          <p:spPr bwMode="auto">
            <a:xfrm>
              <a:off x="4094776" y="52131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30" name="Line 361"/>
            <p:cNvSpPr>
              <a:spLocks noChangeShapeType="1"/>
            </p:cNvSpPr>
            <p:nvPr/>
          </p:nvSpPr>
          <p:spPr bwMode="auto">
            <a:xfrm>
              <a:off x="4094776"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31" name="Line 362"/>
            <p:cNvSpPr>
              <a:spLocks noChangeShapeType="1"/>
            </p:cNvSpPr>
            <p:nvPr/>
          </p:nvSpPr>
          <p:spPr bwMode="auto">
            <a:xfrm>
              <a:off x="4094776" y="579945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32" name="Line 363"/>
            <p:cNvSpPr>
              <a:spLocks noChangeShapeType="1"/>
            </p:cNvSpPr>
            <p:nvPr/>
          </p:nvSpPr>
          <p:spPr bwMode="auto">
            <a:xfrm>
              <a:off x="4094776" y="60588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33" name="Line 364"/>
            <p:cNvSpPr>
              <a:spLocks noChangeShapeType="1"/>
            </p:cNvSpPr>
            <p:nvPr/>
          </p:nvSpPr>
          <p:spPr bwMode="auto">
            <a:xfrm>
              <a:off x="4615096"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34" name="Line 365"/>
            <p:cNvSpPr>
              <a:spLocks noChangeShapeType="1"/>
            </p:cNvSpPr>
            <p:nvPr/>
          </p:nvSpPr>
          <p:spPr bwMode="auto">
            <a:xfrm>
              <a:off x="4615096"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35" name="Line 366"/>
            <p:cNvSpPr>
              <a:spLocks noChangeShapeType="1"/>
            </p:cNvSpPr>
            <p:nvPr/>
          </p:nvSpPr>
          <p:spPr bwMode="auto">
            <a:xfrm>
              <a:off x="4615096" y="22876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36" name="Line 367"/>
            <p:cNvSpPr>
              <a:spLocks noChangeShapeType="1"/>
            </p:cNvSpPr>
            <p:nvPr/>
          </p:nvSpPr>
          <p:spPr bwMode="auto">
            <a:xfrm>
              <a:off x="4615096"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37" name="Line 368"/>
            <p:cNvSpPr>
              <a:spLocks noChangeShapeType="1"/>
            </p:cNvSpPr>
            <p:nvPr/>
          </p:nvSpPr>
          <p:spPr bwMode="auto">
            <a:xfrm>
              <a:off x="4615096"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38" name="Line 369"/>
            <p:cNvSpPr>
              <a:spLocks noChangeShapeType="1"/>
            </p:cNvSpPr>
            <p:nvPr/>
          </p:nvSpPr>
          <p:spPr bwMode="auto">
            <a:xfrm>
              <a:off x="4615096"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39" name="Line 370"/>
            <p:cNvSpPr>
              <a:spLocks noChangeShapeType="1"/>
            </p:cNvSpPr>
            <p:nvPr/>
          </p:nvSpPr>
          <p:spPr bwMode="auto">
            <a:xfrm>
              <a:off x="4615096"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40" name="Line 371"/>
            <p:cNvSpPr>
              <a:spLocks noChangeShapeType="1"/>
            </p:cNvSpPr>
            <p:nvPr/>
          </p:nvSpPr>
          <p:spPr bwMode="auto">
            <a:xfrm>
              <a:off x="4615096"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41" name="Line 372"/>
            <p:cNvSpPr>
              <a:spLocks noChangeShapeType="1"/>
            </p:cNvSpPr>
            <p:nvPr/>
          </p:nvSpPr>
          <p:spPr bwMode="auto">
            <a:xfrm>
              <a:off x="4615096" y="404355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42" name="Line 373"/>
            <p:cNvSpPr>
              <a:spLocks noChangeShapeType="1"/>
            </p:cNvSpPr>
            <p:nvPr/>
          </p:nvSpPr>
          <p:spPr bwMode="auto">
            <a:xfrm>
              <a:off x="4615096" y="4302997"/>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43" name="Line 374"/>
            <p:cNvSpPr>
              <a:spLocks noChangeShapeType="1"/>
            </p:cNvSpPr>
            <p:nvPr/>
          </p:nvSpPr>
          <p:spPr bwMode="auto">
            <a:xfrm>
              <a:off x="4615096" y="46283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44" name="Line 375"/>
            <p:cNvSpPr>
              <a:spLocks noChangeShapeType="1"/>
            </p:cNvSpPr>
            <p:nvPr/>
          </p:nvSpPr>
          <p:spPr bwMode="auto">
            <a:xfrm>
              <a:off x="4615096" y="488925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45" name="Line 376"/>
            <p:cNvSpPr>
              <a:spLocks noChangeShapeType="1"/>
            </p:cNvSpPr>
            <p:nvPr/>
          </p:nvSpPr>
          <p:spPr bwMode="auto">
            <a:xfrm>
              <a:off x="4615096" y="52131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46" name="Line 377"/>
            <p:cNvSpPr>
              <a:spLocks noChangeShapeType="1"/>
            </p:cNvSpPr>
            <p:nvPr/>
          </p:nvSpPr>
          <p:spPr bwMode="auto">
            <a:xfrm>
              <a:off x="4615096"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47" name="Line 378"/>
            <p:cNvSpPr>
              <a:spLocks noChangeShapeType="1"/>
            </p:cNvSpPr>
            <p:nvPr/>
          </p:nvSpPr>
          <p:spPr bwMode="auto">
            <a:xfrm>
              <a:off x="4615096" y="579945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48" name="Line 379"/>
            <p:cNvSpPr>
              <a:spLocks noChangeShapeType="1"/>
            </p:cNvSpPr>
            <p:nvPr/>
          </p:nvSpPr>
          <p:spPr bwMode="auto">
            <a:xfrm>
              <a:off x="4615096" y="60588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49" name="Rectangle 380"/>
            <p:cNvSpPr>
              <a:spLocks noChangeArrowheads="1"/>
            </p:cNvSpPr>
            <p:nvPr/>
          </p:nvSpPr>
          <p:spPr bwMode="auto">
            <a:xfrm>
              <a:off x="3118638" y="1638326"/>
              <a:ext cx="325379"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50" name="Rectangle 381"/>
            <p:cNvSpPr>
              <a:spLocks noChangeArrowheads="1"/>
            </p:cNvSpPr>
            <p:nvPr/>
          </p:nvSpPr>
          <p:spPr bwMode="auto">
            <a:xfrm>
              <a:off x="3118638" y="2223149"/>
              <a:ext cx="325379"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51" name="Rectangle 382"/>
            <p:cNvSpPr>
              <a:spLocks noChangeArrowheads="1"/>
            </p:cNvSpPr>
            <p:nvPr/>
          </p:nvSpPr>
          <p:spPr bwMode="auto">
            <a:xfrm>
              <a:off x="3118638" y="2807972"/>
              <a:ext cx="325379"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52" name="Rectangle 383"/>
            <p:cNvSpPr>
              <a:spLocks noChangeArrowheads="1"/>
            </p:cNvSpPr>
            <p:nvPr/>
          </p:nvSpPr>
          <p:spPr bwMode="auto">
            <a:xfrm>
              <a:off x="3118638" y="3394228"/>
              <a:ext cx="325379"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53" name="Rectangle 384"/>
            <p:cNvSpPr>
              <a:spLocks noChangeArrowheads="1"/>
            </p:cNvSpPr>
            <p:nvPr/>
          </p:nvSpPr>
          <p:spPr bwMode="auto">
            <a:xfrm>
              <a:off x="3118638" y="3979051"/>
              <a:ext cx="325379"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54" name="Rectangle 385"/>
            <p:cNvSpPr>
              <a:spLocks noChangeArrowheads="1"/>
            </p:cNvSpPr>
            <p:nvPr/>
          </p:nvSpPr>
          <p:spPr bwMode="auto">
            <a:xfrm>
              <a:off x="3118638" y="4563873"/>
              <a:ext cx="325379"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55" name="Rectangle 386"/>
            <p:cNvSpPr>
              <a:spLocks noChangeArrowheads="1"/>
            </p:cNvSpPr>
            <p:nvPr/>
          </p:nvSpPr>
          <p:spPr bwMode="auto">
            <a:xfrm>
              <a:off x="3118638" y="5148696"/>
              <a:ext cx="325379"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56" name="Rectangle 387"/>
            <p:cNvSpPr>
              <a:spLocks noChangeArrowheads="1"/>
            </p:cNvSpPr>
            <p:nvPr/>
          </p:nvSpPr>
          <p:spPr bwMode="auto">
            <a:xfrm>
              <a:off x="3118638" y="5734953"/>
              <a:ext cx="325379"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57" name="Line 404"/>
            <p:cNvSpPr>
              <a:spLocks noChangeShapeType="1"/>
            </p:cNvSpPr>
            <p:nvPr/>
          </p:nvSpPr>
          <p:spPr bwMode="auto">
            <a:xfrm>
              <a:off x="3444017"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58" name="Line 405"/>
            <p:cNvSpPr>
              <a:spLocks noChangeShapeType="1"/>
            </p:cNvSpPr>
            <p:nvPr/>
          </p:nvSpPr>
          <p:spPr bwMode="auto">
            <a:xfrm>
              <a:off x="3444017"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59" name="Line 406"/>
            <p:cNvSpPr>
              <a:spLocks noChangeShapeType="1"/>
            </p:cNvSpPr>
            <p:nvPr/>
          </p:nvSpPr>
          <p:spPr bwMode="auto">
            <a:xfrm>
              <a:off x="3444017" y="22876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60" name="Line 407"/>
            <p:cNvSpPr>
              <a:spLocks noChangeShapeType="1"/>
            </p:cNvSpPr>
            <p:nvPr/>
          </p:nvSpPr>
          <p:spPr bwMode="auto">
            <a:xfrm>
              <a:off x="3444017"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61" name="Line 408"/>
            <p:cNvSpPr>
              <a:spLocks noChangeShapeType="1"/>
            </p:cNvSpPr>
            <p:nvPr/>
          </p:nvSpPr>
          <p:spPr bwMode="auto">
            <a:xfrm>
              <a:off x="3444017"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62" name="Line 409"/>
            <p:cNvSpPr>
              <a:spLocks noChangeShapeType="1"/>
            </p:cNvSpPr>
            <p:nvPr/>
          </p:nvSpPr>
          <p:spPr bwMode="auto">
            <a:xfrm>
              <a:off x="3444017"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63" name="Line 410"/>
            <p:cNvSpPr>
              <a:spLocks noChangeShapeType="1"/>
            </p:cNvSpPr>
            <p:nvPr/>
          </p:nvSpPr>
          <p:spPr bwMode="auto">
            <a:xfrm>
              <a:off x="3444017"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64" name="Line 411"/>
            <p:cNvSpPr>
              <a:spLocks noChangeShapeType="1"/>
            </p:cNvSpPr>
            <p:nvPr/>
          </p:nvSpPr>
          <p:spPr bwMode="auto">
            <a:xfrm>
              <a:off x="3444017"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65" name="Line 412"/>
            <p:cNvSpPr>
              <a:spLocks noChangeShapeType="1"/>
            </p:cNvSpPr>
            <p:nvPr/>
          </p:nvSpPr>
          <p:spPr bwMode="auto">
            <a:xfrm>
              <a:off x="3444017" y="404355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66" name="Line 413"/>
            <p:cNvSpPr>
              <a:spLocks noChangeShapeType="1"/>
            </p:cNvSpPr>
            <p:nvPr/>
          </p:nvSpPr>
          <p:spPr bwMode="auto">
            <a:xfrm>
              <a:off x="3444017" y="4302997"/>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67" name="Line 414"/>
            <p:cNvSpPr>
              <a:spLocks noChangeShapeType="1"/>
            </p:cNvSpPr>
            <p:nvPr/>
          </p:nvSpPr>
          <p:spPr bwMode="auto">
            <a:xfrm>
              <a:off x="3444017" y="46283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68" name="Line 415"/>
            <p:cNvSpPr>
              <a:spLocks noChangeShapeType="1"/>
            </p:cNvSpPr>
            <p:nvPr/>
          </p:nvSpPr>
          <p:spPr bwMode="auto">
            <a:xfrm>
              <a:off x="3444017" y="488925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69" name="Line 416"/>
            <p:cNvSpPr>
              <a:spLocks noChangeShapeType="1"/>
            </p:cNvSpPr>
            <p:nvPr/>
          </p:nvSpPr>
          <p:spPr bwMode="auto">
            <a:xfrm>
              <a:off x="3444017" y="52131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70" name="Line 417"/>
            <p:cNvSpPr>
              <a:spLocks noChangeShapeType="1"/>
            </p:cNvSpPr>
            <p:nvPr/>
          </p:nvSpPr>
          <p:spPr bwMode="auto">
            <a:xfrm>
              <a:off x="3444017"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71" name="Line 418"/>
            <p:cNvSpPr>
              <a:spLocks noChangeShapeType="1"/>
            </p:cNvSpPr>
            <p:nvPr/>
          </p:nvSpPr>
          <p:spPr bwMode="auto">
            <a:xfrm>
              <a:off x="3444017" y="579945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72" name="Line 419"/>
            <p:cNvSpPr>
              <a:spLocks noChangeShapeType="1"/>
            </p:cNvSpPr>
            <p:nvPr/>
          </p:nvSpPr>
          <p:spPr bwMode="auto">
            <a:xfrm>
              <a:off x="3444017" y="60588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73" name="Line 420"/>
            <p:cNvSpPr>
              <a:spLocks noChangeShapeType="1"/>
            </p:cNvSpPr>
            <p:nvPr/>
          </p:nvSpPr>
          <p:spPr bwMode="auto">
            <a:xfrm>
              <a:off x="3638958" y="1702828"/>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74" name="Line 421"/>
            <p:cNvSpPr>
              <a:spLocks noChangeShapeType="1"/>
            </p:cNvSpPr>
            <p:nvPr/>
          </p:nvSpPr>
          <p:spPr bwMode="auto">
            <a:xfrm>
              <a:off x="3638958" y="1963705"/>
              <a:ext cx="455818" cy="3253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75" name="Line 422"/>
            <p:cNvSpPr>
              <a:spLocks noChangeShapeType="1"/>
            </p:cNvSpPr>
            <p:nvPr/>
          </p:nvSpPr>
          <p:spPr bwMode="auto">
            <a:xfrm flipV="1">
              <a:off x="3638958" y="1963705"/>
              <a:ext cx="455818" cy="3253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76" name="Line 423"/>
            <p:cNvSpPr>
              <a:spLocks noChangeShapeType="1"/>
            </p:cNvSpPr>
            <p:nvPr/>
          </p:nvSpPr>
          <p:spPr bwMode="auto">
            <a:xfrm>
              <a:off x="3638958" y="2548528"/>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77" name="Line 424"/>
            <p:cNvSpPr>
              <a:spLocks noChangeShapeType="1"/>
            </p:cNvSpPr>
            <p:nvPr/>
          </p:nvSpPr>
          <p:spPr bwMode="auto">
            <a:xfrm>
              <a:off x="3638958" y="2872474"/>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78" name="Line 425"/>
            <p:cNvSpPr>
              <a:spLocks noChangeShapeType="1"/>
            </p:cNvSpPr>
            <p:nvPr/>
          </p:nvSpPr>
          <p:spPr bwMode="auto">
            <a:xfrm>
              <a:off x="3638958" y="3133351"/>
              <a:ext cx="455818" cy="3253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79" name="Line 426"/>
            <p:cNvSpPr>
              <a:spLocks noChangeShapeType="1"/>
            </p:cNvSpPr>
            <p:nvPr/>
          </p:nvSpPr>
          <p:spPr bwMode="auto">
            <a:xfrm flipV="1">
              <a:off x="3638958" y="3133351"/>
              <a:ext cx="455818" cy="3253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80" name="Line 427"/>
            <p:cNvSpPr>
              <a:spLocks noChangeShapeType="1"/>
            </p:cNvSpPr>
            <p:nvPr/>
          </p:nvSpPr>
          <p:spPr bwMode="auto">
            <a:xfrm>
              <a:off x="3638958" y="3718174"/>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81" name="Line 428"/>
            <p:cNvSpPr>
              <a:spLocks noChangeShapeType="1"/>
            </p:cNvSpPr>
            <p:nvPr/>
          </p:nvSpPr>
          <p:spPr bwMode="auto">
            <a:xfrm>
              <a:off x="3638958" y="4043554"/>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82" name="Line 429"/>
            <p:cNvSpPr>
              <a:spLocks noChangeShapeType="1"/>
            </p:cNvSpPr>
            <p:nvPr/>
          </p:nvSpPr>
          <p:spPr bwMode="auto">
            <a:xfrm>
              <a:off x="3638958" y="4304430"/>
              <a:ext cx="455818"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83" name="Line 430"/>
            <p:cNvSpPr>
              <a:spLocks noChangeShapeType="1"/>
            </p:cNvSpPr>
            <p:nvPr/>
          </p:nvSpPr>
          <p:spPr bwMode="auto">
            <a:xfrm flipV="1">
              <a:off x="3638958" y="4304430"/>
              <a:ext cx="455818"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84" name="Line 431"/>
            <p:cNvSpPr>
              <a:spLocks noChangeShapeType="1"/>
            </p:cNvSpPr>
            <p:nvPr/>
          </p:nvSpPr>
          <p:spPr bwMode="auto">
            <a:xfrm>
              <a:off x="3638958" y="4889253"/>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85" name="Line 432"/>
            <p:cNvSpPr>
              <a:spLocks noChangeShapeType="1"/>
            </p:cNvSpPr>
            <p:nvPr/>
          </p:nvSpPr>
          <p:spPr bwMode="auto">
            <a:xfrm>
              <a:off x="3638958" y="5213199"/>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86" name="Line 433"/>
            <p:cNvSpPr>
              <a:spLocks noChangeShapeType="1"/>
            </p:cNvSpPr>
            <p:nvPr/>
          </p:nvSpPr>
          <p:spPr bwMode="auto">
            <a:xfrm>
              <a:off x="3638958" y="5474076"/>
              <a:ext cx="455818"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87" name="Line 434"/>
            <p:cNvSpPr>
              <a:spLocks noChangeShapeType="1"/>
            </p:cNvSpPr>
            <p:nvPr/>
          </p:nvSpPr>
          <p:spPr bwMode="auto">
            <a:xfrm flipV="1">
              <a:off x="3638958" y="5474076"/>
              <a:ext cx="455818"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88" name="Line 435"/>
            <p:cNvSpPr>
              <a:spLocks noChangeShapeType="1"/>
            </p:cNvSpPr>
            <p:nvPr/>
          </p:nvSpPr>
          <p:spPr bwMode="auto">
            <a:xfrm>
              <a:off x="3638958" y="6058899"/>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89" name="Line 436"/>
            <p:cNvSpPr>
              <a:spLocks noChangeShapeType="1"/>
            </p:cNvSpPr>
            <p:nvPr/>
          </p:nvSpPr>
          <p:spPr bwMode="auto">
            <a:xfrm>
              <a:off x="4808604" y="1702828"/>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90" name="Line 437"/>
            <p:cNvSpPr>
              <a:spLocks noChangeShapeType="1"/>
            </p:cNvSpPr>
            <p:nvPr/>
          </p:nvSpPr>
          <p:spPr bwMode="auto">
            <a:xfrm>
              <a:off x="4808604" y="1963705"/>
              <a:ext cx="455818" cy="3253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91" name="Line 438"/>
            <p:cNvSpPr>
              <a:spLocks noChangeShapeType="1"/>
            </p:cNvSpPr>
            <p:nvPr/>
          </p:nvSpPr>
          <p:spPr bwMode="auto">
            <a:xfrm flipV="1">
              <a:off x="4808604" y="1963705"/>
              <a:ext cx="455818" cy="3253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92" name="Line 439"/>
            <p:cNvSpPr>
              <a:spLocks noChangeShapeType="1"/>
            </p:cNvSpPr>
            <p:nvPr/>
          </p:nvSpPr>
          <p:spPr bwMode="auto">
            <a:xfrm>
              <a:off x="4808604" y="2548528"/>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93" name="Line 440"/>
            <p:cNvSpPr>
              <a:spLocks noChangeShapeType="1"/>
            </p:cNvSpPr>
            <p:nvPr/>
          </p:nvSpPr>
          <p:spPr bwMode="auto">
            <a:xfrm>
              <a:off x="4808604" y="2872474"/>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94" name="Line 441"/>
            <p:cNvSpPr>
              <a:spLocks noChangeShapeType="1"/>
            </p:cNvSpPr>
            <p:nvPr/>
          </p:nvSpPr>
          <p:spPr bwMode="auto">
            <a:xfrm>
              <a:off x="4808604" y="3133351"/>
              <a:ext cx="455818" cy="3253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95" name="Line 442"/>
            <p:cNvSpPr>
              <a:spLocks noChangeShapeType="1"/>
            </p:cNvSpPr>
            <p:nvPr/>
          </p:nvSpPr>
          <p:spPr bwMode="auto">
            <a:xfrm flipV="1">
              <a:off x="4808604" y="3133351"/>
              <a:ext cx="455818" cy="3253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96" name="Line 443"/>
            <p:cNvSpPr>
              <a:spLocks noChangeShapeType="1"/>
            </p:cNvSpPr>
            <p:nvPr/>
          </p:nvSpPr>
          <p:spPr bwMode="auto">
            <a:xfrm>
              <a:off x="4808604" y="3718174"/>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97" name="Line 444"/>
            <p:cNvSpPr>
              <a:spLocks noChangeShapeType="1"/>
            </p:cNvSpPr>
            <p:nvPr/>
          </p:nvSpPr>
          <p:spPr bwMode="auto">
            <a:xfrm>
              <a:off x="4808604" y="4043554"/>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98" name="Line 445"/>
            <p:cNvSpPr>
              <a:spLocks noChangeShapeType="1"/>
            </p:cNvSpPr>
            <p:nvPr/>
          </p:nvSpPr>
          <p:spPr bwMode="auto">
            <a:xfrm>
              <a:off x="4808604" y="4304430"/>
              <a:ext cx="455818"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99" name="Line 446"/>
            <p:cNvSpPr>
              <a:spLocks noChangeShapeType="1"/>
            </p:cNvSpPr>
            <p:nvPr/>
          </p:nvSpPr>
          <p:spPr bwMode="auto">
            <a:xfrm flipV="1">
              <a:off x="4808604" y="4304430"/>
              <a:ext cx="455818"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100" name="Line 447"/>
            <p:cNvSpPr>
              <a:spLocks noChangeShapeType="1"/>
            </p:cNvSpPr>
            <p:nvPr/>
          </p:nvSpPr>
          <p:spPr bwMode="auto">
            <a:xfrm>
              <a:off x="4808604" y="4889253"/>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101" name="Line 448"/>
            <p:cNvSpPr>
              <a:spLocks noChangeShapeType="1"/>
            </p:cNvSpPr>
            <p:nvPr/>
          </p:nvSpPr>
          <p:spPr bwMode="auto">
            <a:xfrm>
              <a:off x="4808604" y="5213199"/>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102" name="Line 449"/>
            <p:cNvSpPr>
              <a:spLocks noChangeShapeType="1"/>
            </p:cNvSpPr>
            <p:nvPr/>
          </p:nvSpPr>
          <p:spPr bwMode="auto">
            <a:xfrm>
              <a:off x="4808604" y="5474076"/>
              <a:ext cx="455818"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103" name="Line 450"/>
            <p:cNvSpPr>
              <a:spLocks noChangeShapeType="1"/>
            </p:cNvSpPr>
            <p:nvPr/>
          </p:nvSpPr>
          <p:spPr bwMode="auto">
            <a:xfrm flipV="1">
              <a:off x="4808604" y="5474076"/>
              <a:ext cx="455818"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104" name="Line 451"/>
            <p:cNvSpPr>
              <a:spLocks noChangeShapeType="1"/>
            </p:cNvSpPr>
            <p:nvPr/>
          </p:nvSpPr>
          <p:spPr bwMode="auto">
            <a:xfrm>
              <a:off x="4808604" y="6058899"/>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105" name="Oval 473"/>
            <p:cNvSpPr>
              <a:spLocks noChangeArrowheads="1"/>
            </p:cNvSpPr>
            <p:nvPr/>
          </p:nvSpPr>
          <p:spPr bwMode="auto">
            <a:xfrm>
              <a:off x="323528" y="3589169"/>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7</a:t>
              </a:r>
              <a:endParaRPr lang="es-ES_tradnl" sz="1400"/>
            </a:p>
          </p:txBody>
        </p:sp>
        <p:sp>
          <p:nvSpPr>
            <p:cNvPr id="1106" name="Oval 474"/>
            <p:cNvSpPr>
              <a:spLocks noChangeArrowheads="1"/>
            </p:cNvSpPr>
            <p:nvPr/>
          </p:nvSpPr>
          <p:spPr bwMode="auto">
            <a:xfrm>
              <a:off x="323528" y="3328292"/>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6</a:t>
              </a:r>
              <a:endParaRPr lang="es-ES_tradnl" sz="1400"/>
            </a:p>
          </p:txBody>
        </p:sp>
        <p:sp>
          <p:nvSpPr>
            <p:cNvPr id="1107" name="Oval 475"/>
            <p:cNvSpPr>
              <a:spLocks noChangeArrowheads="1"/>
            </p:cNvSpPr>
            <p:nvPr/>
          </p:nvSpPr>
          <p:spPr bwMode="auto">
            <a:xfrm>
              <a:off x="323528" y="3002913"/>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5</a:t>
              </a:r>
              <a:endParaRPr lang="es-ES_tradnl" sz="1400"/>
            </a:p>
          </p:txBody>
        </p:sp>
        <p:sp>
          <p:nvSpPr>
            <p:cNvPr id="1108" name="Oval 476"/>
            <p:cNvSpPr>
              <a:spLocks noChangeArrowheads="1"/>
            </p:cNvSpPr>
            <p:nvPr/>
          </p:nvSpPr>
          <p:spPr bwMode="auto">
            <a:xfrm>
              <a:off x="323528" y="2743469"/>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4</a:t>
              </a:r>
              <a:endParaRPr lang="es-ES_tradnl" sz="1400"/>
            </a:p>
          </p:txBody>
        </p:sp>
        <p:sp>
          <p:nvSpPr>
            <p:cNvPr id="1109" name="Oval 477"/>
            <p:cNvSpPr>
              <a:spLocks noChangeArrowheads="1"/>
            </p:cNvSpPr>
            <p:nvPr/>
          </p:nvSpPr>
          <p:spPr bwMode="auto">
            <a:xfrm>
              <a:off x="323528" y="2418090"/>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3</a:t>
              </a:r>
              <a:endParaRPr lang="es-ES_tradnl" sz="1400"/>
            </a:p>
          </p:txBody>
        </p:sp>
        <p:sp>
          <p:nvSpPr>
            <p:cNvPr id="1110" name="Oval 478"/>
            <p:cNvSpPr>
              <a:spLocks noChangeArrowheads="1"/>
            </p:cNvSpPr>
            <p:nvPr/>
          </p:nvSpPr>
          <p:spPr bwMode="auto">
            <a:xfrm>
              <a:off x="323528" y="2158646"/>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2</a:t>
              </a:r>
              <a:endParaRPr lang="es-ES_tradnl" sz="1400"/>
            </a:p>
          </p:txBody>
        </p:sp>
        <p:sp>
          <p:nvSpPr>
            <p:cNvPr id="1111" name="Oval 479"/>
            <p:cNvSpPr>
              <a:spLocks noChangeArrowheads="1"/>
            </p:cNvSpPr>
            <p:nvPr/>
          </p:nvSpPr>
          <p:spPr bwMode="auto">
            <a:xfrm>
              <a:off x="323528" y="1833267"/>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a:t>
              </a:r>
              <a:endParaRPr lang="es-ES_tradnl" sz="1400"/>
            </a:p>
          </p:txBody>
        </p:sp>
        <p:sp>
          <p:nvSpPr>
            <p:cNvPr id="1112" name="Oval 480"/>
            <p:cNvSpPr>
              <a:spLocks noChangeArrowheads="1"/>
            </p:cNvSpPr>
            <p:nvPr/>
          </p:nvSpPr>
          <p:spPr bwMode="auto">
            <a:xfrm>
              <a:off x="323528" y="1573823"/>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0</a:t>
              </a:r>
              <a:endParaRPr lang="es-ES_tradnl" sz="1400"/>
            </a:p>
          </p:txBody>
        </p:sp>
        <p:sp>
          <p:nvSpPr>
            <p:cNvPr id="1113" name="Oval 481"/>
            <p:cNvSpPr>
              <a:spLocks noChangeArrowheads="1"/>
            </p:cNvSpPr>
            <p:nvPr/>
          </p:nvSpPr>
          <p:spPr bwMode="auto">
            <a:xfrm>
              <a:off x="323528" y="5929894"/>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15</a:t>
              </a:r>
              <a:endParaRPr lang="es-ES_tradnl" sz="1400"/>
            </a:p>
          </p:txBody>
        </p:sp>
        <p:sp>
          <p:nvSpPr>
            <p:cNvPr id="1114" name="Oval 482"/>
            <p:cNvSpPr>
              <a:spLocks noChangeArrowheads="1"/>
            </p:cNvSpPr>
            <p:nvPr/>
          </p:nvSpPr>
          <p:spPr bwMode="auto">
            <a:xfrm>
              <a:off x="323528" y="5669017"/>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14</a:t>
              </a:r>
              <a:endParaRPr lang="es-ES_tradnl" sz="1400"/>
            </a:p>
          </p:txBody>
        </p:sp>
        <p:sp>
          <p:nvSpPr>
            <p:cNvPr id="1115" name="Oval 483"/>
            <p:cNvSpPr>
              <a:spLocks noChangeArrowheads="1"/>
            </p:cNvSpPr>
            <p:nvPr/>
          </p:nvSpPr>
          <p:spPr bwMode="auto">
            <a:xfrm>
              <a:off x="323528" y="5343637"/>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13</a:t>
              </a:r>
              <a:endParaRPr lang="es-ES_tradnl" sz="1400"/>
            </a:p>
          </p:txBody>
        </p:sp>
        <p:sp>
          <p:nvSpPr>
            <p:cNvPr id="1116" name="Oval 484"/>
            <p:cNvSpPr>
              <a:spLocks noChangeArrowheads="1"/>
            </p:cNvSpPr>
            <p:nvPr/>
          </p:nvSpPr>
          <p:spPr bwMode="auto">
            <a:xfrm>
              <a:off x="323528" y="5084194"/>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12</a:t>
              </a:r>
              <a:endParaRPr lang="es-ES_tradnl" sz="1400"/>
            </a:p>
          </p:txBody>
        </p:sp>
        <p:sp>
          <p:nvSpPr>
            <p:cNvPr id="1117" name="Oval 485"/>
            <p:cNvSpPr>
              <a:spLocks noChangeArrowheads="1"/>
            </p:cNvSpPr>
            <p:nvPr/>
          </p:nvSpPr>
          <p:spPr bwMode="auto">
            <a:xfrm>
              <a:off x="323528" y="4758814"/>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11</a:t>
              </a:r>
              <a:endParaRPr lang="es-ES_tradnl" sz="1400"/>
            </a:p>
          </p:txBody>
        </p:sp>
        <p:sp>
          <p:nvSpPr>
            <p:cNvPr id="1118" name="Oval 486"/>
            <p:cNvSpPr>
              <a:spLocks noChangeArrowheads="1"/>
            </p:cNvSpPr>
            <p:nvPr/>
          </p:nvSpPr>
          <p:spPr bwMode="auto">
            <a:xfrm>
              <a:off x="323528" y="4499371"/>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10</a:t>
              </a:r>
              <a:endParaRPr lang="es-ES_tradnl" sz="1400"/>
            </a:p>
          </p:txBody>
        </p:sp>
        <p:sp>
          <p:nvSpPr>
            <p:cNvPr id="1119" name="Oval 487"/>
            <p:cNvSpPr>
              <a:spLocks noChangeArrowheads="1"/>
            </p:cNvSpPr>
            <p:nvPr/>
          </p:nvSpPr>
          <p:spPr bwMode="auto">
            <a:xfrm>
              <a:off x="323528" y="4173992"/>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9</a:t>
              </a:r>
              <a:endParaRPr lang="es-ES_tradnl" sz="1400"/>
            </a:p>
          </p:txBody>
        </p:sp>
        <p:sp>
          <p:nvSpPr>
            <p:cNvPr id="1120" name="Oval 488"/>
            <p:cNvSpPr>
              <a:spLocks noChangeArrowheads="1"/>
            </p:cNvSpPr>
            <p:nvPr/>
          </p:nvSpPr>
          <p:spPr bwMode="auto">
            <a:xfrm>
              <a:off x="323528" y="3914549"/>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8</a:t>
              </a:r>
              <a:endParaRPr lang="es-ES_tradnl" sz="1400"/>
            </a:p>
          </p:txBody>
        </p:sp>
        <p:sp>
          <p:nvSpPr>
            <p:cNvPr id="1121" name="Oval 489"/>
            <p:cNvSpPr>
              <a:spLocks noChangeArrowheads="1"/>
            </p:cNvSpPr>
            <p:nvPr/>
          </p:nvSpPr>
          <p:spPr bwMode="auto">
            <a:xfrm>
              <a:off x="8449413" y="3589169"/>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7</a:t>
              </a:r>
              <a:endParaRPr lang="es-ES_tradnl" sz="1400"/>
            </a:p>
          </p:txBody>
        </p:sp>
        <p:sp>
          <p:nvSpPr>
            <p:cNvPr id="1122" name="Oval 490"/>
            <p:cNvSpPr>
              <a:spLocks noChangeArrowheads="1"/>
            </p:cNvSpPr>
            <p:nvPr/>
          </p:nvSpPr>
          <p:spPr bwMode="auto">
            <a:xfrm>
              <a:off x="8449413" y="3328292"/>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6</a:t>
              </a:r>
              <a:endParaRPr lang="es-ES_tradnl" sz="1400"/>
            </a:p>
          </p:txBody>
        </p:sp>
        <p:sp>
          <p:nvSpPr>
            <p:cNvPr id="1123" name="Oval 491"/>
            <p:cNvSpPr>
              <a:spLocks noChangeArrowheads="1"/>
            </p:cNvSpPr>
            <p:nvPr/>
          </p:nvSpPr>
          <p:spPr bwMode="auto">
            <a:xfrm>
              <a:off x="8449413" y="3002913"/>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5</a:t>
              </a:r>
              <a:endParaRPr lang="es-ES_tradnl" sz="1400"/>
            </a:p>
          </p:txBody>
        </p:sp>
        <p:sp>
          <p:nvSpPr>
            <p:cNvPr id="1124" name="Oval 492"/>
            <p:cNvSpPr>
              <a:spLocks noChangeArrowheads="1"/>
            </p:cNvSpPr>
            <p:nvPr/>
          </p:nvSpPr>
          <p:spPr bwMode="auto">
            <a:xfrm>
              <a:off x="8449413" y="2743469"/>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4</a:t>
              </a:r>
              <a:endParaRPr lang="es-ES_tradnl" sz="1400"/>
            </a:p>
          </p:txBody>
        </p:sp>
        <p:sp>
          <p:nvSpPr>
            <p:cNvPr id="1125" name="Oval 493"/>
            <p:cNvSpPr>
              <a:spLocks noChangeArrowheads="1"/>
            </p:cNvSpPr>
            <p:nvPr/>
          </p:nvSpPr>
          <p:spPr bwMode="auto">
            <a:xfrm>
              <a:off x="8449413" y="2418090"/>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3</a:t>
              </a:r>
              <a:endParaRPr lang="es-ES_tradnl" sz="1400"/>
            </a:p>
          </p:txBody>
        </p:sp>
        <p:sp>
          <p:nvSpPr>
            <p:cNvPr id="1126" name="Oval 494"/>
            <p:cNvSpPr>
              <a:spLocks noChangeArrowheads="1"/>
            </p:cNvSpPr>
            <p:nvPr/>
          </p:nvSpPr>
          <p:spPr bwMode="auto">
            <a:xfrm>
              <a:off x="8449413" y="2158646"/>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2</a:t>
              </a:r>
              <a:endParaRPr lang="es-ES_tradnl" sz="1400"/>
            </a:p>
          </p:txBody>
        </p:sp>
        <p:sp>
          <p:nvSpPr>
            <p:cNvPr id="1127" name="Oval 495"/>
            <p:cNvSpPr>
              <a:spLocks noChangeArrowheads="1"/>
            </p:cNvSpPr>
            <p:nvPr/>
          </p:nvSpPr>
          <p:spPr bwMode="auto">
            <a:xfrm>
              <a:off x="8449413" y="1833267"/>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a:t>
              </a:r>
              <a:endParaRPr lang="es-ES_tradnl" sz="1400"/>
            </a:p>
          </p:txBody>
        </p:sp>
        <p:sp>
          <p:nvSpPr>
            <p:cNvPr id="1128" name="Oval 496"/>
            <p:cNvSpPr>
              <a:spLocks noChangeArrowheads="1"/>
            </p:cNvSpPr>
            <p:nvPr/>
          </p:nvSpPr>
          <p:spPr bwMode="auto">
            <a:xfrm>
              <a:off x="8449413" y="1573823"/>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0</a:t>
              </a:r>
              <a:endParaRPr lang="es-ES_tradnl" sz="1400"/>
            </a:p>
          </p:txBody>
        </p:sp>
        <p:sp>
          <p:nvSpPr>
            <p:cNvPr id="1129" name="Oval 497"/>
            <p:cNvSpPr>
              <a:spLocks noChangeArrowheads="1"/>
            </p:cNvSpPr>
            <p:nvPr/>
          </p:nvSpPr>
          <p:spPr bwMode="auto">
            <a:xfrm>
              <a:off x="8449413" y="5929894"/>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15</a:t>
              </a:r>
              <a:endParaRPr lang="es-ES_tradnl" sz="1400"/>
            </a:p>
          </p:txBody>
        </p:sp>
        <p:sp>
          <p:nvSpPr>
            <p:cNvPr id="1130" name="Oval 498"/>
            <p:cNvSpPr>
              <a:spLocks noChangeArrowheads="1"/>
            </p:cNvSpPr>
            <p:nvPr/>
          </p:nvSpPr>
          <p:spPr bwMode="auto">
            <a:xfrm>
              <a:off x="8449413" y="5669017"/>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14</a:t>
              </a:r>
              <a:endParaRPr lang="es-ES_tradnl" sz="1400"/>
            </a:p>
          </p:txBody>
        </p:sp>
        <p:sp>
          <p:nvSpPr>
            <p:cNvPr id="1131" name="Oval 499"/>
            <p:cNvSpPr>
              <a:spLocks noChangeArrowheads="1"/>
            </p:cNvSpPr>
            <p:nvPr/>
          </p:nvSpPr>
          <p:spPr bwMode="auto">
            <a:xfrm>
              <a:off x="8449413" y="5343637"/>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13</a:t>
              </a:r>
              <a:endParaRPr lang="es-ES_tradnl" sz="1400"/>
            </a:p>
          </p:txBody>
        </p:sp>
        <p:sp>
          <p:nvSpPr>
            <p:cNvPr id="1132" name="Oval 500"/>
            <p:cNvSpPr>
              <a:spLocks noChangeArrowheads="1"/>
            </p:cNvSpPr>
            <p:nvPr/>
          </p:nvSpPr>
          <p:spPr bwMode="auto">
            <a:xfrm>
              <a:off x="8449413" y="5084194"/>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12</a:t>
              </a:r>
              <a:endParaRPr lang="es-ES_tradnl" sz="1400"/>
            </a:p>
          </p:txBody>
        </p:sp>
        <p:sp>
          <p:nvSpPr>
            <p:cNvPr id="1133" name="Oval 501"/>
            <p:cNvSpPr>
              <a:spLocks noChangeArrowheads="1"/>
            </p:cNvSpPr>
            <p:nvPr/>
          </p:nvSpPr>
          <p:spPr bwMode="auto">
            <a:xfrm>
              <a:off x="8449413" y="4758814"/>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11</a:t>
              </a:r>
              <a:endParaRPr lang="es-ES_tradnl" sz="1400"/>
            </a:p>
          </p:txBody>
        </p:sp>
        <p:sp>
          <p:nvSpPr>
            <p:cNvPr id="1134" name="Oval 502"/>
            <p:cNvSpPr>
              <a:spLocks noChangeArrowheads="1"/>
            </p:cNvSpPr>
            <p:nvPr/>
          </p:nvSpPr>
          <p:spPr bwMode="auto">
            <a:xfrm>
              <a:off x="8449413" y="4499371"/>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10</a:t>
              </a:r>
              <a:endParaRPr lang="es-ES_tradnl" sz="1400"/>
            </a:p>
          </p:txBody>
        </p:sp>
        <p:sp>
          <p:nvSpPr>
            <p:cNvPr id="1135" name="Oval 503"/>
            <p:cNvSpPr>
              <a:spLocks noChangeArrowheads="1"/>
            </p:cNvSpPr>
            <p:nvPr/>
          </p:nvSpPr>
          <p:spPr bwMode="auto">
            <a:xfrm>
              <a:off x="8449413" y="4173992"/>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9</a:t>
              </a:r>
              <a:endParaRPr lang="es-ES_tradnl" sz="1400"/>
            </a:p>
          </p:txBody>
        </p:sp>
        <p:sp>
          <p:nvSpPr>
            <p:cNvPr id="1136" name="Oval 504"/>
            <p:cNvSpPr>
              <a:spLocks noChangeArrowheads="1"/>
            </p:cNvSpPr>
            <p:nvPr/>
          </p:nvSpPr>
          <p:spPr bwMode="auto">
            <a:xfrm>
              <a:off x="8449413" y="3914549"/>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8</a:t>
              </a:r>
              <a:endParaRPr lang="es-ES_tradnl" sz="1400"/>
            </a:p>
          </p:txBody>
        </p:sp>
      </p:grpSp>
      <mc:AlternateContent xmlns:mc="http://schemas.openxmlformats.org/markup-compatibility/2006">
        <mc:Choice xmlns:a14="http://schemas.microsoft.com/office/drawing/2010/main" Requires="a14">
          <p:sp>
            <p:nvSpPr>
              <p:cNvPr id="1137" name="object 4"/>
              <p:cNvSpPr txBox="1"/>
              <p:nvPr/>
            </p:nvSpPr>
            <p:spPr>
              <a:xfrm>
                <a:off x="395321" y="476672"/>
                <a:ext cx="8425151" cy="615553"/>
              </a:xfrm>
              <a:prstGeom prst="rect">
                <a:avLst/>
              </a:prstGeom>
            </p:spPr>
            <p:txBody>
              <a:bodyPr vert="horz" wrap="square" lIns="0" tIns="0" rIns="0" bIns="0" rtlCol="0">
                <a:spAutoFit/>
              </a:bodyPr>
              <a:lstStyle/>
              <a:p>
                <a:pPr>
                  <a:spcBef>
                    <a:spcPts val="600"/>
                  </a:spcBef>
                </a:pPr>
                <a14:m>
                  <m:oMath xmlns:m="http://schemas.openxmlformats.org/officeDocument/2006/math">
                    <m:r>
                      <a:rPr lang="en-US" altLang="zh-CN" sz="4000" i="1" smtClean="0">
                        <a:solidFill>
                          <a:srgbClr val="003B93"/>
                        </a:solidFill>
                        <a:latin typeface="Cambria Math"/>
                        <a:ea typeface="华文中宋" pitchFamily="2" charset="-122"/>
                      </a:rPr>
                      <m:t>(</m:t>
                    </m:r>
                    <m:r>
                      <a:rPr lang="en-US" altLang="zh-CN" sz="4000" i="1" smtClean="0">
                        <a:solidFill>
                          <a:srgbClr val="003B93"/>
                        </a:solidFill>
                        <a:latin typeface="Cambria Math"/>
                        <a:ea typeface="华文中宋" pitchFamily="2" charset="-122"/>
                      </a:rPr>
                      <m:t>𝑛</m:t>
                    </m:r>
                    <m:r>
                      <a:rPr lang="en-US" altLang="zh-CN" sz="4000" i="1" smtClean="0">
                        <a:solidFill>
                          <a:srgbClr val="003B93"/>
                        </a:solidFill>
                        <a:latin typeface="Cambria Math"/>
                        <a:ea typeface="华文中宋" pitchFamily="2" charset="-122"/>
                      </a:rPr>
                      <m:t>,</m:t>
                    </m:r>
                    <m:r>
                      <a:rPr lang="en-US" altLang="zh-CN" sz="4000" i="1" smtClean="0">
                        <a:solidFill>
                          <a:srgbClr val="003B93"/>
                        </a:solidFill>
                        <a:latin typeface="Cambria Math"/>
                        <a:ea typeface="华文中宋" pitchFamily="2" charset="-122"/>
                      </a:rPr>
                      <m:t>𝑛</m:t>
                    </m:r>
                    <m:r>
                      <a:rPr lang="en-US" altLang="zh-CN" sz="4000" i="1" smtClean="0">
                        <a:solidFill>
                          <a:srgbClr val="003B93"/>
                        </a:solidFill>
                        <a:latin typeface="Cambria Math"/>
                        <a:ea typeface="华文中宋" pitchFamily="2" charset="-122"/>
                      </a:rPr>
                      <m:t>,</m:t>
                    </m:r>
                    <m:sSup>
                      <m:sSupPr>
                        <m:ctrlPr>
                          <a:rPr lang="en-US" altLang="zh-CN" sz="4000" i="1">
                            <a:solidFill>
                              <a:srgbClr val="003B93"/>
                            </a:solidFill>
                            <a:latin typeface="Cambria Math" panose="02040503050406030204" pitchFamily="18" charset="0"/>
                            <a:ea typeface="华文中宋" pitchFamily="2" charset="-122"/>
                          </a:rPr>
                        </m:ctrlPr>
                      </m:sSupPr>
                      <m:e>
                        <m:r>
                          <a:rPr lang="en-US" altLang="zh-CN" sz="4000" i="1">
                            <a:solidFill>
                              <a:srgbClr val="003B93"/>
                            </a:solidFill>
                            <a:latin typeface="Cambria Math"/>
                            <a:ea typeface="华文中宋" pitchFamily="2" charset="-122"/>
                          </a:rPr>
                          <m:t>𝑛</m:t>
                        </m:r>
                      </m:e>
                      <m:sup>
                        <m:r>
                          <a:rPr lang="en-US" altLang="zh-CN" sz="4000" b="0" i="1" smtClean="0">
                            <a:solidFill>
                              <a:srgbClr val="003B93"/>
                            </a:solidFill>
                            <a:latin typeface="Cambria Math"/>
                            <a:ea typeface="华文中宋" pitchFamily="2" charset="-122"/>
                          </a:rPr>
                          <m:t>3</m:t>
                        </m:r>
                      </m:sup>
                    </m:sSup>
                    <m:r>
                      <a:rPr lang="en-US" altLang="zh-CN" sz="4000" i="1">
                        <a:solidFill>
                          <a:srgbClr val="003B93"/>
                        </a:solidFill>
                        <a:latin typeface="Cambria Math"/>
                        <a:ea typeface="华文中宋" pitchFamily="2" charset="-122"/>
                      </a:rPr>
                      <m:t>)</m:t>
                    </m:r>
                  </m:oMath>
                </a14:m>
                <a:r>
                  <a:rPr lang="en-US" altLang="zh-CN" sz="4000" dirty="0">
                    <a:solidFill>
                      <a:srgbClr val="003B93"/>
                    </a:solidFill>
                    <a:latin typeface="华文中宋" pitchFamily="2" charset="-122"/>
                    <a:ea typeface="华文中宋" pitchFamily="2" charset="-122"/>
                  </a:rPr>
                  <a:t>7</a:t>
                </a:r>
                <a:r>
                  <a:rPr lang="zh-CN" altLang="en-US" sz="4000" dirty="0">
                    <a:solidFill>
                      <a:srgbClr val="003B93"/>
                    </a:solidFill>
                    <a:latin typeface="华文中宋" pitchFamily="2" charset="-122"/>
                    <a:ea typeface="华文中宋" pitchFamily="2" charset="-122"/>
                  </a:rPr>
                  <a:t>层</a:t>
                </a:r>
                <a:r>
                  <a:rPr lang="en-GB" altLang="zh-CN" sz="4000" dirty="0">
                    <a:solidFill>
                      <a:srgbClr val="003B93"/>
                    </a:solidFill>
                    <a:latin typeface="Cambria Math" pitchFamily="18" charset="0"/>
                    <a:ea typeface="Cambria Math" pitchFamily="18" charset="0"/>
                  </a:rPr>
                  <a:t>clos</a:t>
                </a:r>
                <a:r>
                  <a:rPr lang="zh-CN" altLang="en-US" sz="4000" dirty="0">
                    <a:solidFill>
                      <a:srgbClr val="003B93"/>
                    </a:solidFill>
                    <a:latin typeface="华文中宋" pitchFamily="2" charset="-122"/>
                    <a:ea typeface="华文中宋" pitchFamily="2" charset="-122"/>
                  </a:rPr>
                  <a:t>网络</a:t>
                </a:r>
                <a:endParaRPr lang="en-GB" altLang="zh-CN" sz="4000" dirty="0">
                  <a:solidFill>
                    <a:srgbClr val="003B93"/>
                  </a:solidFill>
                  <a:latin typeface="华文中宋" pitchFamily="2" charset="-122"/>
                  <a:ea typeface="华文中宋" pitchFamily="2" charset="-122"/>
                </a:endParaRPr>
              </a:p>
            </p:txBody>
          </p:sp>
        </mc:Choice>
        <mc:Fallback>
          <p:sp>
            <p:nvSpPr>
              <p:cNvPr id="1137" name="object 4"/>
              <p:cNvSpPr txBox="1">
                <a:spLocks noRot="1" noChangeAspect="1" noMove="1" noResize="1" noEditPoints="1" noAdjustHandles="1" noChangeArrowheads="1" noChangeShapeType="1" noTextEdit="1"/>
              </p:cNvSpPr>
              <p:nvPr/>
            </p:nvSpPr>
            <p:spPr>
              <a:xfrm>
                <a:off x="395321" y="476672"/>
                <a:ext cx="8425151" cy="615553"/>
              </a:xfrm>
              <a:prstGeom prst="rect">
                <a:avLst/>
              </a:prstGeom>
              <a:blipFill rotWithShape="1">
                <a:blip r:embed="rId2"/>
                <a:stretch>
                  <a:fillRect t="-25743" b="-49505"/>
                </a:stretch>
              </a:blipFill>
            </p:spPr>
            <p:txBody>
              <a:bodyPr/>
              <a:lstStyle/>
              <a:p>
                <a:r>
                  <a:rPr lang="zh-CN" altLang="en-US">
                    <a:noFill/>
                  </a:rPr>
                  <a:t> </a:t>
                </a:r>
                <a:endParaRPr lang="zh-CN" altLang="en-US">
                  <a:noFill/>
                </a:endParaRPr>
              </a:p>
            </p:txBody>
          </p:sp>
        </mc:Fallback>
      </mc:AlternateContent>
      <p:sp>
        <p:nvSpPr>
          <p:cNvPr id="1139" name="矩形 1138"/>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323528" y="1509321"/>
            <a:ext cx="8386762" cy="4810456"/>
            <a:chOff x="323528" y="1509321"/>
            <a:chExt cx="8386762" cy="4810456"/>
          </a:xfrm>
        </p:grpSpPr>
        <p:sp>
          <p:nvSpPr>
            <p:cNvPr id="706" name="AutoShape 470"/>
            <p:cNvSpPr>
              <a:spLocks noChangeArrowheads="1"/>
            </p:cNvSpPr>
            <p:nvPr/>
          </p:nvSpPr>
          <p:spPr bwMode="auto">
            <a:xfrm>
              <a:off x="1623612" y="3914549"/>
              <a:ext cx="5851096" cy="2405228"/>
            </a:xfrm>
            <a:prstGeom prst="roundRect">
              <a:avLst>
                <a:gd name="adj" fmla="val 16667"/>
              </a:avLst>
            </a:prstGeom>
            <a:solidFill>
              <a:srgbClr val="C0C0C0">
                <a:alpha val="50000"/>
              </a:srgbClr>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07" name="AutoShape 471"/>
            <p:cNvSpPr>
              <a:spLocks noChangeArrowheads="1"/>
            </p:cNvSpPr>
            <p:nvPr/>
          </p:nvSpPr>
          <p:spPr bwMode="auto">
            <a:xfrm>
              <a:off x="1623612" y="1509321"/>
              <a:ext cx="5851096" cy="2405228"/>
            </a:xfrm>
            <a:prstGeom prst="roundRect">
              <a:avLst>
                <a:gd name="adj" fmla="val 16667"/>
              </a:avLst>
            </a:prstGeom>
            <a:solidFill>
              <a:srgbClr val="C0C0C0">
                <a:alpha val="50000"/>
              </a:srgbClr>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08" name="AutoShape 467"/>
            <p:cNvSpPr>
              <a:spLocks noChangeArrowheads="1"/>
            </p:cNvSpPr>
            <p:nvPr/>
          </p:nvSpPr>
          <p:spPr bwMode="auto">
            <a:xfrm>
              <a:off x="2988199" y="3914549"/>
              <a:ext cx="2991485" cy="1169646"/>
            </a:xfrm>
            <a:prstGeom prst="roundRect">
              <a:avLst>
                <a:gd name="adj" fmla="val 16667"/>
              </a:avLst>
            </a:prstGeom>
            <a:solidFill>
              <a:srgbClr val="C0C0C0"/>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709" name="AutoShape 468"/>
            <p:cNvSpPr>
              <a:spLocks noChangeArrowheads="1"/>
            </p:cNvSpPr>
            <p:nvPr/>
          </p:nvSpPr>
          <p:spPr bwMode="auto">
            <a:xfrm>
              <a:off x="2988199" y="2744903"/>
              <a:ext cx="2991485" cy="1169646"/>
            </a:xfrm>
            <a:prstGeom prst="roundRect">
              <a:avLst>
                <a:gd name="adj" fmla="val 16667"/>
              </a:avLst>
            </a:prstGeom>
            <a:solidFill>
              <a:srgbClr val="C0C0C0"/>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710" name="AutoShape 469"/>
            <p:cNvSpPr>
              <a:spLocks noChangeArrowheads="1"/>
            </p:cNvSpPr>
            <p:nvPr/>
          </p:nvSpPr>
          <p:spPr bwMode="auto">
            <a:xfrm>
              <a:off x="2988199" y="1573823"/>
              <a:ext cx="2991485" cy="1169646"/>
            </a:xfrm>
            <a:prstGeom prst="roundRect">
              <a:avLst>
                <a:gd name="adj" fmla="val 16667"/>
              </a:avLst>
            </a:prstGeom>
            <a:solidFill>
              <a:srgbClr val="C0C0C0"/>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711" name="AutoShape 466"/>
            <p:cNvSpPr>
              <a:spLocks noChangeArrowheads="1"/>
            </p:cNvSpPr>
            <p:nvPr/>
          </p:nvSpPr>
          <p:spPr bwMode="auto">
            <a:xfrm>
              <a:off x="2988199" y="5084194"/>
              <a:ext cx="2991485" cy="1169646"/>
            </a:xfrm>
            <a:prstGeom prst="roundRect">
              <a:avLst>
                <a:gd name="adj" fmla="val 16667"/>
              </a:avLst>
            </a:prstGeom>
            <a:solidFill>
              <a:srgbClr val="C0C0C0"/>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712" name="Rectangle 4"/>
            <p:cNvSpPr>
              <a:spLocks noChangeArrowheads="1"/>
            </p:cNvSpPr>
            <p:nvPr/>
          </p:nvSpPr>
          <p:spPr bwMode="auto">
            <a:xfrm>
              <a:off x="779346" y="1638326"/>
              <a:ext cx="325379"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13" name="Rectangle 21"/>
            <p:cNvSpPr>
              <a:spLocks noChangeArrowheads="1"/>
            </p:cNvSpPr>
            <p:nvPr/>
          </p:nvSpPr>
          <p:spPr bwMode="auto">
            <a:xfrm>
              <a:off x="779346" y="2223149"/>
              <a:ext cx="325379"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14" name="Rectangle 22"/>
            <p:cNvSpPr>
              <a:spLocks noChangeArrowheads="1"/>
            </p:cNvSpPr>
            <p:nvPr/>
          </p:nvSpPr>
          <p:spPr bwMode="auto">
            <a:xfrm>
              <a:off x="779346" y="2807972"/>
              <a:ext cx="325379"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15" name="Rectangle 23"/>
            <p:cNvSpPr>
              <a:spLocks noChangeArrowheads="1"/>
            </p:cNvSpPr>
            <p:nvPr/>
          </p:nvSpPr>
          <p:spPr bwMode="auto">
            <a:xfrm>
              <a:off x="779346" y="3394228"/>
              <a:ext cx="325379"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16" name="Rectangle 24"/>
            <p:cNvSpPr>
              <a:spLocks noChangeArrowheads="1"/>
            </p:cNvSpPr>
            <p:nvPr/>
          </p:nvSpPr>
          <p:spPr bwMode="auto">
            <a:xfrm>
              <a:off x="779346" y="3979051"/>
              <a:ext cx="325379"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17" name="Rectangle 25"/>
            <p:cNvSpPr>
              <a:spLocks noChangeArrowheads="1"/>
            </p:cNvSpPr>
            <p:nvPr/>
          </p:nvSpPr>
          <p:spPr bwMode="auto">
            <a:xfrm>
              <a:off x="779346" y="4563873"/>
              <a:ext cx="325379"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18" name="Rectangle 26"/>
            <p:cNvSpPr>
              <a:spLocks noChangeArrowheads="1"/>
            </p:cNvSpPr>
            <p:nvPr/>
          </p:nvSpPr>
          <p:spPr bwMode="auto">
            <a:xfrm>
              <a:off x="779346" y="5148696"/>
              <a:ext cx="325379"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19" name="Rectangle 27"/>
            <p:cNvSpPr>
              <a:spLocks noChangeArrowheads="1"/>
            </p:cNvSpPr>
            <p:nvPr/>
          </p:nvSpPr>
          <p:spPr bwMode="auto">
            <a:xfrm>
              <a:off x="779346" y="5734953"/>
              <a:ext cx="325379"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20" name="Line 28"/>
            <p:cNvSpPr>
              <a:spLocks noChangeShapeType="1"/>
            </p:cNvSpPr>
            <p:nvPr/>
          </p:nvSpPr>
          <p:spPr bwMode="auto">
            <a:xfrm>
              <a:off x="584405"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21" name="Line 29"/>
            <p:cNvSpPr>
              <a:spLocks noChangeShapeType="1"/>
            </p:cNvSpPr>
            <p:nvPr/>
          </p:nvSpPr>
          <p:spPr bwMode="auto">
            <a:xfrm>
              <a:off x="584405"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22" name="Line 30"/>
            <p:cNvSpPr>
              <a:spLocks noChangeShapeType="1"/>
            </p:cNvSpPr>
            <p:nvPr/>
          </p:nvSpPr>
          <p:spPr bwMode="auto">
            <a:xfrm>
              <a:off x="584405" y="22876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23" name="Line 31"/>
            <p:cNvSpPr>
              <a:spLocks noChangeShapeType="1"/>
            </p:cNvSpPr>
            <p:nvPr/>
          </p:nvSpPr>
          <p:spPr bwMode="auto">
            <a:xfrm>
              <a:off x="584405"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24" name="Line 32"/>
            <p:cNvSpPr>
              <a:spLocks noChangeShapeType="1"/>
            </p:cNvSpPr>
            <p:nvPr/>
          </p:nvSpPr>
          <p:spPr bwMode="auto">
            <a:xfrm>
              <a:off x="584405"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25" name="Line 33"/>
            <p:cNvSpPr>
              <a:spLocks noChangeShapeType="1"/>
            </p:cNvSpPr>
            <p:nvPr/>
          </p:nvSpPr>
          <p:spPr bwMode="auto">
            <a:xfrm>
              <a:off x="584405"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26" name="Line 34"/>
            <p:cNvSpPr>
              <a:spLocks noChangeShapeType="1"/>
            </p:cNvSpPr>
            <p:nvPr/>
          </p:nvSpPr>
          <p:spPr bwMode="auto">
            <a:xfrm>
              <a:off x="584405"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27" name="Line 35"/>
            <p:cNvSpPr>
              <a:spLocks noChangeShapeType="1"/>
            </p:cNvSpPr>
            <p:nvPr/>
          </p:nvSpPr>
          <p:spPr bwMode="auto">
            <a:xfrm>
              <a:off x="584405"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28" name="Line 36"/>
            <p:cNvSpPr>
              <a:spLocks noChangeShapeType="1"/>
            </p:cNvSpPr>
            <p:nvPr/>
          </p:nvSpPr>
          <p:spPr bwMode="auto">
            <a:xfrm>
              <a:off x="584405" y="404355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29" name="Line 37"/>
            <p:cNvSpPr>
              <a:spLocks noChangeShapeType="1"/>
            </p:cNvSpPr>
            <p:nvPr/>
          </p:nvSpPr>
          <p:spPr bwMode="auto">
            <a:xfrm>
              <a:off x="584405" y="4302997"/>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30" name="Line 38"/>
            <p:cNvSpPr>
              <a:spLocks noChangeShapeType="1"/>
            </p:cNvSpPr>
            <p:nvPr/>
          </p:nvSpPr>
          <p:spPr bwMode="auto">
            <a:xfrm>
              <a:off x="584405" y="46283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31" name="Line 39"/>
            <p:cNvSpPr>
              <a:spLocks noChangeShapeType="1"/>
            </p:cNvSpPr>
            <p:nvPr/>
          </p:nvSpPr>
          <p:spPr bwMode="auto">
            <a:xfrm>
              <a:off x="584405" y="488925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32" name="Line 40"/>
            <p:cNvSpPr>
              <a:spLocks noChangeShapeType="1"/>
            </p:cNvSpPr>
            <p:nvPr/>
          </p:nvSpPr>
          <p:spPr bwMode="auto">
            <a:xfrm>
              <a:off x="584405" y="52131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33" name="Line 41"/>
            <p:cNvSpPr>
              <a:spLocks noChangeShapeType="1"/>
            </p:cNvSpPr>
            <p:nvPr/>
          </p:nvSpPr>
          <p:spPr bwMode="auto">
            <a:xfrm>
              <a:off x="584405"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34" name="Line 42"/>
            <p:cNvSpPr>
              <a:spLocks noChangeShapeType="1"/>
            </p:cNvSpPr>
            <p:nvPr/>
          </p:nvSpPr>
          <p:spPr bwMode="auto">
            <a:xfrm>
              <a:off x="584405" y="579945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35" name="Line 43"/>
            <p:cNvSpPr>
              <a:spLocks noChangeShapeType="1"/>
            </p:cNvSpPr>
            <p:nvPr/>
          </p:nvSpPr>
          <p:spPr bwMode="auto">
            <a:xfrm>
              <a:off x="584405" y="60588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36" name="Line 44"/>
            <p:cNvSpPr>
              <a:spLocks noChangeShapeType="1"/>
            </p:cNvSpPr>
            <p:nvPr/>
          </p:nvSpPr>
          <p:spPr bwMode="auto">
            <a:xfrm>
              <a:off x="1104725"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37" name="Line 45"/>
            <p:cNvSpPr>
              <a:spLocks noChangeShapeType="1"/>
            </p:cNvSpPr>
            <p:nvPr/>
          </p:nvSpPr>
          <p:spPr bwMode="auto">
            <a:xfrm>
              <a:off x="1104725"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38" name="Line 46"/>
            <p:cNvSpPr>
              <a:spLocks noChangeShapeType="1"/>
            </p:cNvSpPr>
            <p:nvPr/>
          </p:nvSpPr>
          <p:spPr bwMode="auto">
            <a:xfrm>
              <a:off x="1104725" y="22876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39" name="Line 47"/>
            <p:cNvSpPr>
              <a:spLocks noChangeShapeType="1"/>
            </p:cNvSpPr>
            <p:nvPr/>
          </p:nvSpPr>
          <p:spPr bwMode="auto">
            <a:xfrm>
              <a:off x="1104725"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40" name="Line 48"/>
            <p:cNvSpPr>
              <a:spLocks noChangeShapeType="1"/>
            </p:cNvSpPr>
            <p:nvPr/>
          </p:nvSpPr>
          <p:spPr bwMode="auto">
            <a:xfrm>
              <a:off x="1104725"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41" name="Line 49"/>
            <p:cNvSpPr>
              <a:spLocks noChangeShapeType="1"/>
            </p:cNvSpPr>
            <p:nvPr/>
          </p:nvSpPr>
          <p:spPr bwMode="auto">
            <a:xfrm>
              <a:off x="1104725"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42" name="Line 50"/>
            <p:cNvSpPr>
              <a:spLocks noChangeShapeType="1"/>
            </p:cNvSpPr>
            <p:nvPr/>
          </p:nvSpPr>
          <p:spPr bwMode="auto">
            <a:xfrm>
              <a:off x="1104725"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43" name="Line 51"/>
            <p:cNvSpPr>
              <a:spLocks noChangeShapeType="1"/>
            </p:cNvSpPr>
            <p:nvPr/>
          </p:nvSpPr>
          <p:spPr bwMode="auto">
            <a:xfrm>
              <a:off x="1104725"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44" name="Line 52"/>
            <p:cNvSpPr>
              <a:spLocks noChangeShapeType="1"/>
            </p:cNvSpPr>
            <p:nvPr/>
          </p:nvSpPr>
          <p:spPr bwMode="auto">
            <a:xfrm>
              <a:off x="1104725" y="404355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45" name="Line 53"/>
            <p:cNvSpPr>
              <a:spLocks noChangeShapeType="1"/>
            </p:cNvSpPr>
            <p:nvPr/>
          </p:nvSpPr>
          <p:spPr bwMode="auto">
            <a:xfrm>
              <a:off x="1104725" y="4302997"/>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46" name="Line 54"/>
            <p:cNvSpPr>
              <a:spLocks noChangeShapeType="1"/>
            </p:cNvSpPr>
            <p:nvPr/>
          </p:nvSpPr>
          <p:spPr bwMode="auto">
            <a:xfrm>
              <a:off x="1104725" y="46283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47" name="Line 55"/>
            <p:cNvSpPr>
              <a:spLocks noChangeShapeType="1"/>
            </p:cNvSpPr>
            <p:nvPr/>
          </p:nvSpPr>
          <p:spPr bwMode="auto">
            <a:xfrm>
              <a:off x="1104725" y="488925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48" name="Line 56"/>
            <p:cNvSpPr>
              <a:spLocks noChangeShapeType="1"/>
            </p:cNvSpPr>
            <p:nvPr/>
          </p:nvSpPr>
          <p:spPr bwMode="auto">
            <a:xfrm>
              <a:off x="1104725" y="52131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49" name="Line 57"/>
            <p:cNvSpPr>
              <a:spLocks noChangeShapeType="1"/>
            </p:cNvSpPr>
            <p:nvPr/>
          </p:nvSpPr>
          <p:spPr bwMode="auto">
            <a:xfrm>
              <a:off x="1104725"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50" name="Line 58"/>
            <p:cNvSpPr>
              <a:spLocks noChangeShapeType="1"/>
            </p:cNvSpPr>
            <p:nvPr/>
          </p:nvSpPr>
          <p:spPr bwMode="auto">
            <a:xfrm>
              <a:off x="1104725" y="579945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51" name="Line 59"/>
            <p:cNvSpPr>
              <a:spLocks noChangeShapeType="1"/>
            </p:cNvSpPr>
            <p:nvPr/>
          </p:nvSpPr>
          <p:spPr bwMode="auto">
            <a:xfrm>
              <a:off x="1104725" y="60588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grpSp>
          <p:nvGrpSpPr>
            <p:cNvPr id="752" name="Group 60"/>
            <p:cNvGrpSpPr/>
            <p:nvPr/>
          </p:nvGrpSpPr>
          <p:grpSpPr bwMode="auto">
            <a:xfrm>
              <a:off x="1299666" y="1702828"/>
              <a:ext cx="454385" cy="4356071"/>
              <a:chOff x="2268" y="1156"/>
              <a:chExt cx="317" cy="3039"/>
            </a:xfrm>
          </p:grpSpPr>
          <p:sp>
            <p:nvSpPr>
              <p:cNvPr id="753" name="Line 61"/>
              <p:cNvSpPr>
                <a:spLocks noChangeShapeType="1"/>
              </p:cNvSpPr>
              <p:nvPr/>
            </p:nvSpPr>
            <p:spPr bwMode="auto">
              <a:xfrm>
                <a:off x="2268" y="1156"/>
                <a:ext cx="31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54" name="Line 62"/>
              <p:cNvSpPr>
                <a:spLocks noChangeShapeType="1"/>
              </p:cNvSpPr>
              <p:nvPr/>
            </p:nvSpPr>
            <p:spPr bwMode="auto">
              <a:xfrm>
                <a:off x="2268" y="4195"/>
                <a:ext cx="31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55" name="Line 63"/>
              <p:cNvSpPr>
                <a:spLocks noChangeShapeType="1"/>
              </p:cNvSpPr>
              <p:nvPr/>
            </p:nvSpPr>
            <p:spPr bwMode="auto">
              <a:xfrm>
                <a:off x="2268" y="1337"/>
                <a:ext cx="317" cy="14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56" name="Line 64"/>
              <p:cNvSpPr>
                <a:spLocks noChangeShapeType="1"/>
              </p:cNvSpPr>
              <p:nvPr/>
            </p:nvSpPr>
            <p:spPr bwMode="auto">
              <a:xfrm flipV="1">
                <a:off x="2268" y="1337"/>
                <a:ext cx="317" cy="22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57" name="Line 65"/>
              <p:cNvSpPr>
                <a:spLocks noChangeShapeType="1"/>
              </p:cNvSpPr>
              <p:nvPr/>
            </p:nvSpPr>
            <p:spPr bwMode="auto">
              <a:xfrm flipV="1">
                <a:off x="2268" y="1564"/>
                <a:ext cx="317" cy="40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58" name="Line 66"/>
              <p:cNvSpPr>
                <a:spLocks noChangeShapeType="1"/>
              </p:cNvSpPr>
              <p:nvPr/>
            </p:nvSpPr>
            <p:spPr bwMode="auto">
              <a:xfrm flipV="1">
                <a:off x="2268" y="1746"/>
                <a:ext cx="317" cy="63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759" name="Line 67"/>
              <p:cNvSpPr>
                <a:spLocks noChangeShapeType="1"/>
              </p:cNvSpPr>
              <p:nvPr/>
            </p:nvSpPr>
            <p:spPr bwMode="auto">
              <a:xfrm flipV="1">
                <a:off x="2268" y="1972"/>
                <a:ext cx="317" cy="81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760" name="Line 68"/>
              <p:cNvSpPr>
                <a:spLocks noChangeShapeType="1"/>
              </p:cNvSpPr>
              <p:nvPr/>
            </p:nvSpPr>
            <p:spPr bwMode="auto">
              <a:xfrm flipV="1">
                <a:off x="2268" y="2154"/>
                <a:ext cx="317" cy="104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761" name="Line 69"/>
              <p:cNvSpPr>
                <a:spLocks noChangeShapeType="1"/>
              </p:cNvSpPr>
              <p:nvPr/>
            </p:nvSpPr>
            <p:spPr bwMode="auto">
              <a:xfrm flipV="1">
                <a:off x="2268" y="2381"/>
                <a:ext cx="317" cy="12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762" name="Line 70"/>
              <p:cNvSpPr>
                <a:spLocks noChangeShapeType="1"/>
              </p:cNvSpPr>
              <p:nvPr/>
            </p:nvSpPr>
            <p:spPr bwMode="auto">
              <a:xfrm flipV="1">
                <a:off x="2268" y="2562"/>
                <a:ext cx="317" cy="14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763" name="Line 71"/>
              <p:cNvSpPr>
                <a:spLocks noChangeShapeType="1"/>
              </p:cNvSpPr>
              <p:nvPr/>
            </p:nvSpPr>
            <p:spPr bwMode="auto">
              <a:xfrm>
                <a:off x="2268" y="1746"/>
                <a:ext cx="317" cy="12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764" name="Line 72"/>
              <p:cNvSpPr>
                <a:spLocks noChangeShapeType="1"/>
              </p:cNvSpPr>
              <p:nvPr/>
            </p:nvSpPr>
            <p:spPr bwMode="auto">
              <a:xfrm>
                <a:off x="2268" y="2154"/>
                <a:ext cx="317" cy="104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765" name="Line 73"/>
              <p:cNvSpPr>
                <a:spLocks noChangeShapeType="1"/>
              </p:cNvSpPr>
              <p:nvPr/>
            </p:nvSpPr>
            <p:spPr bwMode="auto">
              <a:xfrm>
                <a:off x="2268" y="2562"/>
                <a:ext cx="317" cy="81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766" name="Line 74"/>
              <p:cNvSpPr>
                <a:spLocks noChangeShapeType="1"/>
              </p:cNvSpPr>
              <p:nvPr/>
            </p:nvSpPr>
            <p:spPr bwMode="auto">
              <a:xfrm>
                <a:off x="2268" y="2970"/>
                <a:ext cx="317" cy="63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767" name="Line 75"/>
              <p:cNvSpPr>
                <a:spLocks noChangeShapeType="1"/>
              </p:cNvSpPr>
              <p:nvPr/>
            </p:nvSpPr>
            <p:spPr bwMode="auto">
              <a:xfrm>
                <a:off x="2268" y="3379"/>
                <a:ext cx="317" cy="40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768" name="Line 76"/>
              <p:cNvSpPr>
                <a:spLocks noChangeShapeType="1"/>
              </p:cNvSpPr>
              <p:nvPr/>
            </p:nvSpPr>
            <p:spPr bwMode="auto">
              <a:xfrm>
                <a:off x="2268" y="3787"/>
                <a:ext cx="317" cy="22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grpSp>
        <p:sp>
          <p:nvSpPr>
            <p:cNvPr id="769" name="Rectangle 79"/>
            <p:cNvSpPr>
              <a:spLocks noChangeArrowheads="1"/>
            </p:cNvSpPr>
            <p:nvPr/>
          </p:nvSpPr>
          <p:spPr bwMode="auto">
            <a:xfrm>
              <a:off x="7993595" y="1638326"/>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70" name="Rectangle 96"/>
            <p:cNvSpPr>
              <a:spLocks noChangeArrowheads="1"/>
            </p:cNvSpPr>
            <p:nvPr/>
          </p:nvSpPr>
          <p:spPr bwMode="auto">
            <a:xfrm>
              <a:off x="7993595" y="2223149"/>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71" name="Rectangle 97"/>
            <p:cNvSpPr>
              <a:spLocks noChangeArrowheads="1"/>
            </p:cNvSpPr>
            <p:nvPr/>
          </p:nvSpPr>
          <p:spPr bwMode="auto">
            <a:xfrm>
              <a:off x="7993595" y="2807972"/>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72" name="Rectangle 98"/>
            <p:cNvSpPr>
              <a:spLocks noChangeArrowheads="1"/>
            </p:cNvSpPr>
            <p:nvPr/>
          </p:nvSpPr>
          <p:spPr bwMode="auto">
            <a:xfrm>
              <a:off x="7993595" y="3394228"/>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73" name="Rectangle 99"/>
            <p:cNvSpPr>
              <a:spLocks noChangeArrowheads="1"/>
            </p:cNvSpPr>
            <p:nvPr/>
          </p:nvSpPr>
          <p:spPr bwMode="auto">
            <a:xfrm>
              <a:off x="7993595" y="3979051"/>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74" name="Rectangle 100"/>
            <p:cNvSpPr>
              <a:spLocks noChangeArrowheads="1"/>
            </p:cNvSpPr>
            <p:nvPr/>
          </p:nvSpPr>
          <p:spPr bwMode="auto">
            <a:xfrm>
              <a:off x="7993595" y="4563873"/>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75" name="Rectangle 101"/>
            <p:cNvSpPr>
              <a:spLocks noChangeArrowheads="1"/>
            </p:cNvSpPr>
            <p:nvPr/>
          </p:nvSpPr>
          <p:spPr bwMode="auto">
            <a:xfrm>
              <a:off x="7993595" y="5148696"/>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76" name="Rectangle 102"/>
            <p:cNvSpPr>
              <a:spLocks noChangeArrowheads="1"/>
            </p:cNvSpPr>
            <p:nvPr/>
          </p:nvSpPr>
          <p:spPr bwMode="auto">
            <a:xfrm>
              <a:off x="7993595" y="5734953"/>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777" name="Line 103"/>
            <p:cNvSpPr>
              <a:spLocks noChangeShapeType="1"/>
            </p:cNvSpPr>
            <p:nvPr/>
          </p:nvSpPr>
          <p:spPr bwMode="auto">
            <a:xfrm>
              <a:off x="7798654"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78" name="Line 104"/>
            <p:cNvSpPr>
              <a:spLocks noChangeShapeType="1"/>
            </p:cNvSpPr>
            <p:nvPr/>
          </p:nvSpPr>
          <p:spPr bwMode="auto">
            <a:xfrm>
              <a:off x="7798654"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79" name="Line 105"/>
            <p:cNvSpPr>
              <a:spLocks noChangeShapeType="1"/>
            </p:cNvSpPr>
            <p:nvPr/>
          </p:nvSpPr>
          <p:spPr bwMode="auto">
            <a:xfrm>
              <a:off x="7798654" y="22876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80" name="Line 106"/>
            <p:cNvSpPr>
              <a:spLocks noChangeShapeType="1"/>
            </p:cNvSpPr>
            <p:nvPr/>
          </p:nvSpPr>
          <p:spPr bwMode="auto">
            <a:xfrm>
              <a:off x="7798654"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81" name="Line 107"/>
            <p:cNvSpPr>
              <a:spLocks noChangeShapeType="1"/>
            </p:cNvSpPr>
            <p:nvPr/>
          </p:nvSpPr>
          <p:spPr bwMode="auto">
            <a:xfrm>
              <a:off x="7798654"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82" name="Line 108"/>
            <p:cNvSpPr>
              <a:spLocks noChangeShapeType="1"/>
            </p:cNvSpPr>
            <p:nvPr/>
          </p:nvSpPr>
          <p:spPr bwMode="auto">
            <a:xfrm>
              <a:off x="7798654"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83" name="Line 109"/>
            <p:cNvSpPr>
              <a:spLocks noChangeShapeType="1"/>
            </p:cNvSpPr>
            <p:nvPr/>
          </p:nvSpPr>
          <p:spPr bwMode="auto">
            <a:xfrm>
              <a:off x="7798654"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84" name="Line 110"/>
            <p:cNvSpPr>
              <a:spLocks noChangeShapeType="1"/>
            </p:cNvSpPr>
            <p:nvPr/>
          </p:nvSpPr>
          <p:spPr bwMode="auto">
            <a:xfrm>
              <a:off x="7798654"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85" name="Line 111"/>
            <p:cNvSpPr>
              <a:spLocks noChangeShapeType="1"/>
            </p:cNvSpPr>
            <p:nvPr/>
          </p:nvSpPr>
          <p:spPr bwMode="auto">
            <a:xfrm>
              <a:off x="7798654" y="404355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86" name="Line 112"/>
            <p:cNvSpPr>
              <a:spLocks noChangeShapeType="1"/>
            </p:cNvSpPr>
            <p:nvPr/>
          </p:nvSpPr>
          <p:spPr bwMode="auto">
            <a:xfrm>
              <a:off x="7798654" y="4302997"/>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87" name="Line 113"/>
            <p:cNvSpPr>
              <a:spLocks noChangeShapeType="1"/>
            </p:cNvSpPr>
            <p:nvPr/>
          </p:nvSpPr>
          <p:spPr bwMode="auto">
            <a:xfrm>
              <a:off x="7798654" y="46283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88" name="Line 114"/>
            <p:cNvSpPr>
              <a:spLocks noChangeShapeType="1"/>
            </p:cNvSpPr>
            <p:nvPr/>
          </p:nvSpPr>
          <p:spPr bwMode="auto">
            <a:xfrm>
              <a:off x="7798654" y="488925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89" name="Line 115"/>
            <p:cNvSpPr>
              <a:spLocks noChangeShapeType="1"/>
            </p:cNvSpPr>
            <p:nvPr/>
          </p:nvSpPr>
          <p:spPr bwMode="auto">
            <a:xfrm>
              <a:off x="7798654" y="52131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90" name="Line 116"/>
            <p:cNvSpPr>
              <a:spLocks noChangeShapeType="1"/>
            </p:cNvSpPr>
            <p:nvPr/>
          </p:nvSpPr>
          <p:spPr bwMode="auto">
            <a:xfrm>
              <a:off x="7798654"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91" name="Line 117"/>
            <p:cNvSpPr>
              <a:spLocks noChangeShapeType="1"/>
            </p:cNvSpPr>
            <p:nvPr/>
          </p:nvSpPr>
          <p:spPr bwMode="auto">
            <a:xfrm>
              <a:off x="7798654" y="579945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92" name="Line 118"/>
            <p:cNvSpPr>
              <a:spLocks noChangeShapeType="1"/>
            </p:cNvSpPr>
            <p:nvPr/>
          </p:nvSpPr>
          <p:spPr bwMode="auto">
            <a:xfrm>
              <a:off x="7798654" y="60588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793" name="Line 119"/>
            <p:cNvSpPr>
              <a:spLocks noChangeShapeType="1"/>
            </p:cNvSpPr>
            <p:nvPr/>
          </p:nvSpPr>
          <p:spPr bwMode="auto">
            <a:xfrm>
              <a:off x="8318975"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94" name="Line 120"/>
            <p:cNvSpPr>
              <a:spLocks noChangeShapeType="1"/>
            </p:cNvSpPr>
            <p:nvPr/>
          </p:nvSpPr>
          <p:spPr bwMode="auto">
            <a:xfrm>
              <a:off x="8318975"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95" name="Line 121"/>
            <p:cNvSpPr>
              <a:spLocks noChangeShapeType="1"/>
            </p:cNvSpPr>
            <p:nvPr/>
          </p:nvSpPr>
          <p:spPr bwMode="auto">
            <a:xfrm>
              <a:off x="8318975" y="22876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96" name="Line 122"/>
            <p:cNvSpPr>
              <a:spLocks noChangeShapeType="1"/>
            </p:cNvSpPr>
            <p:nvPr/>
          </p:nvSpPr>
          <p:spPr bwMode="auto">
            <a:xfrm>
              <a:off x="8318975"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97" name="Line 123"/>
            <p:cNvSpPr>
              <a:spLocks noChangeShapeType="1"/>
            </p:cNvSpPr>
            <p:nvPr/>
          </p:nvSpPr>
          <p:spPr bwMode="auto">
            <a:xfrm>
              <a:off x="8318975"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98" name="Line 124"/>
            <p:cNvSpPr>
              <a:spLocks noChangeShapeType="1"/>
            </p:cNvSpPr>
            <p:nvPr/>
          </p:nvSpPr>
          <p:spPr bwMode="auto">
            <a:xfrm>
              <a:off x="8318975"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799" name="Line 125"/>
            <p:cNvSpPr>
              <a:spLocks noChangeShapeType="1"/>
            </p:cNvSpPr>
            <p:nvPr/>
          </p:nvSpPr>
          <p:spPr bwMode="auto">
            <a:xfrm>
              <a:off x="8318975"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800" name="Line 126"/>
            <p:cNvSpPr>
              <a:spLocks noChangeShapeType="1"/>
            </p:cNvSpPr>
            <p:nvPr/>
          </p:nvSpPr>
          <p:spPr bwMode="auto">
            <a:xfrm>
              <a:off x="8318975"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801" name="Line 127"/>
            <p:cNvSpPr>
              <a:spLocks noChangeShapeType="1"/>
            </p:cNvSpPr>
            <p:nvPr/>
          </p:nvSpPr>
          <p:spPr bwMode="auto">
            <a:xfrm>
              <a:off x="8318975" y="404355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802" name="Line 128"/>
            <p:cNvSpPr>
              <a:spLocks noChangeShapeType="1"/>
            </p:cNvSpPr>
            <p:nvPr/>
          </p:nvSpPr>
          <p:spPr bwMode="auto">
            <a:xfrm>
              <a:off x="8318975" y="4302997"/>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803" name="Line 129"/>
            <p:cNvSpPr>
              <a:spLocks noChangeShapeType="1"/>
            </p:cNvSpPr>
            <p:nvPr/>
          </p:nvSpPr>
          <p:spPr bwMode="auto">
            <a:xfrm>
              <a:off x="8318975" y="46283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804" name="Line 130"/>
            <p:cNvSpPr>
              <a:spLocks noChangeShapeType="1"/>
            </p:cNvSpPr>
            <p:nvPr/>
          </p:nvSpPr>
          <p:spPr bwMode="auto">
            <a:xfrm>
              <a:off x="8318975" y="488925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805" name="Line 131"/>
            <p:cNvSpPr>
              <a:spLocks noChangeShapeType="1"/>
            </p:cNvSpPr>
            <p:nvPr/>
          </p:nvSpPr>
          <p:spPr bwMode="auto">
            <a:xfrm>
              <a:off x="8318975" y="52131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806" name="Line 132"/>
            <p:cNvSpPr>
              <a:spLocks noChangeShapeType="1"/>
            </p:cNvSpPr>
            <p:nvPr/>
          </p:nvSpPr>
          <p:spPr bwMode="auto">
            <a:xfrm>
              <a:off x="8318975"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807" name="Line 133"/>
            <p:cNvSpPr>
              <a:spLocks noChangeShapeType="1"/>
            </p:cNvSpPr>
            <p:nvPr/>
          </p:nvSpPr>
          <p:spPr bwMode="auto">
            <a:xfrm>
              <a:off x="8318975" y="579945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808" name="Line 134"/>
            <p:cNvSpPr>
              <a:spLocks noChangeShapeType="1"/>
            </p:cNvSpPr>
            <p:nvPr/>
          </p:nvSpPr>
          <p:spPr bwMode="auto">
            <a:xfrm>
              <a:off x="8318975" y="60588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algn="ctr"/>
              <a:endParaRPr lang="zh-CN" altLang="en-US"/>
            </a:p>
          </p:txBody>
        </p:sp>
        <p:sp>
          <p:nvSpPr>
            <p:cNvPr id="809" name="Line 136"/>
            <p:cNvSpPr>
              <a:spLocks noChangeShapeType="1"/>
            </p:cNvSpPr>
            <p:nvPr/>
          </p:nvSpPr>
          <p:spPr bwMode="auto">
            <a:xfrm flipV="1">
              <a:off x="7344270" y="1702828"/>
              <a:ext cx="45438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10" name="Line 137"/>
            <p:cNvSpPr>
              <a:spLocks noChangeShapeType="1"/>
            </p:cNvSpPr>
            <p:nvPr/>
          </p:nvSpPr>
          <p:spPr bwMode="auto">
            <a:xfrm flipV="1">
              <a:off x="7344270" y="6058899"/>
              <a:ext cx="45438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11" name="Line 138"/>
            <p:cNvSpPr>
              <a:spLocks noChangeShapeType="1"/>
            </p:cNvSpPr>
            <p:nvPr/>
          </p:nvSpPr>
          <p:spPr bwMode="auto">
            <a:xfrm flipV="1">
              <a:off x="7344270" y="1962272"/>
              <a:ext cx="454384" cy="208128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12" name="Line 139"/>
            <p:cNvSpPr>
              <a:spLocks noChangeShapeType="1"/>
            </p:cNvSpPr>
            <p:nvPr/>
          </p:nvSpPr>
          <p:spPr bwMode="auto">
            <a:xfrm>
              <a:off x="7344270" y="1962272"/>
              <a:ext cx="454384"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13" name="Line 140"/>
            <p:cNvSpPr>
              <a:spLocks noChangeShapeType="1"/>
            </p:cNvSpPr>
            <p:nvPr/>
          </p:nvSpPr>
          <p:spPr bwMode="auto">
            <a:xfrm>
              <a:off x="7344270" y="2287651"/>
              <a:ext cx="454384" cy="5848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14" name="Line 141"/>
            <p:cNvSpPr>
              <a:spLocks noChangeShapeType="1"/>
            </p:cNvSpPr>
            <p:nvPr/>
          </p:nvSpPr>
          <p:spPr bwMode="auto">
            <a:xfrm>
              <a:off x="7344270" y="2548528"/>
              <a:ext cx="454384" cy="91020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815" name="Line 142"/>
            <p:cNvSpPr>
              <a:spLocks noChangeShapeType="1"/>
            </p:cNvSpPr>
            <p:nvPr/>
          </p:nvSpPr>
          <p:spPr bwMode="auto">
            <a:xfrm>
              <a:off x="7344270" y="2872474"/>
              <a:ext cx="454384" cy="11710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816" name="Line 143"/>
            <p:cNvSpPr>
              <a:spLocks noChangeShapeType="1"/>
            </p:cNvSpPr>
            <p:nvPr/>
          </p:nvSpPr>
          <p:spPr bwMode="auto">
            <a:xfrm>
              <a:off x="7344270" y="3133351"/>
              <a:ext cx="454384" cy="14950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817" name="Line 144"/>
            <p:cNvSpPr>
              <a:spLocks noChangeShapeType="1"/>
            </p:cNvSpPr>
            <p:nvPr/>
          </p:nvSpPr>
          <p:spPr bwMode="auto">
            <a:xfrm>
              <a:off x="7344270" y="3458731"/>
              <a:ext cx="454384" cy="175446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818" name="Line 145"/>
            <p:cNvSpPr>
              <a:spLocks noChangeShapeType="1"/>
            </p:cNvSpPr>
            <p:nvPr/>
          </p:nvSpPr>
          <p:spPr bwMode="auto">
            <a:xfrm>
              <a:off x="7344270" y="3718174"/>
              <a:ext cx="454384" cy="208128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819" name="Line 146"/>
            <p:cNvSpPr>
              <a:spLocks noChangeShapeType="1"/>
            </p:cNvSpPr>
            <p:nvPr/>
          </p:nvSpPr>
          <p:spPr bwMode="auto">
            <a:xfrm flipV="1">
              <a:off x="7344270" y="2548528"/>
              <a:ext cx="454384" cy="175446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820" name="Line 147"/>
            <p:cNvSpPr>
              <a:spLocks noChangeShapeType="1"/>
            </p:cNvSpPr>
            <p:nvPr/>
          </p:nvSpPr>
          <p:spPr bwMode="auto">
            <a:xfrm flipV="1">
              <a:off x="7344270" y="3133351"/>
              <a:ext cx="454384" cy="14950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821" name="Line 148"/>
            <p:cNvSpPr>
              <a:spLocks noChangeShapeType="1"/>
            </p:cNvSpPr>
            <p:nvPr/>
          </p:nvSpPr>
          <p:spPr bwMode="auto">
            <a:xfrm flipV="1">
              <a:off x="7344270" y="3718174"/>
              <a:ext cx="454384" cy="11710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822" name="Line 149"/>
            <p:cNvSpPr>
              <a:spLocks noChangeShapeType="1"/>
            </p:cNvSpPr>
            <p:nvPr/>
          </p:nvSpPr>
          <p:spPr bwMode="auto">
            <a:xfrm flipV="1">
              <a:off x="7344270" y="4302997"/>
              <a:ext cx="454384" cy="91020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823" name="Line 150"/>
            <p:cNvSpPr>
              <a:spLocks noChangeShapeType="1"/>
            </p:cNvSpPr>
            <p:nvPr/>
          </p:nvSpPr>
          <p:spPr bwMode="auto">
            <a:xfrm flipV="1">
              <a:off x="7344270" y="4889253"/>
              <a:ext cx="454384" cy="5848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824" name="Line 151"/>
            <p:cNvSpPr>
              <a:spLocks noChangeShapeType="1"/>
            </p:cNvSpPr>
            <p:nvPr/>
          </p:nvSpPr>
          <p:spPr bwMode="auto">
            <a:xfrm flipV="1">
              <a:off x="7344270" y="5474076"/>
              <a:ext cx="454384"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825" name="Rectangle 152"/>
            <p:cNvSpPr>
              <a:spLocks noChangeArrowheads="1"/>
            </p:cNvSpPr>
            <p:nvPr/>
          </p:nvSpPr>
          <p:spPr bwMode="auto">
            <a:xfrm>
              <a:off x="1948992" y="1638326"/>
              <a:ext cx="325379"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26" name="Rectangle 153"/>
            <p:cNvSpPr>
              <a:spLocks noChangeArrowheads="1"/>
            </p:cNvSpPr>
            <p:nvPr/>
          </p:nvSpPr>
          <p:spPr bwMode="auto">
            <a:xfrm>
              <a:off x="1948992" y="2223149"/>
              <a:ext cx="325379"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27" name="Rectangle 154"/>
            <p:cNvSpPr>
              <a:spLocks noChangeArrowheads="1"/>
            </p:cNvSpPr>
            <p:nvPr/>
          </p:nvSpPr>
          <p:spPr bwMode="auto">
            <a:xfrm>
              <a:off x="1948992" y="2807972"/>
              <a:ext cx="325379"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28" name="Rectangle 155"/>
            <p:cNvSpPr>
              <a:spLocks noChangeArrowheads="1"/>
            </p:cNvSpPr>
            <p:nvPr/>
          </p:nvSpPr>
          <p:spPr bwMode="auto">
            <a:xfrm>
              <a:off x="1948992" y="3394228"/>
              <a:ext cx="325379"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29" name="Rectangle 156"/>
            <p:cNvSpPr>
              <a:spLocks noChangeArrowheads="1"/>
            </p:cNvSpPr>
            <p:nvPr/>
          </p:nvSpPr>
          <p:spPr bwMode="auto">
            <a:xfrm>
              <a:off x="1948992" y="3979051"/>
              <a:ext cx="325379"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30" name="Rectangle 157"/>
            <p:cNvSpPr>
              <a:spLocks noChangeArrowheads="1"/>
            </p:cNvSpPr>
            <p:nvPr/>
          </p:nvSpPr>
          <p:spPr bwMode="auto">
            <a:xfrm>
              <a:off x="1948992" y="4563873"/>
              <a:ext cx="325379"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31" name="Rectangle 158"/>
            <p:cNvSpPr>
              <a:spLocks noChangeArrowheads="1"/>
            </p:cNvSpPr>
            <p:nvPr/>
          </p:nvSpPr>
          <p:spPr bwMode="auto">
            <a:xfrm>
              <a:off x="1948992" y="5148696"/>
              <a:ext cx="325379"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32" name="Rectangle 159"/>
            <p:cNvSpPr>
              <a:spLocks noChangeArrowheads="1"/>
            </p:cNvSpPr>
            <p:nvPr/>
          </p:nvSpPr>
          <p:spPr bwMode="auto">
            <a:xfrm>
              <a:off x="1948992" y="5734953"/>
              <a:ext cx="325379"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33" name="Line 160"/>
            <p:cNvSpPr>
              <a:spLocks noChangeShapeType="1"/>
            </p:cNvSpPr>
            <p:nvPr/>
          </p:nvSpPr>
          <p:spPr bwMode="auto">
            <a:xfrm>
              <a:off x="1754051"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34" name="Line 161"/>
            <p:cNvSpPr>
              <a:spLocks noChangeShapeType="1"/>
            </p:cNvSpPr>
            <p:nvPr/>
          </p:nvSpPr>
          <p:spPr bwMode="auto">
            <a:xfrm>
              <a:off x="1754051"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35" name="Line 162"/>
            <p:cNvSpPr>
              <a:spLocks noChangeShapeType="1"/>
            </p:cNvSpPr>
            <p:nvPr/>
          </p:nvSpPr>
          <p:spPr bwMode="auto">
            <a:xfrm>
              <a:off x="1754051" y="22876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36" name="Line 163"/>
            <p:cNvSpPr>
              <a:spLocks noChangeShapeType="1"/>
            </p:cNvSpPr>
            <p:nvPr/>
          </p:nvSpPr>
          <p:spPr bwMode="auto">
            <a:xfrm>
              <a:off x="1754051"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37" name="Line 164"/>
            <p:cNvSpPr>
              <a:spLocks noChangeShapeType="1"/>
            </p:cNvSpPr>
            <p:nvPr/>
          </p:nvSpPr>
          <p:spPr bwMode="auto">
            <a:xfrm>
              <a:off x="1754051"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38" name="Line 165"/>
            <p:cNvSpPr>
              <a:spLocks noChangeShapeType="1"/>
            </p:cNvSpPr>
            <p:nvPr/>
          </p:nvSpPr>
          <p:spPr bwMode="auto">
            <a:xfrm>
              <a:off x="1754051"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39" name="Line 166"/>
            <p:cNvSpPr>
              <a:spLocks noChangeShapeType="1"/>
            </p:cNvSpPr>
            <p:nvPr/>
          </p:nvSpPr>
          <p:spPr bwMode="auto">
            <a:xfrm>
              <a:off x="1754051"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40" name="Line 167"/>
            <p:cNvSpPr>
              <a:spLocks noChangeShapeType="1"/>
            </p:cNvSpPr>
            <p:nvPr/>
          </p:nvSpPr>
          <p:spPr bwMode="auto">
            <a:xfrm>
              <a:off x="1754051"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41" name="Line 168"/>
            <p:cNvSpPr>
              <a:spLocks noChangeShapeType="1"/>
            </p:cNvSpPr>
            <p:nvPr/>
          </p:nvSpPr>
          <p:spPr bwMode="auto">
            <a:xfrm>
              <a:off x="1754051" y="404355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42" name="Line 169"/>
            <p:cNvSpPr>
              <a:spLocks noChangeShapeType="1"/>
            </p:cNvSpPr>
            <p:nvPr/>
          </p:nvSpPr>
          <p:spPr bwMode="auto">
            <a:xfrm>
              <a:off x="1754051" y="4302997"/>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43" name="Line 170"/>
            <p:cNvSpPr>
              <a:spLocks noChangeShapeType="1"/>
            </p:cNvSpPr>
            <p:nvPr/>
          </p:nvSpPr>
          <p:spPr bwMode="auto">
            <a:xfrm>
              <a:off x="1754051" y="46283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44" name="Line 171"/>
            <p:cNvSpPr>
              <a:spLocks noChangeShapeType="1"/>
            </p:cNvSpPr>
            <p:nvPr/>
          </p:nvSpPr>
          <p:spPr bwMode="auto">
            <a:xfrm>
              <a:off x="1754051" y="488925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45" name="Line 172"/>
            <p:cNvSpPr>
              <a:spLocks noChangeShapeType="1"/>
            </p:cNvSpPr>
            <p:nvPr/>
          </p:nvSpPr>
          <p:spPr bwMode="auto">
            <a:xfrm>
              <a:off x="1754051" y="52131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46" name="Line 173"/>
            <p:cNvSpPr>
              <a:spLocks noChangeShapeType="1"/>
            </p:cNvSpPr>
            <p:nvPr/>
          </p:nvSpPr>
          <p:spPr bwMode="auto">
            <a:xfrm>
              <a:off x="1754051"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47" name="Line 174"/>
            <p:cNvSpPr>
              <a:spLocks noChangeShapeType="1"/>
            </p:cNvSpPr>
            <p:nvPr/>
          </p:nvSpPr>
          <p:spPr bwMode="auto">
            <a:xfrm>
              <a:off x="1754051" y="579945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48" name="Line 175"/>
            <p:cNvSpPr>
              <a:spLocks noChangeShapeType="1"/>
            </p:cNvSpPr>
            <p:nvPr/>
          </p:nvSpPr>
          <p:spPr bwMode="auto">
            <a:xfrm>
              <a:off x="1754051" y="60588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49" name="Line 176"/>
            <p:cNvSpPr>
              <a:spLocks noChangeShapeType="1"/>
            </p:cNvSpPr>
            <p:nvPr/>
          </p:nvSpPr>
          <p:spPr bwMode="auto">
            <a:xfrm>
              <a:off x="2274371"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50" name="Line 177"/>
            <p:cNvSpPr>
              <a:spLocks noChangeShapeType="1"/>
            </p:cNvSpPr>
            <p:nvPr/>
          </p:nvSpPr>
          <p:spPr bwMode="auto">
            <a:xfrm>
              <a:off x="2274371"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51" name="Line 178"/>
            <p:cNvSpPr>
              <a:spLocks noChangeShapeType="1"/>
            </p:cNvSpPr>
            <p:nvPr/>
          </p:nvSpPr>
          <p:spPr bwMode="auto">
            <a:xfrm>
              <a:off x="2274371" y="22876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52" name="Line 179"/>
            <p:cNvSpPr>
              <a:spLocks noChangeShapeType="1"/>
            </p:cNvSpPr>
            <p:nvPr/>
          </p:nvSpPr>
          <p:spPr bwMode="auto">
            <a:xfrm>
              <a:off x="2274371"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53" name="Line 180"/>
            <p:cNvSpPr>
              <a:spLocks noChangeShapeType="1"/>
            </p:cNvSpPr>
            <p:nvPr/>
          </p:nvSpPr>
          <p:spPr bwMode="auto">
            <a:xfrm>
              <a:off x="2274371"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54" name="Line 181"/>
            <p:cNvSpPr>
              <a:spLocks noChangeShapeType="1"/>
            </p:cNvSpPr>
            <p:nvPr/>
          </p:nvSpPr>
          <p:spPr bwMode="auto">
            <a:xfrm>
              <a:off x="2274371"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55" name="Line 182"/>
            <p:cNvSpPr>
              <a:spLocks noChangeShapeType="1"/>
            </p:cNvSpPr>
            <p:nvPr/>
          </p:nvSpPr>
          <p:spPr bwMode="auto">
            <a:xfrm>
              <a:off x="2274371"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56" name="Line 183"/>
            <p:cNvSpPr>
              <a:spLocks noChangeShapeType="1"/>
            </p:cNvSpPr>
            <p:nvPr/>
          </p:nvSpPr>
          <p:spPr bwMode="auto">
            <a:xfrm>
              <a:off x="2274371"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57" name="Line 184"/>
            <p:cNvSpPr>
              <a:spLocks noChangeShapeType="1"/>
            </p:cNvSpPr>
            <p:nvPr/>
          </p:nvSpPr>
          <p:spPr bwMode="auto">
            <a:xfrm>
              <a:off x="2274371" y="404355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58" name="Line 185"/>
            <p:cNvSpPr>
              <a:spLocks noChangeShapeType="1"/>
            </p:cNvSpPr>
            <p:nvPr/>
          </p:nvSpPr>
          <p:spPr bwMode="auto">
            <a:xfrm>
              <a:off x="2274371" y="4302997"/>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59" name="Line 186"/>
            <p:cNvSpPr>
              <a:spLocks noChangeShapeType="1"/>
            </p:cNvSpPr>
            <p:nvPr/>
          </p:nvSpPr>
          <p:spPr bwMode="auto">
            <a:xfrm>
              <a:off x="2274371" y="46283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60" name="Line 187"/>
            <p:cNvSpPr>
              <a:spLocks noChangeShapeType="1"/>
            </p:cNvSpPr>
            <p:nvPr/>
          </p:nvSpPr>
          <p:spPr bwMode="auto">
            <a:xfrm>
              <a:off x="2274371" y="488925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61" name="Line 188"/>
            <p:cNvSpPr>
              <a:spLocks noChangeShapeType="1"/>
            </p:cNvSpPr>
            <p:nvPr/>
          </p:nvSpPr>
          <p:spPr bwMode="auto">
            <a:xfrm>
              <a:off x="2274371" y="52131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62" name="Line 189"/>
            <p:cNvSpPr>
              <a:spLocks noChangeShapeType="1"/>
            </p:cNvSpPr>
            <p:nvPr/>
          </p:nvSpPr>
          <p:spPr bwMode="auto">
            <a:xfrm>
              <a:off x="2274371"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63" name="Line 190"/>
            <p:cNvSpPr>
              <a:spLocks noChangeShapeType="1"/>
            </p:cNvSpPr>
            <p:nvPr/>
          </p:nvSpPr>
          <p:spPr bwMode="auto">
            <a:xfrm>
              <a:off x="2274371" y="579945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64" name="Line 191"/>
            <p:cNvSpPr>
              <a:spLocks noChangeShapeType="1"/>
            </p:cNvSpPr>
            <p:nvPr/>
          </p:nvSpPr>
          <p:spPr bwMode="auto">
            <a:xfrm>
              <a:off x="2274371" y="60588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65" name="Rectangle 192"/>
            <p:cNvSpPr>
              <a:spLocks noChangeArrowheads="1"/>
            </p:cNvSpPr>
            <p:nvPr/>
          </p:nvSpPr>
          <p:spPr bwMode="auto">
            <a:xfrm>
              <a:off x="6823949" y="1638326"/>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66" name="Rectangle 193"/>
            <p:cNvSpPr>
              <a:spLocks noChangeArrowheads="1"/>
            </p:cNvSpPr>
            <p:nvPr/>
          </p:nvSpPr>
          <p:spPr bwMode="auto">
            <a:xfrm>
              <a:off x="6823949" y="2223149"/>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67" name="Rectangle 194"/>
            <p:cNvSpPr>
              <a:spLocks noChangeArrowheads="1"/>
            </p:cNvSpPr>
            <p:nvPr/>
          </p:nvSpPr>
          <p:spPr bwMode="auto">
            <a:xfrm>
              <a:off x="6823949" y="2807972"/>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68" name="Rectangle 195"/>
            <p:cNvSpPr>
              <a:spLocks noChangeArrowheads="1"/>
            </p:cNvSpPr>
            <p:nvPr/>
          </p:nvSpPr>
          <p:spPr bwMode="auto">
            <a:xfrm>
              <a:off x="6823949" y="3394228"/>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69" name="Rectangle 196"/>
            <p:cNvSpPr>
              <a:spLocks noChangeArrowheads="1"/>
            </p:cNvSpPr>
            <p:nvPr/>
          </p:nvSpPr>
          <p:spPr bwMode="auto">
            <a:xfrm>
              <a:off x="6823949" y="3979051"/>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70" name="Rectangle 197"/>
            <p:cNvSpPr>
              <a:spLocks noChangeArrowheads="1"/>
            </p:cNvSpPr>
            <p:nvPr/>
          </p:nvSpPr>
          <p:spPr bwMode="auto">
            <a:xfrm>
              <a:off x="6823949" y="4563873"/>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71" name="Rectangle 198"/>
            <p:cNvSpPr>
              <a:spLocks noChangeArrowheads="1"/>
            </p:cNvSpPr>
            <p:nvPr/>
          </p:nvSpPr>
          <p:spPr bwMode="auto">
            <a:xfrm>
              <a:off x="6823949" y="5148696"/>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72" name="Rectangle 199"/>
            <p:cNvSpPr>
              <a:spLocks noChangeArrowheads="1"/>
            </p:cNvSpPr>
            <p:nvPr/>
          </p:nvSpPr>
          <p:spPr bwMode="auto">
            <a:xfrm>
              <a:off x="6823949" y="5734953"/>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73" name="Line 200"/>
            <p:cNvSpPr>
              <a:spLocks noChangeShapeType="1"/>
            </p:cNvSpPr>
            <p:nvPr/>
          </p:nvSpPr>
          <p:spPr bwMode="auto">
            <a:xfrm>
              <a:off x="6629008"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74" name="Line 201"/>
            <p:cNvSpPr>
              <a:spLocks noChangeShapeType="1"/>
            </p:cNvSpPr>
            <p:nvPr/>
          </p:nvSpPr>
          <p:spPr bwMode="auto">
            <a:xfrm>
              <a:off x="6629008"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75" name="Line 202"/>
            <p:cNvSpPr>
              <a:spLocks noChangeShapeType="1"/>
            </p:cNvSpPr>
            <p:nvPr/>
          </p:nvSpPr>
          <p:spPr bwMode="auto">
            <a:xfrm>
              <a:off x="6629008" y="22876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76" name="Line 203"/>
            <p:cNvSpPr>
              <a:spLocks noChangeShapeType="1"/>
            </p:cNvSpPr>
            <p:nvPr/>
          </p:nvSpPr>
          <p:spPr bwMode="auto">
            <a:xfrm>
              <a:off x="6629008"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77" name="Line 204"/>
            <p:cNvSpPr>
              <a:spLocks noChangeShapeType="1"/>
            </p:cNvSpPr>
            <p:nvPr/>
          </p:nvSpPr>
          <p:spPr bwMode="auto">
            <a:xfrm>
              <a:off x="6629008"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78" name="Line 205"/>
            <p:cNvSpPr>
              <a:spLocks noChangeShapeType="1"/>
            </p:cNvSpPr>
            <p:nvPr/>
          </p:nvSpPr>
          <p:spPr bwMode="auto">
            <a:xfrm>
              <a:off x="6629008"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79" name="Line 206"/>
            <p:cNvSpPr>
              <a:spLocks noChangeShapeType="1"/>
            </p:cNvSpPr>
            <p:nvPr/>
          </p:nvSpPr>
          <p:spPr bwMode="auto">
            <a:xfrm>
              <a:off x="6629008"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80" name="Line 207"/>
            <p:cNvSpPr>
              <a:spLocks noChangeShapeType="1"/>
            </p:cNvSpPr>
            <p:nvPr/>
          </p:nvSpPr>
          <p:spPr bwMode="auto">
            <a:xfrm>
              <a:off x="6629008"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81" name="Line 208"/>
            <p:cNvSpPr>
              <a:spLocks noChangeShapeType="1"/>
            </p:cNvSpPr>
            <p:nvPr/>
          </p:nvSpPr>
          <p:spPr bwMode="auto">
            <a:xfrm>
              <a:off x="6629008" y="404355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82" name="Line 209"/>
            <p:cNvSpPr>
              <a:spLocks noChangeShapeType="1"/>
            </p:cNvSpPr>
            <p:nvPr/>
          </p:nvSpPr>
          <p:spPr bwMode="auto">
            <a:xfrm>
              <a:off x="6629008" y="4302997"/>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83" name="Line 210"/>
            <p:cNvSpPr>
              <a:spLocks noChangeShapeType="1"/>
            </p:cNvSpPr>
            <p:nvPr/>
          </p:nvSpPr>
          <p:spPr bwMode="auto">
            <a:xfrm>
              <a:off x="6629008" y="46283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84" name="Line 211"/>
            <p:cNvSpPr>
              <a:spLocks noChangeShapeType="1"/>
            </p:cNvSpPr>
            <p:nvPr/>
          </p:nvSpPr>
          <p:spPr bwMode="auto">
            <a:xfrm>
              <a:off x="6629008" y="488925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85" name="Line 212"/>
            <p:cNvSpPr>
              <a:spLocks noChangeShapeType="1"/>
            </p:cNvSpPr>
            <p:nvPr/>
          </p:nvSpPr>
          <p:spPr bwMode="auto">
            <a:xfrm>
              <a:off x="6629008" y="52131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86" name="Line 213"/>
            <p:cNvSpPr>
              <a:spLocks noChangeShapeType="1"/>
            </p:cNvSpPr>
            <p:nvPr/>
          </p:nvSpPr>
          <p:spPr bwMode="auto">
            <a:xfrm>
              <a:off x="6629008"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87" name="Line 214"/>
            <p:cNvSpPr>
              <a:spLocks noChangeShapeType="1"/>
            </p:cNvSpPr>
            <p:nvPr/>
          </p:nvSpPr>
          <p:spPr bwMode="auto">
            <a:xfrm>
              <a:off x="6629008" y="579945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88" name="Line 215"/>
            <p:cNvSpPr>
              <a:spLocks noChangeShapeType="1"/>
            </p:cNvSpPr>
            <p:nvPr/>
          </p:nvSpPr>
          <p:spPr bwMode="auto">
            <a:xfrm>
              <a:off x="6629008" y="60588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89" name="Line 216"/>
            <p:cNvSpPr>
              <a:spLocks noChangeShapeType="1"/>
            </p:cNvSpPr>
            <p:nvPr/>
          </p:nvSpPr>
          <p:spPr bwMode="auto">
            <a:xfrm>
              <a:off x="7149329"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90" name="Line 217"/>
            <p:cNvSpPr>
              <a:spLocks noChangeShapeType="1"/>
            </p:cNvSpPr>
            <p:nvPr/>
          </p:nvSpPr>
          <p:spPr bwMode="auto">
            <a:xfrm>
              <a:off x="7149329"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91" name="Line 218"/>
            <p:cNvSpPr>
              <a:spLocks noChangeShapeType="1"/>
            </p:cNvSpPr>
            <p:nvPr/>
          </p:nvSpPr>
          <p:spPr bwMode="auto">
            <a:xfrm>
              <a:off x="7149329" y="22876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92" name="Line 219"/>
            <p:cNvSpPr>
              <a:spLocks noChangeShapeType="1"/>
            </p:cNvSpPr>
            <p:nvPr/>
          </p:nvSpPr>
          <p:spPr bwMode="auto">
            <a:xfrm>
              <a:off x="7149329"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93" name="Line 220"/>
            <p:cNvSpPr>
              <a:spLocks noChangeShapeType="1"/>
            </p:cNvSpPr>
            <p:nvPr/>
          </p:nvSpPr>
          <p:spPr bwMode="auto">
            <a:xfrm>
              <a:off x="7149329"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94" name="Line 221"/>
            <p:cNvSpPr>
              <a:spLocks noChangeShapeType="1"/>
            </p:cNvSpPr>
            <p:nvPr/>
          </p:nvSpPr>
          <p:spPr bwMode="auto">
            <a:xfrm>
              <a:off x="7149329"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95" name="Line 222"/>
            <p:cNvSpPr>
              <a:spLocks noChangeShapeType="1"/>
            </p:cNvSpPr>
            <p:nvPr/>
          </p:nvSpPr>
          <p:spPr bwMode="auto">
            <a:xfrm>
              <a:off x="7149329"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96" name="Line 223"/>
            <p:cNvSpPr>
              <a:spLocks noChangeShapeType="1"/>
            </p:cNvSpPr>
            <p:nvPr/>
          </p:nvSpPr>
          <p:spPr bwMode="auto">
            <a:xfrm>
              <a:off x="7149329"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97" name="Line 224"/>
            <p:cNvSpPr>
              <a:spLocks noChangeShapeType="1"/>
            </p:cNvSpPr>
            <p:nvPr/>
          </p:nvSpPr>
          <p:spPr bwMode="auto">
            <a:xfrm>
              <a:off x="7149329" y="404355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98" name="Line 225"/>
            <p:cNvSpPr>
              <a:spLocks noChangeShapeType="1"/>
            </p:cNvSpPr>
            <p:nvPr/>
          </p:nvSpPr>
          <p:spPr bwMode="auto">
            <a:xfrm>
              <a:off x="7149329" y="4302997"/>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899" name="Line 226"/>
            <p:cNvSpPr>
              <a:spLocks noChangeShapeType="1"/>
            </p:cNvSpPr>
            <p:nvPr/>
          </p:nvSpPr>
          <p:spPr bwMode="auto">
            <a:xfrm>
              <a:off x="7149329" y="46283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00" name="Line 227"/>
            <p:cNvSpPr>
              <a:spLocks noChangeShapeType="1"/>
            </p:cNvSpPr>
            <p:nvPr/>
          </p:nvSpPr>
          <p:spPr bwMode="auto">
            <a:xfrm>
              <a:off x="7149329" y="488925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01" name="Line 228"/>
            <p:cNvSpPr>
              <a:spLocks noChangeShapeType="1"/>
            </p:cNvSpPr>
            <p:nvPr/>
          </p:nvSpPr>
          <p:spPr bwMode="auto">
            <a:xfrm>
              <a:off x="7149329" y="52131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02" name="Line 229"/>
            <p:cNvSpPr>
              <a:spLocks noChangeShapeType="1"/>
            </p:cNvSpPr>
            <p:nvPr/>
          </p:nvSpPr>
          <p:spPr bwMode="auto">
            <a:xfrm>
              <a:off x="7149329"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03" name="Line 230"/>
            <p:cNvSpPr>
              <a:spLocks noChangeShapeType="1"/>
            </p:cNvSpPr>
            <p:nvPr/>
          </p:nvSpPr>
          <p:spPr bwMode="auto">
            <a:xfrm>
              <a:off x="7149329" y="579945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04" name="Line 231"/>
            <p:cNvSpPr>
              <a:spLocks noChangeShapeType="1"/>
            </p:cNvSpPr>
            <p:nvPr/>
          </p:nvSpPr>
          <p:spPr bwMode="auto">
            <a:xfrm>
              <a:off x="7149329" y="60588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05" name="Line 232"/>
            <p:cNvSpPr>
              <a:spLocks noChangeShapeType="1"/>
            </p:cNvSpPr>
            <p:nvPr/>
          </p:nvSpPr>
          <p:spPr bwMode="auto">
            <a:xfrm>
              <a:off x="2467879" y="1702828"/>
              <a:ext cx="5203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06" name="Line 233"/>
            <p:cNvSpPr>
              <a:spLocks noChangeShapeType="1"/>
            </p:cNvSpPr>
            <p:nvPr/>
          </p:nvSpPr>
          <p:spPr bwMode="auto">
            <a:xfrm>
              <a:off x="2459278" y="1955105"/>
              <a:ext cx="464418" cy="91880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07" name="Line 234"/>
            <p:cNvSpPr>
              <a:spLocks noChangeShapeType="1"/>
            </p:cNvSpPr>
            <p:nvPr/>
          </p:nvSpPr>
          <p:spPr bwMode="auto">
            <a:xfrm flipV="1">
              <a:off x="2467879" y="1963705"/>
              <a:ext cx="455818" cy="3253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08" name="Line 235"/>
            <p:cNvSpPr>
              <a:spLocks noChangeShapeType="1"/>
            </p:cNvSpPr>
            <p:nvPr/>
          </p:nvSpPr>
          <p:spPr bwMode="auto">
            <a:xfrm>
              <a:off x="2467879" y="2548528"/>
              <a:ext cx="455818" cy="5848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09" name="Line 236"/>
            <p:cNvSpPr>
              <a:spLocks noChangeShapeType="1"/>
            </p:cNvSpPr>
            <p:nvPr/>
          </p:nvSpPr>
          <p:spPr bwMode="auto">
            <a:xfrm flipV="1">
              <a:off x="2467879" y="2289085"/>
              <a:ext cx="455818" cy="5848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10" name="Line 237"/>
            <p:cNvSpPr>
              <a:spLocks noChangeShapeType="1"/>
            </p:cNvSpPr>
            <p:nvPr/>
          </p:nvSpPr>
          <p:spPr bwMode="auto">
            <a:xfrm>
              <a:off x="2467879" y="3133351"/>
              <a:ext cx="455818" cy="3253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11" name="Line 238"/>
            <p:cNvSpPr>
              <a:spLocks noChangeShapeType="1"/>
            </p:cNvSpPr>
            <p:nvPr/>
          </p:nvSpPr>
          <p:spPr bwMode="auto">
            <a:xfrm flipV="1">
              <a:off x="2467879" y="2548528"/>
              <a:ext cx="455818" cy="91020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12" name="Line 239"/>
            <p:cNvSpPr>
              <a:spLocks noChangeShapeType="1"/>
            </p:cNvSpPr>
            <p:nvPr/>
          </p:nvSpPr>
          <p:spPr bwMode="auto">
            <a:xfrm>
              <a:off x="2467879" y="3718174"/>
              <a:ext cx="5203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13" name="Line 240"/>
            <p:cNvSpPr>
              <a:spLocks noChangeShapeType="1"/>
            </p:cNvSpPr>
            <p:nvPr/>
          </p:nvSpPr>
          <p:spPr bwMode="auto">
            <a:xfrm>
              <a:off x="2476479" y="4043554"/>
              <a:ext cx="5203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14" name="Line 241"/>
            <p:cNvSpPr>
              <a:spLocks noChangeShapeType="1"/>
            </p:cNvSpPr>
            <p:nvPr/>
          </p:nvSpPr>
          <p:spPr bwMode="auto">
            <a:xfrm>
              <a:off x="2467879" y="4295830"/>
              <a:ext cx="464418" cy="91880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15" name="Line 242"/>
            <p:cNvSpPr>
              <a:spLocks noChangeShapeType="1"/>
            </p:cNvSpPr>
            <p:nvPr/>
          </p:nvSpPr>
          <p:spPr bwMode="auto">
            <a:xfrm flipV="1">
              <a:off x="2476479" y="4304430"/>
              <a:ext cx="455818"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16" name="Line 243"/>
            <p:cNvSpPr>
              <a:spLocks noChangeShapeType="1"/>
            </p:cNvSpPr>
            <p:nvPr/>
          </p:nvSpPr>
          <p:spPr bwMode="auto">
            <a:xfrm>
              <a:off x="2476479" y="4889253"/>
              <a:ext cx="455818" cy="5848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17" name="Line 244"/>
            <p:cNvSpPr>
              <a:spLocks noChangeShapeType="1"/>
            </p:cNvSpPr>
            <p:nvPr/>
          </p:nvSpPr>
          <p:spPr bwMode="auto">
            <a:xfrm flipV="1">
              <a:off x="2476479" y="4629809"/>
              <a:ext cx="455818" cy="5848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18" name="Line 245"/>
            <p:cNvSpPr>
              <a:spLocks noChangeShapeType="1"/>
            </p:cNvSpPr>
            <p:nvPr/>
          </p:nvSpPr>
          <p:spPr bwMode="auto">
            <a:xfrm>
              <a:off x="2476479" y="5474076"/>
              <a:ext cx="455818"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19" name="Line 246"/>
            <p:cNvSpPr>
              <a:spLocks noChangeShapeType="1"/>
            </p:cNvSpPr>
            <p:nvPr/>
          </p:nvSpPr>
          <p:spPr bwMode="auto">
            <a:xfrm flipV="1">
              <a:off x="2476479" y="4889253"/>
              <a:ext cx="455818" cy="91020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20" name="Line 247"/>
            <p:cNvSpPr>
              <a:spLocks noChangeShapeType="1"/>
            </p:cNvSpPr>
            <p:nvPr/>
          </p:nvSpPr>
          <p:spPr bwMode="auto">
            <a:xfrm>
              <a:off x="2476479" y="6058899"/>
              <a:ext cx="52032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21" name="Line 248"/>
            <p:cNvSpPr>
              <a:spLocks noChangeShapeType="1"/>
            </p:cNvSpPr>
            <p:nvPr/>
          </p:nvSpPr>
          <p:spPr bwMode="auto">
            <a:xfrm flipV="1">
              <a:off x="6164590" y="1702828"/>
              <a:ext cx="52032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22" name="Line 249"/>
            <p:cNvSpPr>
              <a:spLocks noChangeShapeType="1"/>
            </p:cNvSpPr>
            <p:nvPr/>
          </p:nvSpPr>
          <p:spPr bwMode="auto">
            <a:xfrm flipV="1">
              <a:off x="6155990" y="1955105"/>
              <a:ext cx="464418" cy="91880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23" name="Line 250"/>
            <p:cNvSpPr>
              <a:spLocks noChangeShapeType="1"/>
            </p:cNvSpPr>
            <p:nvPr/>
          </p:nvSpPr>
          <p:spPr bwMode="auto">
            <a:xfrm>
              <a:off x="6164590" y="1963705"/>
              <a:ext cx="455818" cy="3253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24" name="Line 251"/>
            <p:cNvSpPr>
              <a:spLocks noChangeShapeType="1"/>
            </p:cNvSpPr>
            <p:nvPr/>
          </p:nvSpPr>
          <p:spPr bwMode="auto">
            <a:xfrm flipV="1">
              <a:off x="6164590" y="2548528"/>
              <a:ext cx="455818" cy="5848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25" name="Line 252"/>
            <p:cNvSpPr>
              <a:spLocks noChangeShapeType="1"/>
            </p:cNvSpPr>
            <p:nvPr/>
          </p:nvSpPr>
          <p:spPr bwMode="auto">
            <a:xfrm>
              <a:off x="6164590" y="2289085"/>
              <a:ext cx="455818" cy="5848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26" name="Line 253"/>
            <p:cNvSpPr>
              <a:spLocks noChangeShapeType="1"/>
            </p:cNvSpPr>
            <p:nvPr/>
          </p:nvSpPr>
          <p:spPr bwMode="auto">
            <a:xfrm flipV="1">
              <a:off x="6164590" y="3133351"/>
              <a:ext cx="455818" cy="3253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27" name="Line 254"/>
            <p:cNvSpPr>
              <a:spLocks noChangeShapeType="1"/>
            </p:cNvSpPr>
            <p:nvPr/>
          </p:nvSpPr>
          <p:spPr bwMode="auto">
            <a:xfrm>
              <a:off x="6164590" y="2548528"/>
              <a:ext cx="455818" cy="91020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28" name="Line 255"/>
            <p:cNvSpPr>
              <a:spLocks noChangeShapeType="1"/>
            </p:cNvSpPr>
            <p:nvPr/>
          </p:nvSpPr>
          <p:spPr bwMode="auto">
            <a:xfrm flipV="1">
              <a:off x="6164590" y="3718174"/>
              <a:ext cx="52032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29" name="Line 256"/>
            <p:cNvSpPr>
              <a:spLocks noChangeShapeType="1"/>
            </p:cNvSpPr>
            <p:nvPr/>
          </p:nvSpPr>
          <p:spPr bwMode="auto">
            <a:xfrm flipV="1">
              <a:off x="6173190" y="4043554"/>
              <a:ext cx="52032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30" name="Line 257"/>
            <p:cNvSpPr>
              <a:spLocks noChangeShapeType="1"/>
            </p:cNvSpPr>
            <p:nvPr/>
          </p:nvSpPr>
          <p:spPr bwMode="auto">
            <a:xfrm flipV="1">
              <a:off x="6164590" y="4295830"/>
              <a:ext cx="464418" cy="91880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31" name="Line 258"/>
            <p:cNvSpPr>
              <a:spLocks noChangeShapeType="1"/>
            </p:cNvSpPr>
            <p:nvPr/>
          </p:nvSpPr>
          <p:spPr bwMode="auto">
            <a:xfrm>
              <a:off x="6173190" y="4304430"/>
              <a:ext cx="455818"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32" name="Line 259"/>
            <p:cNvSpPr>
              <a:spLocks noChangeShapeType="1"/>
            </p:cNvSpPr>
            <p:nvPr/>
          </p:nvSpPr>
          <p:spPr bwMode="auto">
            <a:xfrm flipV="1">
              <a:off x="6173190" y="4889253"/>
              <a:ext cx="455818" cy="5848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33" name="Line 260"/>
            <p:cNvSpPr>
              <a:spLocks noChangeShapeType="1"/>
            </p:cNvSpPr>
            <p:nvPr/>
          </p:nvSpPr>
          <p:spPr bwMode="auto">
            <a:xfrm>
              <a:off x="6173190" y="4629809"/>
              <a:ext cx="455818" cy="5848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34" name="Line 261"/>
            <p:cNvSpPr>
              <a:spLocks noChangeShapeType="1"/>
            </p:cNvSpPr>
            <p:nvPr/>
          </p:nvSpPr>
          <p:spPr bwMode="auto">
            <a:xfrm flipV="1">
              <a:off x="6173190" y="5474076"/>
              <a:ext cx="455818"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35" name="Line 262"/>
            <p:cNvSpPr>
              <a:spLocks noChangeShapeType="1"/>
            </p:cNvSpPr>
            <p:nvPr/>
          </p:nvSpPr>
          <p:spPr bwMode="auto">
            <a:xfrm>
              <a:off x="6173190" y="4889253"/>
              <a:ext cx="455818" cy="91020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936" name="Line 263"/>
            <p:cNvSpPr>
              <a:spLocks noChangeShapeType="1"/>
            </p:cNvSpPr>
            <p:nvPr/>
          </p:nvSpPr>
          <p:spPr bwMode="auto">
            <a:xfrm flipV="1">
              <a:off x="6173190" y="6058899"/>
              <a:ext cx="52032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37" name="Line 265"/>
            <p:cNvSpPr>
              <a:spLocks noChangeShapeType="1"/>
            </p:cNvSpPr>
            <p:nvPr/>
          </p:nvSpPr>
          <p:spPr bwMode="auto">
            <a:xfrm>
              <a:off x="2923697"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38" name="Line 266"/>
            <p:cNvSpPr>
              <a:spLocks noChangeShapeType="1"/>
            </p:cNvSpPr>
            <p:nvPr/>
          </p:nvSpPr>
          <p:spPr bwMode="auto">
            <a:xfrm>
              <a:off x="2923697"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39" name="Line 267"/>
            <p:cNvSpPr>
              <a:spLocks noChangeShapeType="1"/>
            </p:cNvSpPr>
            <p:nvPr/>
          </p:nvSpPr>
          <p:spPr bwMode="auto">
            <a:xfrm>
              <a:off x="5978249"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40" name="Line 268"/>
            <p:cNvSpPr>
              <a:spLocks noChangeShapeType="1"/>
            </p:cNvSpPr>
            <p:nvPr/>
          </p:nvSpPr>
          <p:spPr bwMode="auto">
            <a:xfrm>
              <a:off x="5978249"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41" name="Line 269"/>
            <p:cNvSpPr>
              <a:spLocks noChangeShapeType="1"/>
            </p:cNvSpPr>
            <p:nvPr/>
          </p:nvSpPr>
          <p:spPr bwMode="auto">
            <a:xfrm>
              <a:off x="5978249" y="228908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42" name="Line 270"/>
            <p:cNvSpPr>
              <a:spLocks noChangeShapeType="1"/>
            </p:cNvSpPr>
            <p:nvPr/>
          </p:nvSpPr>
          <p:spPr bwMode="auto">
            <a:xfrm>
              <a:off x="5978249"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43" name="Line 271"/>
            <p:cNvSpPr>
              <a:spLocks noChangeShapeType="1"/>
            </p:cNvSpPr>
            <p:nvPr/>
          </p:nvSpPr>
          <p:spPr bwMode="auto">
            <a:xfrm>
              <a:off x="5969649"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44" name="Line 272"/>
            <p:cNvSpPr>
              <a:spLocks noChangeShapeType="1"/>
            </p:cNvSpPr>
            <p:nvPr/>
          </p:nvSpPr>
          <p:spPr bwMode="auto">
            <a:xfrm>
              <a:off x="5969649" y="313191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45" name="Line 273"/>
            <p:cNvSpPr>
              <a:spLocks noChangeShapeType="1"/>
            </p:cNvSpPr>
            <p:nvPr/>
          </p:nvSpPr>
          <p:spPr bwMode="auto">
            <a:xfrm>
              <a:off x="5969649"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46" name="Line 274"/>
            <p:cNvSpPr>
              <a:spLocks noChangeShapeType="1"/>
            </p:cNvSpPr>
            <p:nvPr/>
          </p:nvSpPr>
          <p:spPr bwMode="auto">
            <a:xfrm>
              <a:off x="5978249"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47" name="Line 276"/>
            <p:cNvSpPr>
              <a:spLocks noChangeShapeType="1"/>
            </p:cNvSpPr>
            <p:nvPr/>
          </p:nvSpPr>
          <p:spPr bwMode="auto">
            <a:xfrm>
              <a:off x="2923697" y="228908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48" name="Line 277"/>
            <p:cNvSpPr>
              <a:spLocks noChangeShapeType="1"/>
            </p:cNvSpPr>
            <p:nvPr/>
          </p:nvSpPr>
          <p:spPr bwMode="auto">
            <a:xfrm>
              <a:off x="2923697"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49" name="Line 278"/>
            <p:cNvSpPr>
              <a:spLocks noChangeShapeType="1"/>
            </p:cNvSpPr>
            <p:nvPr/>
          </p:nvSpPr>
          <p:spPr bwMode="auto">
            <a:xfrm>
              <a:off x="2923697" y="287390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50" name="Line 279"/>
            <p:cNvSpPr>
              <a:spLocks noChangeShapeType="1"/>
            </p:cNvSpPr>
            <p:nvPr/>
          </p:nvSpPr>
          <p:spPr bwMode="auto">
            <a:xfrm>
              <a:off x="2923697"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51" name="Line 280"/>
            <p:cNvSpPr>
              <a:spLocks noChangeShapeType="1"/>
            </p:cNvSpPr>
            <p:nvPr/>
          </p:nvSpPr>
          <p:spPr bwMode="auto">
            <a:xfrm>
              <a:off x="2923697"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52" name="Line 281"/>
            <p:cNvSpPr>
              <a:spLocks noChangeShapeType="1"/>
            </p:cNvSpPr>
            <p:nvPr/>
          </p:nvSpPr>
          <p:spPr bwMode="auto">
            <a:xfrm>
              <a:off x="2923697"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53" name="Line 283"/>
            <p:cNvSpPr>
              <a:spLocks noChangeShapeType="1"/>
            </p:cNvSpPr>
            <p:nvPr/>
          </p:nvSpPr>
          <p:spPr bwMode="auto">
            <a:xfrm>
              <a:off x="2923697" y="404498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54" name="Line 284"/>
            <p:cNvSpPr>
              <a:spLocks noChangeShapeType="1"/>
            </p:cNvSpPr>
            <p:nvPr/>
          </p:nvSpPr>
          <p:spPr bwMode="auto">
            <a:xfrm>
              <a:off x="2923697" y="4304430"/>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55" name="Line 285"/>
            <p:cNvSpPr>
              <a:spLocks noChangeShapeType="1"/>
            </p:cNvSpPr>
            <p:nvPr/>
          </p:nvSpPr>
          <p:spPr bwMode="auto">
            <a:xfrm>
              <a:off x="5978249" y="404498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56" name="Line 286"/>
            <p:cNvSpPr>
              <a:spLocks noChangeShapeType="1"/>
            </p:cNvSpPr>
            <p:nvPr/>
          </p:nvSpPr>
          <p:spPr bwMode="auto">
            <a:xfrm>
              <a:off x="5978249" y="4304430"/>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57" name="Line 287"/>
            <p:cNvSpPr>
              <a:spLocks noChangeShapeType="1"/>
            </p:cNvSpPr>
            <p:nvPr/>
          </p:nvSpPr>
          <p:spPr bwMode="auto">
            <a:xfrm>
              <a:off x="5978249" y="463124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58" name="Line 288"/>
            <p:cNvSpPr>
              <a:spLocks noChangeShapeType="1"/>
            </p:cNvSpPr>
            <p:nvPr/>
          </p:nvSpPr>
          <p:spPr bwMode="auto">
            <a:xfrm>
              <a:off x="5978249" y="489068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59" name="Line 289"/>
            <p:cNvSpPr>
              <a:spLocks noChangeShapeType="1"/>
            </p:cNvSpPr>
            <p:nvPr/>
          </p:nvSpPr>
          <p:spPr bwMode="auto">
            <a:xfrm>
              <a:off x="5969649" y="521463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60" name="Line 290"/>
            <p:cNvSpPr>
              <a:spLocks noChangeShapeType="1"/>
            </p:cNvSpPr>
            <p:nvPr/>
          </p:nvSpPr>
          <p:spPr bwMode="auto">
            <a:xfrm>
              <a:off x="5969649"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61" name="Line 291"/>
            <p:cNvSpPr>
              <a:spLocks noChangeShapeType="1"/>
            </p:cNvSpPr>
            <p:nvPr/>
          </p:nvSpPr>
          <p:spPr bwMode="auto">
            <a:xfrm>
              <a:off x="5969649" y="580088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62" name="Line 292"/>
            <p:cNvSpPr>
              <a:spLocks noChangeShapeType="1"/>
            </p:cNvSpPr>
            <p:nvPr/>
          </p:nvSpPr>
          <p:spPr bwMode="auto">
            <a:xfrm>
              <a:off x="5978249" y="606033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63" name="Line 294"/>
            <p:cNvSpPr>
              <a:spLocks noChangeShapeType="1"/>
            </p:cNvSpPr>
            <p:nvPr/>
          </p:nvSpPr>
          <p:spPr bwMode="auto">
            <a:xfrm>
              <a:off x="2923697" y="463124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64" name="Line 295"/>
            <p:cNvSpPr>
              <a:spLocks noChangeShapeType="1"/>
            </p:cNvSpPr>
            <p:nvPr/>
          </p:nvSpPr>
          <p:spPr bwMode="auto">
            <a:xfrm>
              <a:off x="2923697" y="489068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65" name="Line 296"/>
            <p:cNvSpPr>
              <a:spLocks noChangeShapeType="1"/>
            </p:cNvSpPr>
            <p:nvPr/>
          </p:nvSpPr>
          <p:spPr bwMode="auto">
            <a:xfrm>
              <a:off x="2923697" y="521606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66" name="Line 297"/>
            <p:cNvSpPr>
              <a:spLocks noChangeShapeType="1"/>
            </p:cNvSpPr>
            <p:nvPr/>
          </p:nvSpPr>
          <p:spPr bwMode="auto">
            <a:xfrm>
              <a:off x="2923697" y="547550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67" name="Line 298"/>
            <p:cNvSpPr>
              <a:spLocks noChangeShapeType="1"/>
            </p:cNvSpPr>
            <p:nvPr/>
          </p:nvSpPr>
          <p:spPr bwMode="auto">
            <a:xfrm>
              <a:off x="2923697" y="580088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68" name="Line 299"/>
            <p:cNvSpPr>
              <a:spLocks noChangeShapeType="1"/>
            </p:cNvSpPr>
            <p:nvPr/>
          </p:nvSpPr>
          <p:spPr bwMode="auto">
            <a:xfrm>
              <a:off x="2923697" y="606033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69" name="Rectangle 300"/>
            <p:cNvSpPr>
              <a:spLocks noChangeArrowheads="1"/>
            </p:cNvSpPr>
            <p:nvPr/>
          </p:nvSpPr>
          <p:spPr bwMode="auto">
            <a:xfrm>
              <a:off x="5459362" y="1638326"/>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70" name="Rectangle 301"/>
            <p:cNvSpPr>
              <a:spLocks noChangeArrowheads="1"/>
            </p:cNvSpPr>
            <p:nvPr/>
          </p:nvSpPr>
          <p:spPr bwMode="auto">
            <a:xfrm>
              <a:off x="5459362" y="2223149"/>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71" name="Rectangle 302"/>
            <p:cNvSpPr>
              <a:spLocks noChangeArrowheads="1"/>
            </p:cNvSpPr>
            <p:nvPr/>
          </p:nvSpPr>
          <p:spPr bwMode="auto">
            <a:xfrm>
              <a:off x="5459362" y="2807972"/>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72" name="Rectangle 303"/>
            <p:cNvSpPr>
              <a:spLocks noChangeArrowheads="1"/>
            </p:cNvSpPr>
            <p:nvPr/>
          </p:nvSpPr>
          <p:spPr bwMode="auto">
            <a:xfrm>
              <a:off x="5459362" y="3394228"/>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73" name="Rectangle 304"/>
            <p:cNvSpPr>
              <a:spLocks noChangeArrowheads="1"/>
            </p:cNvSpPr>
            <p:nvPr/>
          </p:nvSpPr>
          <p:spPr bwMode="auto">
            <a:xfrm>
              <a:off x="5459362" y="3979051"/>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74" name="Rectangle 305"/>
            <p:cNvSpPr>
              <a:spLocks noChangeArrowheads="1"/>
            </p:cNvSpPr>
            <p:nvPr/>
          </p:nvSpPr>
          <p:spPr bwMode="auto">
            <a:xfrm>
              <a:off x="5459362" y="4563873"/>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75" name="Rectangle 306"/>
            <p:cNvSpPr>
              <a:spLocks noChangeArrowheads="1"/>
            </p:cNvSpPr>
            <p:nvPr/>
          </p:nvSpPr>
          <p:spPr bwMode="auto">
            <a:xfrm>
              <a:off x="5459362" y="5148696"/>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76" name="Rectangle 307"/>
            <p:cNvSpPr>
              <a:spLocks noChangeArrowheads="1"/>
            </p:cNvSpPr>
            <p:nvPr/>
          </p:nvSpPr>
          <p:spPr bwMode="auto">
            <a:xfrm>
              <a:off x="5459362" y="5734953"/>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77" name="Line 308"/>
            <p:cNvSpPr>
              <a:spLocks noChangeShapeType="1"/>
            </p:cNvSpPr>
            <p:nvPr/>
          </p:nvSpPr>
          <p:spPr bwMode="auto">
            <a:xfrm>
              <a:off x="5264421"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78" name="Line 309"/>
            <p:cNvSpPr>
              <a:spLocks noChangeShapeType="1"/>
            </p:cNvSpPr>
            <p:nvPr/>
          </p:nvSpPr>
          <p:spPr bwMode="auto">
            <a:xfrm>
              <a:off x="5264421"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79" name="Line 310"/>
            <p:cNvSpPr>
              <a:spLocks noChangeShapeType="1"/>
            </p:cNvSpPr>
            <p:nvPr/>
          </p:nvSpPr>
          <p:spPr bwMode="auto">
            <a:xfrm>
              <a:off x="5264421" y="22876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80" name="Line 311"/>
            <p:cNvSpPr>
              <a:spLocks noChangeShapeType="1"/>
            </p:cNvSpPr>
            <p:nvPr/>
          </p:nvSpPr>
          <p:spPr bwMode="auto">
            <a:xfrm>
              <a:off x="5264421"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81" name="Line 312"/>
            <p:cNvSpPr>
              <a:spLocks noChangeShapeType="1"/>
            </p:cNvSpPr>
            <p:nvPr/>
          </p:nvSpPr>
          <p:spPr bwMode="auto">
            <a:xfrm>
              <a:off x="5264421"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82" name="Line 313"/>
            <p:cNvSpPr>
              <a:spLocks noChangeShapeType="1"/>
            </p:cNvSpPr>
            <p:nvPr/>
          </p:nvSpPr>
          <p:spPr bwMode="auto">
            <a:xfrm>
              <a:off x="5264421"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83" name="Line 314"/>
            <p:cNvSpPr>
              <a:spLocks noChangeShapeType="1"/>
            </p:cNvSpPr>
            <p:nvPr/>
          </p:nvSpPr>
          <p:spPr bwMode="auto">
            <a:xfrm>
              <a:off x="5264421"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84" name="Line 315"/>
            <p:cNvSpPr>
              <a:spLocks noChangeShapeType="1"/>
            </p:cNvSpPr>
            <p:nvPr/>
          </p:nvSpPr>
          <p:spPr bwMode="auto">
            <a:xfrm>
              <a:off x="5264421"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85" name="Line 316"/>
            <p:cNvSpPr>
              <a:spLocks noChangeShapeType="1"/>
            </p:cNvSpPr>
            <p:nvPr/>
          </p:nvSpPr>
          <p:spPr bwMode="auto">
            <a:xfrm>
              <a:off x="5264421" y="404355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86" name="Line 317"/>
            <p:cNvSpPr>
              <a:spLocks noChangeShapeType="1"/>
            </p:cNvSpPr>
            <p:nvPr/>
          </p:nvSpPr>
          <p:spPr bwMode="auto">
            <a:xfrm>
              <a:off x="5264421" y="4302997"/>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87" name="Line 318"/>
            <p:cNvSpPr>
              <a:spLocks noChangeShapeType="1"/>
            </p:cNvSpPr>
            <p:nvPr/>
          </p:nvSpPr>
          <p:spPr bwMode="auto">
            <a:xfrm>
              <a:off x="5264421" y="46283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88" name="Line 319"/>
            <p:cNvSpPr>
              <a:spLocks noChangeShapeType="1"/>
            </p:cNvSpPr>
            <p:nvPr/>
          </p:nvSpPr>
          <p:spPr bwMode="auto">
            <a:xfrm>
              <a:off x="5264421" y="488925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89" name="Line 320"/>
            <p:cNvSpPr>
              <a:spLocks noChangeShapeType="1"/>
            </p:cNvSpPr>
            <p:nvPr/>
          </p:nvSpPr>
          <p:spPr bwMode="auto">
            <a:xfrm>
              <a:off x="5264421" y="52131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90" name="Line 321"/>
            <p:cNvSpPr>
              <a:spLocks noChangeShapeType="1"/>
            </p:cNvSpPr>
            <p:nvPr/>
          </p:nvSpPr>
          <p:spPr bwMode="auto">
            <a:xfrm>
              <a:off x="5264421"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91" name="Line 322"/>
            <p:cNvSpPr>
              <a:spLocks noChangeShapeType="1"/>
            </p:cNvSpPr>
            <p:nvPr/>
          </p:nvSpPr>
          <p:spPr bwMode="auto">
            <a:xfrm>
              <a:off x="5264421" y="579945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92" name="Line 323"/>
            <p:cNvSpPr>
              <a:spLocks noChangeShapeType="1"/>
            </p:cNvSpPr>
            <p:nvPr/>
          </p:nvSpPr>
          <p:spPr bwMode="auto">
            <a:xfrm>
              <a:off x="5264421" y="60588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93" name="Line 324"/>
            <p:cNvSpPr>
              <a:spLocks noChangeShapeType="1"/>
            </p:cNvSpPr>
            <p:nvPr/>
          </p:nvSpPr>
          <p:spPr bwMode="auto">
            <a:xfrm>
              <a:off x="5784742"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94" name="Line 325"/>
            <p:cNvSpPr>
              <a:spLocks noChangeShapeType="1"/>
            </p:cNvSpPr>
            <p:nvPr/>
          </p:nvSpPr>
          <p:spPr bwMode="auto">
            <a:xfrm>
              <a:off x="5784742"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95" name="Line 326"/>
            <p:cNvSpPr>
              <a:spLocks noChangeShapeType="1"/>
            </p:cNvSpPr>
            <p:nvPr/>
          </p:nvSpPr>
          <p:spPr bwMode="auto">
            <a:xfrm>
              <a:off x="5784742" y="22876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96" name="Line 327"/>
            <p:cNvSpPr>
              <a:spLocks noChangeShapeType="1"/>
            </p:cNvSpPr>
            <p:nvPr/>
          </p:nvSpPr>
          <p:spPr bwMode="auto">
            <a:xfrm>
              <a:off x="5784742"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97" name="Line 328"/>
            <p:cNvSpPr>
              <a:spLocks noChangeShapeType="1"/>
            </p:cNvSpPr>
            <p:nvPr/>
          </p:nvSpPr>
          <p:spPr bwMode="auto">
            <a:xfrm>
              <a:off x="5784742"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98" name="Line 329"/>
            <p:cNvSpPr>
              <a:spLocks noChangeShapeType="1"/>
            </p:cNvSpPr>
            <p:nvPr/>
          </p:nvSpPr>
          <p:spPr bwMode="auto">
            <a:xfrm>
              <a:off x="5784742"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999" name="Line 330"/>
            <p:cNvSpPr>
              <a:spLocks noChangeShapeType="1"/>
            </p:cNvSpPr>
            <p:nvPr/>
          </p:nvSpPr>
          <p:spPr bwMode="auto">
            <a:xfrm>
              <a:off x="5784742"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00" name="Line 331"/>
            <p:cNvSpPr>
              <a:spLocks noChangeShapeType="1"/>
            </p:cNvSpPr>
            <p:nvPr/>
          </p:nvSpPr>
          <p:spPr bwMode="auto">
            <a:xfrm>
              <a:off x="5784742"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01" name="Line 332"/>
            <p:cNvSpPr>
              <a:spLocks noChangeShapeType="1"/>
            </p:cNvSpPr>
            <p:nvPr/>
          </p:nvSpPr>
          <p:spPr bwMode="auto">
            <a:xfrm>
              <a:off x="5784742" y="404355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02" name="Line 333"/>
            <p:cNvSpPr>
              <a:spLocks noChangeShapeType="1"/>
            </p:cNvSpPr>
            <p:nvPr/>
          </p:nvSpPr>
          <p:spPr bwMode="auto">
            <a:xfrm>
              <a:off x="5784742" y="4302997"/>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03" name="Line 334"/>
            <p:cNvSpPr>
              <a:spLocks noChangeShapeType="1"/>
            </p:cNvSpPr>
            <p:nvPr/>
          </p:nvSpPr>
          <p:spPr bwMode="auto">
            <a:xfrm>
              <a:off x="5784742" y="46283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04" name="Line 335"/>
            <p:cNvSpPr>
              <a:spLocks noChangeShapeType="1"/>
            </p:cNvSpPr>
            <p:nvPr/>
          </p:nvSpPr>
          <p:spPr bwMode="auto">
            <a:xfrm>
              <a:off x="5784742" y="488925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05" name="Line 336"/>
            <p:cNvSpPr>
              <a:spLocks noChangeShapeType="1"/>
            </p:cNvSpPr>
            <p:nvPr/>
          </p:nvSpPr>
          <p:spPr bwMode="auto">
            <a:xfrm>
              <a:off x="5784742" y="52131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06" name="Line 337"/>
            <p:cNvSpPr>
              <a:spLocks noChangeShapeType="1"/>
            </p:cNvSpPr>
            <p:nvPr/>
          </p:nvSpPr>
          <p:spPr bwMode="auto">
            <a:xfrm>
              <a:off x="5784742"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07" name="Line 338"/>
            <p:cNvSpPr>
              <a:spLocks noChangeShapeType="1"/>
            </p:cNvSpPr>
            <p:nvPr/>
          </p:nvSpPr>
          <p:spPr bwMode="auto">
            <a:xfrm>
              <a:off x="5784742" y="579945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08" name="Line 339"/>
            <p:cNvSpPr>
              <a:spLocks noChangeShapeType="1"/>
            </p:cNvSpPr>
            <p:nvPr/>
          </p:nvSpPr>
          <p:spPr bwMode="auto">
            <a:xfrm>
              <a:off x="5784742" y="60588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09" name="Rectangle 340"/>
            <p:cNvSpPr>
              <a:spLocks noChangeArrowheads="1"/>
            </p:cNvSpPr>
            <p:nvPr/>
          </p:nvSpPr>
          <p:spPr bwMode="auto">
            <a:xfrm>
              <a:off x="4289717" y="1638326"/>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10" name="Rectangle 341"/>
            <p:cNvSpPr>
              <a:spLocks noChangeArrowheads="1"/>
            </p:cNvSpPr>
            <p:nvPr/>
          </p:nvSpPr>
          <p:spPr bwMode="auto">
            <a:xfrm>
              <a:off x="4289717" y="2223149"/>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11" name="Rectangle 342"/>
            <p:cNvSpPr>
              <a:spLocks noChangeArrowheads="1"/>
            </p:cNvSpPr>
            <p:nvPr/>
          </p:nvSpPr>
          <p:spPr bwMode="auto">
            <a:xfrm>
              <a:off x="4289717" y="2807972"/>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12" name="Rectangle 343"/>
            <p:cNvSpPr>
              <a:spLocks noChangeArrowheads="1"/>
            </p:cNvSpPr>
            <p:nvPr/>
          </p:nvSpPr>
          <p:spPr bwMode="auto">
            <a:xfrm>
              <a:off x="4289717" y="3394228"/>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13" name="Rectangle 344"/>
            <p:cNvSpPr>
              <a:spLocks noChangeArrowheads="1"/>
            </p:cNvSpPr>
            <p:nvPr/>
          </p:nvSpPr>
          <p:spPr bwMode="auto">
            <a:xfrm>
              <a:off x="4289717" y="3979051"/>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14" name="Rectangle 345"/>
            <p:cNvSpPr>
              <a:spLocks noChangeArrowheads="1"/>
            </p:cNvSpPr>
            <p:nvPr/>
          </p:nvSpPr>
          <p:spPr bwMode="auto">
            <a:xfrm>
              <a:off x="4289717" y="4563873"/>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15" name="Rectangle 346"/>
            <p:cNvSpPr>
              <a:spLocks noChangeArrowheads="1"/>
            </p:cNvSpPr>
            <p:nvPr/>
          </p:nvSpPr>
          <p:spPr bwMode="auto">
            <a:xfrm>
              <a:off x="4289717" y="5148696"/>
              <a:ext cx="325380"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16" name="Rectangle 347"/>
            <p:cNvSpPr>
              <a:spLocks noChangeArrowheads="1"/>
            </p:cNvSpPr>
            <p:nvPr/>
          </p:nvSpPr>
          <p:spPr bwMode="auto">
            <a:xfrm>
              <a:off x="4289717" y="5734953"/>
              <a:ext cx="325380"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17" name="Line 348"/>
            <p:cNvSpPr>
              <a:spLocks noChangeShapeType="1"/>
            </p:cNvSpPr>
            <p:nvPr/>
          </p:nvSpPr>
          <p:spPr bwMode="auto">
            <a:xfrm>
              <a:off x="4094776"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18" name="Line 349"/>
            <p:cNvSpPr>
              <a:spLocks noChangeShapeType="1"/>
            </p:cNvSpPr>
            <p:nvPr/>
          </p:nvSpPr>
          <p:spPr bwMode="auto">
            <a:xfrm>
              <a:off x="4094776"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19" name="Line 350"/>
            <p:cNvSpPr>
              <a:spLocks noChangeShapeType="1"/>
            </p:cNvSpPr>
            <p:nvPr/>
          </p:nvSpPr>
          <p:spPr bwMode="auto">
            <a:xfrm>
              <a:off x="4094776" y="22876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20" name="Line 351"/>
            <p:cNvSpPr>
              <a:spLocks noChangeShapeType="1"/>
            </p:cNvSpPr>
            <p:nvPr/>
          </p:nvSpPr>
          <p:spPr bwMode="auto">
            <a:xfrm>
              <a:off x="4094776"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21" name="Line 352"/>
            <p:cNvSpPr>
              <a:spLocks noChangeShapeType="1"/>
            </p:cNvSpPr>
            <p:nvPr/>
          </p:nvSpPr>
          <p:spPr bwMode="auto">
            <a:xfrm>
              <a:off x="4094776"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22" name="Line 353"/>
            <p:cNvSpPr>
              <a:spLocks noChangeShapeType="1"/>
            </p:cNvSpPr>
            <p:nvPr/>
          </p:nvSpPr>
          <p:spPr bwMode="auto">
            <a:xfrm>
              <a:off x="4094776"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23" name="Line 354"/>
            <p:cNvSpPr>
              <a:spLocks noChangeShapeType="1"/>
            </p:cNvSpPr>
            <p:nvPr/>
          </p:nvSpPr>
          <p:spPr bwMode="auto">
            <a:xfrm>
              <a:off x="4094776"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24" name="Line 355"/>
            <p:cNvSpPr>
              <a:spLocks noChangeShapeType="1"/>
            </p:cNvSpPr>
            <p:nvPr/>
          </p:nvSpPr>
          <p:spPr bwMode="auto">
            <a:xfrm>
              <a:off x="4094776"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25" name="Line 356"/>
            <p:cNvSpPr>
              <a:spLocks noChangeShapeType="1"/>
            </p:cNvSpPr>
            <p:nvPr/>
          </p:nvSpPr>
          <p:spPr bwMode="auto">
            <a:xfrm>
              <a:off x="4094776" y="404355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26" name="Line 357"/>
            <p:cNvSpPr>
              <a:spLocks noChangeShapeType="1"/>
            </p:cNvSpPr>
            <p:nvPr/>
          </p:nvSpPr>
          <p:spPr bwMode="auto">
            <a:xfrm>
              <a:off x="4094776" y="4302997"/>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27" name="Line 358"/>
            <p:cNvSpPr>
              <a:spLocks noChangeShapeType="1"/>
            </p:cNvSpPr>
            <p:nvPr/>
          </p:nvSpPr>
          <p:spPr bwMode="auto">
            <a:xfrm>
              <a:off x="4094776" y="46283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28" name="Line 359"/>
            <p:cNvSpPr>
              <a:spLocks noChangeShapeType="1"/>
            </p:cNvSpPr>
            <p:nvPr/>
          </p:nvSpPr>
          <p:spPr bwMode="auto">
            <a:xfrm>
              <a:off x="4094776" y="488925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29" name="Line 360"/>
            <p:cNvSpPr>
              <a:spLocks noChangeShapeType="1"/>
            </p:cNvSpPr>
            <p:nvPr/>
          </p:nvSpPr>
          <p:spPr bwMode="auto">
            <a:xfrm>
              <a:off x="4094776" y="52131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30" name="Line 361"/>
            <p:cNvSpPr>
              <a:spLocks noChangeShapeType="1"/>
            </p:cNvSpPr>
            <p:nvPr/>
          </p:nvSpPr>
          <p:spPr bwMode="auto">
            <a:xfrm>
              <a:off x="4094776"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31" name="Line 362"/>
            <p:cNvSpPr>
              <a:spLocks noChangeShapeType="1"/>
            </p:cNvSpPr>
            <p:nvPr/>
          </p:nvSpPr>
          <p:spPr bwMode="auto">
            <a:xfrm>
              <a:off x="4094776" y="579945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32" name="Line 363"/>
            <p:cNvSpPr>
              <a:spLocks noChangeShapeType="1"/>
            </p:cNvSpPr>
            <p:nvPr/>
          </p:nvSpPr>
          <p:spPr bwMode="auto">
            <a:xfrm>
              <a:off x="4094776" y="60588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33" name="Line 364"/>
            <p:cNvSpPr>
              <a:spLocks noChangeShapeType="1"/>
            </p:cNvSpPr>
            <p:nvPr/>
          </p:nvSpPr>
          <p:spPr bwMode="auto">
            <a:xfrm>
              <a:off x="4615096"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34" name="Line 365"/>
            <p:cNvSpPr>
              <a:spLocks noChangeShapeType="1"/>
            </p:cNvSpPr>
            <p:nvPr/>
          </p:nvSpPr>
          <p:spPr bwMode="auto">
            <a:xfrm>
              <a:off x="4615096"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35" name="Line 366"/>
            <p:cNvSpPr>
              <a:spLocks noChangeShapeType="1"/>
            </p:cNvSpPr>
            <p:nvPr/>
          </p:nvSpPr>
          <p:spPr bwMode="auto">
            <a:xfrm>
              <a:off x="4615096" y="22876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36" name="Line 367"/>
            <p:cNvSpPr>
              <a:spLocks noChangeShapeType="1"/>
            </p:cNvSpPr>
            <p:nvPr/>
          </p:nvSpPr>
          <p:spPr bwMode="auto">
            <a:xfrm>
              <a:off x="4615096"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37" name="Line 368"/>
            <p:cNvSpPr>
              <a:spLocks noChangeShapeType="1"/>
            </p:cNvSpPr>
            <p:nvPr/>
          </p:nvSpPr>
          <p:spPr bwMode="auto">
            <a:xfrm>
              <a:off x="4615096"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38" name="Line 369"/>
            <p:cNvSpPr>
              <a:spLocks noChangeShapeType="1"/>
            </p:cNvSpPr>
            <p:nvPr/>
          </p:nvSpPr>
          <p:spPr bwMode="auto">
            <a:xfrm>
              <a:off x="4615096"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39" name="Line 370"/>
            <p:cNvSpPr>
              <a:spLocks noChangeShapeType="1"/>
            </p:cNvSpPr>
            <p:nvPr/>
          </p:nvSpPr>
          <p:spPr bwMode="auto">
            <a:xfrm>
              <a:off x="4615096"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40" name="Line 371"/>
            <p:cNvSpPr>
              <a:spLocks noChangeShapeType="1"/>
            </p:cNvSpPr>
            <p:nvPr/>
          </p:nvSpPr>
          <p:spPr bwMode="auto">
            <a:xfrm>
              <a:off x="4615096"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41" name="Line 372"/>
            <p:cNvSpPr>
              <a:spLocks noChangeShapeType="1"/>
            </p:cNvSpPr>
            <p:nvPr/>
          </p:nvSpPr>
          <p:spPr bwMode="auto">
            <a:xfrm>
              <a:off x="4615096" y="404355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42" name="Line 373"/>
            <p:cNvSpPr>
              <a:spLocks noChangeShapeType="1"/>
            </p:cNvSpPr>
            <p:nvPr/>
          </p:nvSpPr>
          <p:spPr bwMode="auto">
            <a:xfrm>
              <a:off x="4615096" y="4302997"/>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43" name="Line 374"/>
            <p:cNvSpPr>
              <a:spLocks noChangeShapeType="1"/>
            </p:cNvSpPr>
            <p:nvPr/>
          </p:nvSpPr>
          <p:spPr bwMode="auto">
            <a:xfrm>
              <a:off x="4615096" y="46283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44" name="Line 375"/>
            <p:cNvSpPr>
              <a:spLocks noChangeShapeType="1"/>
            </p:cNvSpPr>
            <p:nvPr/>
          </p:nvSpPr>
          <p:spPr bwMode="auto">
            <a:xfrm>
              <a:off x="4615096" y="488925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45" name="Line 376"/>
            <p:cNvSpPr>
              <a:spLocks noChangeShapeType="1"/>
            </p:cNvSpPr>
            <p:nvPr/>
          </p:nvSpPr>
          <p:spPr bwMode="auto">
            <a:xfrm>
              <a:off x="4615096" y="52131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46" name="Line 377"/>
            <p:cNvSpPr>
              <a:spLocks noChangeShapeType="1"/>
            </p:cNvSpPr>
            <p:nvPr/>
          </p:nvSpPr>
          <p:spPr bwMode="auto">
            <a:xfrm>
              <a:off x="4615096"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47" name="Line 378"/>
            <p:cNvSpPr>
              <a:spLocks noChangeShapeType="1"/>
            </p:cNvSpPr>
            <p:nvPr/>
          </p:nvSpPr>
          <p:spPr bwMode="auto">
            <a:xfrm>
              <a:off x="4615096" y="579945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48" name="Line 379"/>
            <p:cNvSpPr>
              <a:spLocks noChangeShapeType="1"/>
            </p:cNvSpPr>
            <p:nvPr/>
          </p:nvSpPr>
          <p:spPr bwMode="auto">
            <a:xfrm>
              <a:off x="4615096" y="60588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49" name="Rectangle 380"/>
            <p:cNvSpPr>
              <a:spLocks noChangeArrowheads="1"/>
            </p:cNvSpPr>
            <p:nvPr/>
          </p:nvSpPr>
          <p:spPr bwMode="auto">
            <a:xfrm>
              <a:off x="3118638" y="1638326"/>
              <a:ext cx="325379"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50" name="Rectangle 381"/>
            <p:cNvSpPr>
              <a:spLocks noChangeArrowheads="1"/>
            </p:cNvSpPr>
            <p:nvPr/>
          </p:nvSpPr>
          <p:spPr bwMode="auto">
            <a:xfrm>
              <a:off x="3118638" y="2223149"/>
              <a:ext cx="325379"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51" name="Rectangle 382"/>
            <p:cNvSpPr>
              <a:spLocks noChangeArrowheads="1"/>
            </p:cNvSpPr>
            <p:nvPr/>
          </p:nvSpPr>
          <p:spPr bwMode="auto">
            <a:xfrm>
              <a:off x="3118638" y="2807972"/>
              <a:ext cx="325379"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52" name="Rectangle 383"/>
            <p:cNvSpPr>
              <a:spLocks noChangeArrowheads="1"/>
            </p:cNvSpPr>
            <p:nvPr/>
          </p:nvSpPr>
          <p:spPr bwMode="auto">
            <a:xfrm>
              <a:off x="3118638" y="3394228"/>
              <a:ext cx="325379"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53" name="Rectangle 384"/>
            <p:cNvSpPr>
              <a:spLocks noChangeArrowheads="1"/>
            </p:cNvSpPr>
            <p:nvPr/>
          </p:nvSpPr>
          <p:spPr bwMode="auto">
            <a:xfrm>
              <a:off x="3118638" y="3979051"/>
              <a:ext cx="325379"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54" name="Rectangle 385"/>
            <p:cNvSpPr>
              <a:spLocks noChangeArrowheads="1"/>
            </p:cNvSpPr>
            <p:nvPr/>
          </p:nvSpPr>
          <p:spPr bwMode="auto">
            <a:xfrm>
              <a:off x="3118638" y="4563873"/>
              <a:ext cx="325379"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55" name="Rectangle 386"/>
            <p:cNvSpPr>
              <a:spLocks noChangeArrowheads="1"/>
            </p:cNvSpPr>
            <p:nvPr/>
          </p:nvSpPr>
          <p:spPr bwMode="auto">
            <a:xfrm>
              <a:off x="3118638" y="5148696"/>
              <a:ext cx="325379" cy="45438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56" name="Rectangle 387"/>
            <p:cNvSpPr>
              <a:spLocks noChangeArrowheads="1"/>
            </p:cNvSpPr>
            <p:nvPr/>
          </p:nvSpPr>
          <p:spPr bwMode="auto">
            <a:xfrm>
              <a:off x="3118638" y="5734953"/>
              <a:ext cx="325379" cy="454384"/>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57" name="Line 404"/>
            <p:cNvSpPr>
              <a:spLocks noChangeShapeType="1"/>
            </p:cNvSpPr>
            <p:nvPr/>
          </p:nvSpPr>
          <p:spPr bwMode="auto">
            <a:xfrm>
              <a:off x="3444017" y="17028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58" name="Line 405"/>
            <p:cNvSpPr>
              <a:spLocks noChangeShapeType="1"/>
            </p:cNvSpPr>
            <p:nvPr/>
          </p:nvSpPr>
          <p:spPr bwMode="auto">
            <a:xfrm>
              <a:off x="3444017" y="1962272"/>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59" name="Line 406"/>
            <p:cNvSpPr>
              <a:spLocks noChangeShapeType="1"/>
            </p:cNvSpPr>
            <p:nvPr/>
          </p:nvSpPr>
          <p:spPr bwMode="auto">
            <a:xfrm>
              <a:off x="3444017" y="22876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60" name="Line 407"/>
            <p:cNvSpPr>
              <a:spLocks noChangeShapeType="1"/>
            </p:cNvSpPr>
            <p:nvPr/>
          </p:nvSpPr>
          <p:spPr bwMode="auto">
            <a:xfrm>
              <a:off x="3444017" y="2548528"/>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61" name="Line 408"/>
            <p:cNvSpPr>
              <a:spLocks noChangeShapeType="1"/>
            </p:cNvSpPr>
            <p:nvPr/>
          </p:nvSpPr>
          <p:spPr bwMode="auto">
            <a:xfrm>
              <a:off x="3444017" y="28724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62" name="Line 409"/>
            <p:cNvSpPr>
              <a:spLocks noChangeShapeType="1"/>
            </p:cNvSpPr>
            <p:nvPr/>
          </p:nvSpPr>
          <p:spPr bwMode="auto">
            <a:xfrm>
              <a:off x="3444017" y="313335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63" name="Line 410"/>
            <p:cNvSpPr>
              <a:spLocks noChangeShapeType="1"/>
            </p:cNvSpPr>
            <p:nvPr/>
          </p:nvSpPr>
          <p:spPr bwMode="auto">
            <a:xfrm>
              <a:off x="3444017" y="3458731"/>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64" name="Line 411"/>
            <p:cNvSpPr>
              <a:spLocks noChangeShapeType="1"/>
            </p:cNvSpPr>
            <p:nvPr/>
          </p:nvSpPr>
          <p:spPr bwMode="auto">
            <a:xfrm>
              <a:off x="3444017" y="371817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65" name="Line 412"/>
            <p:cNvSpPr>
              <a:spLocks noChangeShapeType="1"/>
            </p:cNvSpPr>
            <p:nvPr/>
          </p:nvSpPr>
          <p:spPr bwMode="auto">
            <a:xfrm>
              <a:off x="3444017" y="4043554"/>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66" name="Line 413"/>
            <p:cNvSpPr>
              <a:spLocks noChangeShapeType="1"/>
            </p:cNvSpPr>
            <p:nvPr/>
          </p:nvSpPr>
          <p:spPr bwMode="auto">
            <a:xfrm>
              <a:off x="3444017" y="4302997"/>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67" name="Line 414"/>
            <p:cNvSpPr>
              <a:spLocks noChangeShapeType="1"/>
            </p:cNvSpPr>
            <p:nvPr/>
          </p:nvSpPr>
          <p:spPr bwMode="auto">
            <a:xfrm>
              <a:off x="3444017" y="46283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68" name="Line 415"/>
            <p:cNvSpPr>
              <a:spLocks noChangeShapeType="1"/>
            </p:cNvSpPr>
            <p:nvPr/>
          </p:nvSpPr>
          <p:spPr bwMode="auto">
            <a:xfrm>
              <a:off x="3444017" y="4889253"/>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69" name="Line 416"/>
            <p:cNvSpPr>
              <a:spLocks noChangeShapeType="1"/>
            </p:cNvSpPr>
            <p:nvPr/>
          </p:nvSpPr>
          <p:spPr bwMode="auto">
            <a:xfrm>
              <a:off x="3444017" y="52131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70" name="Line 417"/>
            <p:cNvSpPr>
              <a:spLocks noChangeShapeType="1"/>
            </p:cNvSpPr>
            <p:nvPr/>
          </p:nvSpPr>
          <p:spPr bwMode="auto">
            <a:xfrm>
              <a:off x="3444017" y="5474076"/>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71" name="Line 418"/>
            <p:cNvSpPr>
              <a:spLocks noChangeShapeType="1"/>
            </p:cNvSpPr>
            <p:nvPr/>
          </p:nvSpPr>
          <p:spPr bwMode="auto">
            <a:xfrm>
              <a:off x="3444017" y="5799455"/>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72" name="Line 419"/>
            <p:cNvSpPr>
              <a:spLocks noChangeShapeType="1"/>
            </p:cNvSpPr>
            <p:nvPr/>
          </p:nvSpPr>
          <p:spPr bwMode="auto">
            <a:xfrm>
              <a:off x="3444017" y="6058899"/>
              <a:ext cx="194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73" name="Line 420"/>
            <p:cNvSpPr>
              <a:spLocks noChangeShapeType="1"/>
            </p:cNvSpPr>
            <p:nvPr/>
          </p:nvSpPr>
          <p:spPr bwMode="auto">
            <a:xfrm>
              <a:off x="3638958" y="1702828"/>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74" name="Line 421"/>
            <p:cNvSpPr>
              <a:spLocks noChangeShapeType="1"/>
            </p:cNvSpPr>
            <p:nvPr/>
          </p:nvSpPr>
          <p:spPr bwMode="auto">
            <a:xfrm>
              <a:off x="3638958" y="1963705"/>
              <a:ext cx="455818" cy="3253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75" name="Line 422"/>
            <p:cNvSpPr>
              <a:spLocks noChangeShapeType="1"/>
            </p:cNvSpPr>
            <p:nvPr/>
          </p:nvSpPr>
          <p:spPr bwMode="auto">
            <a:xfrm flipV="1">
              <a:off x="3638958" y="1963705"/>
              <a:ext cx="455818" cy="3253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76" name="Line 423"/>
            <p:cNvSpPr>
              <a:spLocks noChangeShapeType="1"/>
            </p:cNvSpPr>
            <p:nvPr/>
          </p:nvSpPr>
          <p:spPr bwMode="auto">
            <a:xfrm>
              <a:off x="3638958" y="2548528"/>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77" name="Line 424"/>
            <p:cNvSpPr>
              <a:spLocks noChangeShapeType="1"/>
            </p:cNvSpPr>
            <p:nvPr/>
          </p:nvSpPr>
          <p:spPr bwMode="auto">
            <a:xfrm>
              <a:off x="3638958" y="2872474"/>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78" name="Line 425"/>
            <p:cNvSpPr>
              <a:spLocks noChangeShapeType="1"/>
            </p:cNvSpPr>
            <p:nvPr/>
          </p:nvSpPr>
          <p:spPr bwMode="auto">
            <a:xfrm>
              <a:off x="3638958" y="3133351"/>
              <a:ext cx="455818" cy="3253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79" name="Line 426"/>
            <p:cNvSpPr>
              <a:spLocks noChangeShapeType="1"/>
            </p:cNvSpPr>
            <p:nvPr/>
          </p:nvSpPr>
          <p:spPr bwMode="auto">
            <a:xfrm flipV="1">
              <a:off x="3638958" y="3133351"/>
              <a:ext cx="455818" cy="3253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80" name="Line 427"/>
            <p:cNvSpPr>
              <a:spLocks noChangeShapeType="1"/>
            </p:cNvSpPr>
            <p:nvPr/>
          </p:nvSpPr>
          <p:spPr bwMode="auto">
            <a:xfrm>
              <a:off x="3638958" y="3718174"/>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81" name="Line 428"/>
            <p:cNvSpPr>
              <a:spLocks noChangeShapeType="1"/>
            </p:cNvSpPr>
            <p:nvPr/>
          </p:nvSpPr>
          <p:spPr bwMode="auto">
            <a:xfrm>
              <a:off x="3638958" y="4043554"/>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82" name="Line 429"/>
            <p:cNvSpPr>
              <a:spLocks noChangeShapeType="1"/>
            </p:cNvSpPr>
            <p:nvPr/>
          </p:nvSpPr>
          <p:spPr bwMode="auto">
            <a:xfrm>
              <a:off x="3638958" y="4304430"/>
              <a:ext cx="455818"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83" name="Line 430"/>
            <p:cNvSpPr>
              <a:spLocks noChangeShapeType="1"/>
            </p:cNvSpPr>
            <p:nvPr/>
          </p:nvSpPr>
          <p:spPr bwMode="auto">
            <a:xfrm flipV="1">
              <a:off x="3638958" y="4304430"/>
              <a:ext cx="455818"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84" name="Line 431"/>
            <p:cNvSpPr>
              <a:spLocks noChangeShapeType="1"/>
            </p:cNvSpPr>
            <p:nvPr/>
          </p:nvSpPr>
          <p:spPr bwMode="auto">
            <a:xfrm>
              <a:off x="3638958" y="4889253"/>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85" name="Line 432"/>
            <p:cNvSpPr>
              <a:spLocks noChangeShapeType="1"/>
            </p:cNvSpPr>
            <p:nvPr/>
          </p:nvSpPr>
          <p:spPr bwMode="auto">
            <a:xfrm>
              <a:off x="3638958" y="5213199"/>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86" name="Line 433"/>
            <p:cNvSpPr>
              <a:spLocks noChangeShapeType="1"/>
            </p:cNvSpPr>
            <p:nvPr/>
          </p:nvSpPr>
          <p:spPr bwMode="auto">
            <a:xfrm>
              <a:off x="3638958" y="5474076"/>
              <a:ext cx="455818"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87" name="Line 434"/>
            <p:cNvSpPr>
              <a:spLocks noChangeShapeType="1"/>
            </p:cNvSpPr>
            <p:nvPr/>
          </p:nvSpPr>
          <p:spPr bwMode="auto">
            <a:xfrm flipV="1">
              <a:off x="3638958" y="5474076"/>
              <a:ext cx="455818"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88" name="Line 435"/>
            <p:cNvSpPr>
              <a:spLocks noChangeShapeType="1"/>
            </p:cNvSpPr>
            <p:nvPr/>
          </p:nvSpPr>
          <p:spPr bwMode="auto">
            <a:xfrm>
              <a:off x="3638958" y="6058899"/>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89" name="Line 436"/>
            <p:cNvSpPr>
              <a:spLocks noChangeShapeType="1"/>
            </p:cNvSpPr>
            <p:nvPr/>
          </p:nvSpPr>
          <p:spPr bwMode="auto">
            <a:xfrm>
              <a:off x="4808604" y="1702828"/>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90" name="Line 437"/>
            <p:cNvSpPr>
              <a:spLocks noChangeShapeType="1"/>
            </p:cNvSpPr>
            <p:nvPr/>
          </p:nvSpPr>
          <p:spPr bwMode="auto">
            <a:xfrm>
              <a:off x="4808604" y="1963705"/>
              <a:ext cx="455818" cy="3253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91" name="Line 438"/>
            <p:cNvSpPr>
              <a:spLocks noChangeShapeType="1"/>
            </p:cNvSpPr>
            <p:nvPr/>
          </p:nvSpPr>
          <p:spPr bwMode="auto">
            <a:xfrm flipV="1">
              <a:off x="4808604" y="1963705"/>
              <a:ext cx="455818" cy="3253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92" name="Line 439"/>
            <p:cNvSpPr>
              <a:spLocks noChangeShapeType="1"/>
            </p:cNvSpPr>
            <p:nvPr/>
          </p:nvSpPr>
          <p:spPr bwMode="auto">
            <a:xfrm>
              <a:off x="4808604" y="2548528"/>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93" name="Line 440"/>
            <p:cNvSpPr>
              <a:spLocks noChangeShapeType="1"/>
            </p:cNvSpPr>
            <p:nvPr/>
          </p:nvSpPr>
          <p:spPr bwMode="auto">
            <a:xfrm>
              <a:off x="4808604" y="2872474"/>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94" name="Line 441"/>
            <p:cNvSpPr>
              <a:spLocks noChangeShapeType="1"/>
            </p:cNvSpPr>
            <p:nvPr/>
          </p:nvSpPr>
          <p:spPr bwMode="auto">
            <a:xfrm>
              <a:off x="4808604" y="3133351"/>
              <a:ext cx="455818" cy="3253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95" name="Line 442"/>
            <p:cNvSpPr>
              <a:spLocks noChangeShapeType="1"/>
            </p:cNvSpPr>
            <p:nvPr/>
          </p:nvSpPr>
          <p:spPr bwMode="auto">
            <a:xfrm flipV="1">
              <a:off x="4808604" y="3133351"/>
              <a:ext cx="455818" cy="3253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96" name="Line 443"/>
            <p:cNvSpPr>
              <a:spLocks noChangeShapeType="1"/>
            </p:cNvSpPr>
            <p:nvPr/>
          </p:nvSpPr>
          <p:spPr bwMode="auto">
            <a:xfrm>
              <a:off x="4808604" y="3718174"/>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97" name="Line 444"/>
            <p:cNvSpPr>
              <a:spLocks noChangeShapeType="1"/>
            </p:cNvSpPr>
            <p:nvPr/>
          </p:nvSpPr>
          <p:spPr bwMode="auto">
            <a:xfrm>
              <a:off x="4808604" y="4043554"/>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98" name="Line 445"/>
            <p:cNvSpPr>
              <a:spLocks noChangeShapeType="1"/>
            </p:cNvSpPr>
            <p:nvPr/>
          </p:nvSpPr>
          <p:spPr bwMode="auto">
            <a:xfrm>
              <a:off x="4808604" y="4304430"/>
              <a:ext cx="455818"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099" name="Line 446"/>
            <p:cNvSpPr>
              <a:spLocks noChangeShapeType="1"/>
            </p:cNvSpPr>
            <p:nvPr/>
          </p:nvSpPr>
          <p:spPr bwMode="auto">
            <a:xfrm flipV="1">
              <a:off x="4808604" y="4304430"/>
              <a:ext cx="455818"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100" name="Line 447"/>
            <p:cNvSpPr>
              <a:spLocks noChangeShapeType="1"/>
            </p:cNvSpPr>
            <p:nvPr/>
          </p:nvSpPr>
          <p:spPr bwMode="auto">
            <a:xfrm>
              <a:off x="4808604" y="4889253"/>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101" name="Line 448"/>
            <p:cNvSpPr>
              <a:spLocks noChangeShapeType="1"/>
            </p:cNvSpPr>
            <p:nvPr/>
          </p:nvSpPr>
          <p:spPr bwMode="auto">
            <a:xfrm>
              <a:off x="4808604" y="5213199"/>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102" name="Line 449"/>
            <p:cNvSpPr>
              <a:spLocks noChangeShapeType="1"/>
            </p:cNvSpPr>
            <p:nvPr/>
          </p:nvSpPr>
          <p:spPr bwMode="auto">
            <a:xfrm>
              <a:off x="4808604" y="5474076"/>
              <a:ext cx="455818"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103" name="Line 450"/>
            <p:cNvSpPr>
              <a:spLocks noChangeShapeType="1"/>
            </p:cNvSpPr>
            <p:nvPr/>
          </p:nvSpPr>
          <p:spPr bwMode="auto">
            <a:xfrm flipV="1">
              <a:off x="4808604" y="5474076"/>
              <a:ext cx="455818" cy="32537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1104" name="Line 451"/>
            <p:cNvSpPr>
              <a:spLocks noChangeShapeType="1"/>
            </p:cNvSpPr>
            <p:nvPr/>
          </p:nvSpPr>
          <p:spPr bwMode="auto">
            <a:xfrm>
              <a:off x="4808604" y="6058899"/>
              <a:ext cx="4558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105" name="Oval 473"/>
            <p:cNvSpPr>
              <a:spLocks noChangeArrowheads="1"/>
            </p:cNvSpPr>
            <p:nvPr/>
          </p:nvSpPr>
          <p:spPr bwMode="auto">
            <a:xfrm>
              <a:off x="323528" y="3589169"/>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7</a:t>
              </a:r>
              <a:endParaRPr lang="es-ES_tradnl" sz="1400"/>
            </a:p>
          </p:txBody>
        </p:sp>
        <p:sp>
          <p:nvSpPr>
            <p:cNvPr id="1106" name="Oval 474"/>
            <p:cNvSpPr>
              <a:spLocks noChangeArrowheads="1"/>
            </p:cNvSpPr>
            <p:nvPr/>
          </p:nvSpPr>
          <p:spPr bwMode="auto">
            <a:xfrm>
              <a:off x="323528" y="3328292"/>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6</a:t>
              </a:r>
              <a:endParaRPr lang="es-ES_tradnl" sz="1400"/>
            </a:p>
          </p:txBody>
        </p:sp>
        <p:sp>
          <p:nvSpPr>
            <p:cNvPr id="1107" name="Oval 475"/>
            <p:cNvSpPr>
              <a:spLocks noChangeArrowheads="1"/>
            </p:cNvSpPr>
            <p:nvPr/>
          </p:nvSpPr>
          <p:spPr bwMode="auto">
            <a:xfrm>
              <a:off x="323528" y="3002913"/>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5</a:t>
              </a:r>
              <a:endParaRPr lang="es-ES_tradnl" sz="1400"/>
            </a:p>
          </p:txBody>
        </p:sp>
        <p:sp>
          <p:nvSpPr>
            <p:cNvPr id="1108" name="Oval 476"/>
            <p:cNvSpPr>
              <a:spLocks noChangeArrowheads="1"/>
            </p:cNvSpPr>
            <p:nvPr/>
          </p:nvSpPr>
          <p:spPr bwMode="auto">
            <a:xfrm>
              <a:off x="323528" y="2743469"/>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4</a:t>
              </a:r>
              <a:endParaRPr lang="es-ES_tradnl" sz="1400"/>
            </a:p>
          </p:txBody>
        </p:sp>
        <p:sp>
          <p:nvSpPr>
            <p:cNvPr id="1109" name="Oval 477"/>
            <p:cNvSpPr>
              <a:spLocks noChangeArrowheads="1"/>
            </p:cNvSpPr>
            <p:nvPr/>
          </p:nvSpPr>
          <p:spPr bwMode="auto">
            <a:xfrm>
              <a:off x="323528" y="2418090"/>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3</a:t>
              </a:r>
              <a:endParaRPr lang="es-ES_tradnl" sz="1400"/>
            </a:p>
          </p:txBody>
        </p:sp>
        <p:sp>
          <p:nvSpPr>
            <p:cNvPr id="1110" name="Oval 478"/>
            <p:cNvSpPr>
              <a:spLocks noChangeArrowheads="1"/>
            </p:cNvSpPr>
            <p:nvPr/>
          </p:nvSpPr>
          <p:spPr bwMode="auto">
            <a:xfrm>
              <a:off x="323528" y="2158646"/>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2</a:t>
              </a:r>
              <a:endParaRPr lang="es-ES_tradnl" sz="1400"/>
            </a:p>
          </p:txBody>
        </p:sp>
        <p:sp>
          <p:nvSpPr>
            <p:cNvPr id="1111" name="Oval 479"/>
            <p:cNvSpPr>
              <a:spLocks noChangeArrowheads="1"/>
            </p:cNvSpPr>
            <p:nvPr/>
          </p:nvSpPr>
          <p:spPr bwMode="auto">
            <a:xfrm>
              <a:off x="323528" y="1833267"/>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a:t>
              </a:r>
              <a:endParaRPr lang="es-ES_tradnl" sz="1400"/>
            </a:p>
          </p:txBody>
        </p:sp>
        <p:sp>
          <p:nvSpPr>
            <p:cNvPr id="1112" name="Oval 480"/>
            <p:cNvSpPr>
              <a:spLocks noChangeArrowheads="1"/>
            </p:cNvSpPr>
            <p:nvPr/>
          </p:nvSpPr>
          <p:spPr bwMode="auto">
            <a:xfrm>
              <a:off x="323528" y="1573823"/>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0</a:t>
              </a:r>
              <a:endParaRPr lang="es-ES_tradnl" sz="1400"/>
            </a:p>
          </p:txBody>
        </p:sp>
        <p:sp>
          <p:nvSpPr>
            <p:cNvPr id="1113" name="Oval 481"/>
            <p:cNvSpPr>
              <a:spLocks noChangeArrowheads="1"/>
            </p:cNvSpPr>
            <p:nvPr/>
          </p:nvSpPr>
          <p:spPr bwMode="auto">
            <a:xfrm>
              <a:off x="323528" y="5929894"/>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15</a:t>
              </a:r>
              <a:endParaRPr lang="es-ES_tradnl" sz="1400"/>
            </a:p>
          </p:txBody>
        </p:sp>
        <p:sp>
          <p:nvSpPr>
            <p:cNvPr id="1114" name="Oval 482"/>
            <p:cNvSpPr>
              <a:spLocks noChangeArrowheads="1"/>
            </p:cNvSpPr>
            <p:nvPr/>
          </p:nvSpPr>
          <p:spPr bwMode="auto">
            <a:xfrm>
              <a:off x="323528" y="5669017"/>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14</a:t>
              </a:r>
              <a:endParaRPr lang="es-ES_tradnl" sz="1400"/>
            </a:p>
          </p:txBody>
        </p:sp>
        <p:sp>
          <p:nvSpPr>
            <p:cNvPr id="1115" name="Oval 483"/>
            <p:cNvSpPr>
              <a:spLocks noChangeArrowheads="1"/>
            </p:cNvSpPr>
            <p:nvPr/>
          </p:nvSpPr>
          <p:spPr bwMode="auto">
            <a:xfrm>
              <a:off x="323528" y="5343637"/>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13</a:t>
              </a:r>
              <a:endParaRPr lang="es-ES_tradnl" sz="1400"/>
            </a:p>
          </p:txBody>
        </p:sp>
        <p:sp>
          <p:nvSpPr>
            <p:cNvPr id="1116" name="Oval 484"/>
            <p:cNvSpPr>
              <a:spLocks noChangeArrowheads="1"/>
            </p:cNvSpPr>
            <p:nvPr/>
          </p:nvSpPr>
          <p:spPr bwMode="auto">
            <a:xfrm>
              <a:off x="323528" y="5084194"/>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12</a:t>
              </a:r>
              <a:endParaRPr lang="es-ES_tradnl" sz="1400"/>
            </a:p>
          </p:txBody>
        </p:sp>
        <p:sp>
          <p:nvSpPr>
            <p:cNvPr id="1117" name="Oval 485"/>
            <p:cNvSpPr>
              <a:spLocks noChangeArrowheads="1"/>
            </p:cNvSpPr>
            <p:nvPr/>
          </p:nvSpPr>
          <p:spPr bwMode="auto">
            <a:xfrm>
              <a:off x="323528" y="4758814"/>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11</a:t>
              </a:r>
              <a:endParaRPr lang="es-ES_tradnl" sz="1400"/>
            </a:p>
          </p:txBody>
        </p:sp>
        <p:sp>
          <p:nvSpPr>
            <p:cNvPr id="1118" name="Oval 486"/>
            <p:cNvSpPr>
              <a:spLocks noChangeArrowheads="1"/>
            </p:cNvSpPr>
            <p:nvPr/>
          </p:nvSpPr>
          <p:spPr bwMode="auto">
            <a:xfrm>
              <a:off x="323528" y="4499371"/>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10</a:t>
              </a:r>
              <a:endParaRPr lang="es-ES_tradnl" sz="1400"/>
            </a:p>
          </p:txBody>
        </p:sp>
        <p:sp>
          <p:nvSpPr>
            <p:cNvPr id="1119" name="Oval 487"/>
            <p:cNvSpPr>
              <a:spLocks noChangeArrowheads="1"/>
            </p:cNvSpPr>
            <p:nvPr/>
          </p:nvSpPr>
          <p:spPr bwMode="auto">
            <a:xfrm>
              <a:off x="323528" y="4173992"/>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9</a:t>
              </a:r>
              <a:endParaRPr lang="es-ES_tradnl" sz="1400"/>
            </a:p>
          </p:txBody>
        </p:sp>
        <p:sp>
          <p:nvSpPr>
            <p:cNvPr id="1120" name="Oval 488"/>
            <p:cNvSpPr>
              <a:spLocks noChangeArrowheads="1"/>
            </p:cNvSpPr>
            <p:nvPr/>
          </p:nvSpPr>
          <p:spPr bwMode="auto">
            <a:xfrm>
              <a:off x="323528" y="3914549"/>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8</a:t>
              </a:r>
              <a:endParaRPr lang="es-ES_tradnl" sz="1400"/>
            </a:p>
          </p:txBody>
        </p:sp>
        <p:sp>
          <p:nvSpPr>
            <p:cNvPr id="1121" name="Oval 489"/>
            <p:cNvSpPr>
              <a:spLocks noChangeArrowheads="1"/>
            </p:cNvSpPr>
            <p:nvPr/>
          </p:nvSpPr>
          <p:spPr bwMode="auto">
            <a:xfrm>
              <a:off x="8449413" y="3589169"/>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7</a:t>
              </a:r>
              <a:endParaRPr lang="es-ES_tradnl" sz="1400"/>
            </a:p>
          </p:txBody>
        </p:sp>
        <p:sp>
          <p:nvSpPr>
            <p:cNvPr id="1122" name="Oval 490"/>
            <p:cNvSpPr>
              <a:spLocks noChangeArrowheads="1"/>
            </p:cNvSpPr>
            <p:nvPr/>
          </p:nvSpPr>
          <p:spPr bwMode="auto">
            <a:xfrm>
              <a:off x="8449413" y="3328292"/>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6</a:t>
              </a:r>
              <a:endParaRPr lang="es-ES_tradnl" sz="1400"/>
            </a:p>
          </p:txBody>
        </p:sp>
        <p:sp>
          <p:nvSpPr>
            <p:cNvPr id="1123" name="Oval 491"/>
            <p:cNvSpPr>
              <a:spLocks noChangeArrowheads="1"/>
            </p:cNvSpPr>
            <p:nvPr/>
          </p:nvSpPr>
          <p:spPr bwMode="auto">
            <a:xfrm>
              <a:off x="8449413" y="3002913"/>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5</a:t>
              </a:r>
              <a:endParaRPr lang="es-ES_tradnl" sz="1400"/>
            </a:p>
          </p:txBody>
        </p:sp>
        <p:sp>
          <p:nvSpPr>
            <p:cNvPr id="1124" name="Oval 492"/>
            <p:cNvSpPr>
              <a:spLocks noChangeArrowheads="1"/>
            </p:cNvSpPr>
            <p:nvPr/>
          </p:nvSpPr>
          <p:spPr bwMode="auto">
            <a:xfrm>
              <a:off x="8449413" y="2743469"/>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4</a:t>
              </a:r>
              <a:endParaRPr lang="es-ES_tradnl" sz="1400"/>
            </a:p>
          </p:txBody>
        </p:sp>
        <p:sp>
          <p:nvSpPr>
            <p:cNvPr id="1125" name="Oval 493"/>
            <p:cNvSpPr>
              <a:spLocks noChangeArrowheads="1"/>
            </p:cNvSpPr>
            <p:nvPr/>
          </p:nvSpPr>
          <p:spPr bwMode="auto">
            <a:xfrm>
              <a:off x="8449413" y="2418090"/>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3</a:t>
              </a:r>
              <a:endParaRPr lang="es-ES_tradnl" sz="1400"/>
            </a:p>
          </p:txBody>
        </p:sp>
        <p:sp>
          <p:nvSpPr>
            <p:cNvPr id="1126" name="Oval 494"/>
            <p:cNvSpPr>
              <a:spLocks noChangeArrowheads="1"/>
            </p:cNvSpPr>
            <p:nvPr/>
          </p:nvSpPr>
          <p:spPr bwMode="auto">
            <a:xfrm>
              <a:off x="8449413" y="2158646"/>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2</a:t>
              </a:r>
              <a:endParaRPr lang="es-ES_tradnl" sz="1400"/>
            </a:p>
          </p:txBody>
        </p:sp>
        <p:sp>
          <p:nvSpPr>
            <p:cNvPr id="1127" name="Oval 495"/>
            <p:cNvSpPr>
              <a:spLocks noChangeArrowheads="1"/>
            </p:cNvSpPr>
            <p:nvPr/>
          </p:nvSpPr>
          <p:spPr bwMode="auto">
            <a:xfrm>
              <a:off x="8449413" y="1833267"/>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a:t>
              </a:r>
              <a:endParaRPr lang="es-ES_tradnl" sz="1400"/>
            </a:p>
          </p:txBody>
        </p:sp>
        <p:sp>
          <p:nvSpPr>
            <p:cNvPr id="1128" name="Oval 496"/>
            <p:cNvSpPr>
              <a:spLocks noChangeArrowheads="1"/>
            </p:cNvSpPr>
            <p:nvPr/>
          </p:nvSpPr>
          <p:spPr bwMode="auto">
            <a:xfrm>
              <a:off x="8449413" y="1573823"/>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0</a:t>
              </a:r>
              <a:endParaRPr lang="es-ES_tradnl" sz="1400"/>
            </a:p>
          </p:txBody>
        </p:sp>
        <p:sp>
          <p:nvSpPr>
            <p:cNvPr id="1129" name="Oval 497"/>
            <p:cNvSpPr>
              <a:spLocks noChangeArrowheads="1"/>
            </p:cNvSpPr>
            <p:nvPr/>
          </p:nvSpPr>
          <p:spPr bwMode="auto">
            <a:xfrm>
              <a:off x="8449413" y="5929894"/>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15</a:t>
              </a:r>
              <a:endParaRPr lang="es-ES_tradnl" sz="1400"/>
            </a:p>
          </p:txBody>
        </p:sp>
        <p:sp>
          <p:nvSpPr>
            <p:cNvPr id="1130" name="Oval 498"/>
            <p:cNvSpPr>
              <a:spLocks noChangeArrowheads="1"/>
            </p:cNvSpPr>
            <p:nvPr/>
          </p:nvSpPr>
          <p:spPr bwMode="auto">
            <a:xfrm>
              <a:off x="8449413" y="5669017"/>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14</a:t>
              </a:r>
              <a:endParaRPr lang="es-ES_tradnl" sz="1400"/>
            </a:p>
          </p:txBody>
        </p:sp>
        <p:sp>
          <p:nvSpPr>
            <p:cNvPr id="1131" name="Oval 499"/>
            <p:cNvSpPr>
              <a:spLocks noChangeArrowheads="1"/>
            </p:cNvSpPr>
            <p:nvPr/>
          </p:nvSpPr>
          <p:spPr bwMode="auto">
            <a:xfrm>
              <a:off x="8449413" y="5343637"/>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13</a:t>
              </a:r>
              <a:endParaRPr lang="es-ES_tradnl" sz="1400"/>
            </a:p>
          </p:txBody>
        </p:sp>
        <p:sp>
          <p:nvSpPr>
            <p:cNvPr id="1132" name="Oval 500"/>
            <p:cNvSpPr>
              <a:spLocks noChangeArrowheads="1"/>
            </p:cNvSpPr>
            <p:nvPr/>
          </p:nvSpPr>
          <p:spPr bwMode="auto">
            <a:xfrm>
              <a:off x="8449413" y="5084194"/>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12</a:t>
              </a:r>
              <a:endParaRPr lang="es-ES_tradnl" sz="1400"/>
            </a:p>
          </p:txBody>
        </p:sp>
        <p:sp>
          <p:nvSpPr>
            <p:cNvPr id="1133" name="Oval 501"/>
            <p:cNvSpPr>
              <a:spLocks noChangeArrowheads="1"/>
            </p:cNvSpPr>
            <p:nvPr/>
          </p:nvSpPr>
          <p:spPr bwMode="auto">
            <a:xfrm>
              <a:off x="8449413" y="4758814"/>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11</a:t>
              </a:r>
              <a:endParaRPr lang="es-ES_tradnl" sz="1400"/>
            </a:p>
          </p:txBody>
        </p:sp>
        <p:sp>
          <p:nvSpPr>
            <p:cNvPr id="1134" name="Oval 502"/>
            <p:cNvSpPr>
              <a:spLocks noChangeArrowheads="1"/>
            </p:cNvSpPr>
            <p:nvPr/>
          </p:nvSpPr>
          <p:spPr bwMode="auto">
            <a:xfrm>
              <a:off x="8449413" y="4499371"/>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10</a:t>
              </a:r>
              <a:endParaRPr lang="es-ES_tradnl" sz="1400"/>
            </a:p>
          </p:txBody>
        </p:sp>
        <p:sp>
          <p:nvSpPr>
            <p:cNvPr id="1135" name="Oval 503"/>
            <p:cNvSpPr>
              <a:spLocks noChangeArrowheads="1"/>
            </p:cNvSpPr>
            <p:nvPr/>
          </p:nvSpPr>
          <p:spPr bwMode="auto">
            <a:xfrm>
              <a:off x="8449413" y="4173992"/>
              <a:ext cx="260877" cy="259444"/>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9</a:t>
              </a:r>
              <a:endParaRPr lang="es-ES_tradnl" sz="1400"/>
            </a:p>
          </p:txBody>
        </p:sp>
        <p:sp>
          <p:nvSpPr>
            <p:cNvPr id="1136" name="Oval 504"/>
            <p:cNvSpPr>
              <a:spLocks noChangeArrowheads="1"/>
            </p:cNvSpPr>
            <p:nvPr/>
          </p:nvSpPr>
          <p:spPr bwMode="auto">
            <a:xfrm>
              <a:off x="8449413" y="3914549"/>
              <a:ext cx="260877" cy="25944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algn="ctr" defTabSz="914400"/>
              <a:r>
                <a:rPr lang="es-ES_tradnl" sz="1400"/>
                <a:t>8</a:t>
              </a:r>
              <a:endParaRPr lang="es-ES_tradnl" sz="1400"/>
            </a:p>
          </p:txBody>
        </p:sp>
      </p:grpSp>
      <mc:AlternateContent xmlns:mc="http://schemas.openxmlformats.org/markup-compatibility/2006">
        <mc:Choice xmlns:a14="http://schemas.microsoft.com/office/drawing/2010/main" Requires="a14">
          <p:sp>
            <p:nvSpPr>
              <p:cNvPr id="1137" name="object 4"/>
              <p:cNvSpPr txBox="1"/>
              <p:nvPr/>
            </p:nvSpPr>
            <p:spPr>
              <a:xfrm>
                <a:off x="395321" y="476672"/>
                <a:ext cx="8425151" cy="508473"/>
              </a:xfrm>
              <a:prstGeom prst="rect">
                <a:avLst/>
              </a:prstGeom>
            </p:spPr>
            <p:txBody>
              <a:bodyPr vert="horz" wrap="square" lIns="0" tIns="0" rIns="0" bIns="0" rtlCol="0">
                <a:spAutoFit/>
              </a:bodyPr>
              <a:lstStyle/>
              <a:p>
                <a:pPr>
                  <a:spcBef>
                    <a:spcPts val="600"/>
                  </a:spcBef>
                </a:pPr>
                <a14:m>
                  <m:oMath xmlns:m="http://schemas.openxmlformats.org/officeDocument/2006/math">
                    <m:r>
                      <a:rPr lang="en-US" altLang="zh-CN" sz="3200" i="1" smtClean="0">
                        <a:solidFill>
                          <a:srgbClr val="003B93"/>
                        </a:solidFill>
                        <a:latin typeface="Cambria Math"/>
                        <a:ea typeface="华文中宋" pitchFamily="2" charset="-122"/>
                      </a:rPr>
                      <m:t>(</m:t>
                    </m:r>
                    <m:r>
                      <a:rPr lang="en-US" altLang="zh-CN" sz="3200" i="1" smtClean="0">
                        <a:solidFill>
                          <a:srgbClr val="003B93"/>
                        </a:solidFill>
                        <a:latin typeface="Cambria Math"/>
                        <a:ea typeface="华文中宋" pitchFamily="2" charset="-122"/>
                      </a:rPr>
                      <m:t>𝑛</m:t>
                    </m:r>
                    <m:r>
                      <a:rPr lang="en-US" altLang="zh-CN" sz="3200" i="1" smtClean="0">
                        <a:solidFill>
                          <a:srgbClr val="003B93"/>
                        </a:solidFill>
                        <a:latin typeface="Cambria Math"/>
                        <a:ea typeface="华文中宋" pitchFamily="2" charset="-122"/>
                      </a:rPr>
                      <m:t>,</m:t>
                    </m:r>
                    <m:r>
                      <a:rPr lang="en-US" altLang="zh-CN" sz="3200" i="1" smtClean="0">
                        <a:solidFill>
                          <a:srgbClr val="003B93"/>
                        </a:solidFill>
                        <a:latin typeface="Cambria Math"/>
                        <a:ea typeface="华文中宋" pitchFamily="2" charset="-122"/>
                      </a:rPr>
                      <m:t>𝑛</m:t>
                    </m:r>
                    <m:r>
                      <a:rPr lang="en-US" altLang="zh-CN" sz="3200" i="1" smtClean="0">
                        <a:solidFill>
                          <a:srgbClr val="003B93"/>
                        </a:solidFill>
                        <a:latin typeface="Cambria Math"/>
                        <a:ea typeface="华文中宋" pitchFamily="2" charset="-122"/>
                      </a:rPr>
                      <m:t>,</m:t>
                    </m:r>
                    <m:sSup>
                      <m:sSupPr>
                        <m:ctrlPr>
                          <a:rPr lang="en-US" altLang="zh-CN" sz="3200" i="1">
                            <a:solidFill>
                              <a:srgbClr val="003B93"/>
                            </a:solidFill>
                            <a:latin typeface="Cambria Math" panose="02040503050406030204" pitchFamily="18" charset="0"/>
                            <a:ea typeface="华文中宋" pitchFamily="2" charset="-122"/>
                          </a:rPr>
                        </m:ctrlPr>
                      </m:sSupPr>
                      <m:e>
                        <m:r>
                          <a:rPr lang="en-US" altLang="zh-CN" sz="3200" i="1">
                            <a:solidFill>
                              <a:srgbClr val="003B93"/>
                            </a:solidFill>
                            <a:latin typeface="Cambria Math"/>
                            <a:ea typeface="华文中宋" pitchFamily="2" charset="-122"/>
                          </a:rPr>
                          <m:t>𝑛</m:t>
                        </m:r>
                      </m:e>
                      <m:sup>
                        <m:r>
                          <a:rPr lang="en-US" altLang="zh-CN" sz="3200" b="0" i="1" smtClean="0">
                            <a:solidFill>
                              <a:srgbClr val="003B93"/>
                            </a:solidFill>
                            <a:latin typeface="Cambria Math"/>
                            <a:ea typeface="华文中宋" pitchFamily="2" charset="-122"/>
                          </a:rPr>
                          <m:t>𝑖</m:t>
                        </m:r>
                      </m:sup>
                    </m:sSup>
                    <m:r>
                      <a:rPr lang="en-US" altLang="zh-CN" sz="3200" i="1">
                        <a:solidFill>
                          <a:srgbClr val="003B93"/>
                        </a:solidFill>
                        <a:latin typeface="Cambria Math"/>
                        <a:ea typeface="华文中宋" pitchFamily="2" charset="-122"/>
                      </a:rPr>
                      <m:t>)</m:t>
                    </m:r>
                    <m:r>
                      <a:rPr lang="en-US" altLang="zh-CN" sz="3200" b="0" i="0" smtClean="0">
                        <a:solidFill>
                          <a:srgbClr val="003B93"/>
                        </a:solidFill>
                        <a:latin typeface="Cambria Math"/>
                        <a:ea typeface="华文中宋" pitchFamily="2" charset="-122"/>
                      </a:rPr>
                      <m:t>(</m:t>
                    </m:r>
                    <m:r>
                      <a:rPr lang="en-US" altLang="zh-CN" sz="3200" b="0" i="1" smtClean="0">
                        <a:solidFill>
                          <a:srgbClr val="003B93"/>
                        </a:solidFill>
                        <a:latin typeface="Cambria Math"/>
                        <a:ea typeface="华文中宋" pitchFamily="2" charset="-122"/>
                      </a:rPr>
                      <m:t>2</m:t>
                    </m:r>
                    <m:r>
                      <a:rPr lang="en-US" altLang="zh-CN" sz="3200" b="0" i="1" smtClean="0">
                        <a:solidFill>
                          <a:srgbClr val="003B93"/>
                        </a:solidFill>
                        <a:latin typeface="Cambria Math"/>
                        <a:ea typeface="华文中宋" pitchFamily="2" charset="-122"/>
                      </a:rPr>
                      <m:t>𝑖</m:t>
                    </m:r>
                    <m:r>
                      <a:rPr lang="en-US" altLang="zh-CN" sz="3200" b="0" i="1" smtClean="0">
                        <a:solidFill>
                          <a:srgbClr val="003B93"/>
                        </a:solidFill>
                        <a:latin typeface="Cambria Math"/>
                        <a:ea typeface="华文中宋" pitchFamily="2" charset="-122"/>
                      </a:rPr>
                      <m:t>+1</m:t>
                    </m:r>
                    <m:r>
                      <a:rPr lang="en-US" altLang="zh-CN" sz="3200" b="0" i="0" smtClean="0">
                        <a:solidFill>
                          <a:srgbClr val="003B93"/>
                        </a:solidFill>
                        <a:latin typeface="Cambria Math"/>
                        <a:ea typeface="华文中宋" pitchFamily="2" charset="-122"/>
                      </a:rPr>
                      <m:t>)</m:t>
                    </m:r>
                  </m:oMath>
                </a14:m>
                <a:r>
                  <a:rPr lang="zh-CN" altLang="en-US" sz="3200" dirty="0">
                    <a:solidFill>
                      <a:srgbClr val="003B93"/>
                    </a:solidFill>
                    <a:latin typeface="华文中宋" pitchFamily="2" charset="-122"/>
                    <a:ea typeface="华文中宋" pitchFamily="2" charset="-122"/>
                  </a:rPr>
                  <a:t>层</a:t>
                </a:r>
                <a:r>
                  <a:rPr lang="en-GB" altLang="zh-CN" sz="3200" dirty="0">
                    <a:solidFill>
                      <a:srgbClr val="003B93"/>
                    </a:solidFill>
                    <a:latin typeface="Cambria Math" pitchFamily="18" charset="0"/>
                    <a:ea typeface="Cambria Math" pitchFamily="18" charset="0"/>
                  </a:rPr>
                  <a:t>clos</a:t>
                </a:r>
                <a:r>
                  <a:rPr lang="zh-CN" altLang="en-US" sz="3200" dirty="0">
                    <a:solidFill>
                      <a:srgbClr val="003B93"/>
                    </a:solidFill>
                    <a:latin typeface="华文中宋" pitchFamily="2" charset="-122"/>
                    <a:ea typeface="华文中宋" pitchFamily="2" charset="-122"/>
                  </a:rPr>
                  <a:t>网络折叠</a:t>
                </a:r>
                <a14:m>
                  <m:oMath xmlns:m="http://schemas.openxmlformats.org/officeDocument/2006/math">
                    <m:r>
                      <a:rPr lang="zh-CN" altLang="en-US" sz="3200" i="1" smtClean="0">
                        <a:solidFill>
                          <a:srgbClr val="003B93"/>
                        </a:solidFill>
                        <a:latin typeface="Cambria Math"/>
                        <a:ea typeface="华文中宋" pitchFamily="2" charset="-122"/>
                      </a:rPr>
                      <m:t>⇒</m:t>
                    </m:r>
                  </m:oMath>
                </a14:m>
                <a:r>
                  <a:rPr lang="en-GB" altLang="zh-CN" sz="3200" dirty="0">
                    <a:solidFill>
                      <a:srgbClr val="003B93"/>
                    </a:solidFill>
                    <a:latin typeface="华文中宋" pitchFamily="2" charset="-122"/>
                    <a:ea typeface="华文中宋" pitchFamily="2" charset="-122"/>
                  </a:rPr>
                  <a:t>Fat-Tree</a:t>
                </a:r>
              </a:p>
            </p:txBody>
          </p:sp>
        </mc:Choice>
        <mc:Fallback>
          <p:sp>
            <p:nvSpPr>
              <p:cNvPr id="1137" name="object 4"/>
              <p:cNvSpPr txBox="1">
                <a:spLocks noRot="1" noChangeAspect="1" noMove="1" noResize="1" noEditPoints="1" noAdjustHandles="1" noChangeArrowheads="1" noChangeShapeType="1" noTextEdit="1"/>
              </p:cNvSpPr>
              <p:nvPr/>
            </p:nvSpPr>
            <p:spPr>
              <a:xfrm>
                <a:off x="395321" y="476672"/>
                <a:ext cx="8425151" cy="508473"/>
              </a:xfrm>
              <a:prstGeom prst="rect">
                <a:avLst/>
              </a:prstGeom>
              <a:blipFill rotWithShape="1">
                <a:blip r:embed="rId2"/>
                <a:stretch>
                  <a:fillRect t="-21429" b="-47619"/>
                </a:stretch>
              </a:blipFill>
            </p:spPr>
            <p:txBody>
              <a:bodyPr/>
              <a:lstStyle/>
              <a:p>
                <a:r>
                  <a:rPr lang="zh-CN" altLang="en-US">
                    <a:noFill/>
                  </a:rPr>
                  <a:t> </a:t>
                </a:r>
                <a:endParaRPr lang="zh-CN" altLang="en-US">
                  <a:noFill/>
                </a:endParaRPr>
              </a:p>
            </p:txBody>
          </p:sp>
        </mc:Fallback>
      </mc:AlternateContent>
      <p:cxnSp>
        <p:nvCxnSpPr>
          <p:cNvPr id="1138" name="直接连接符 1137"/>
          <p:cNvCxnSpPr/>
          <p:nvPr/>
        </p:nvCxnSpPr>
        <p:spPr>
          <a:xfrm>
            <a:off x="4452407" y="1312337"/>
            <a:ext cx="0" cy="5285015"/>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
        <p:nvSpPr>
          <p:cNvPr id="437" name="矩形 436"/>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6552943" cy="602729"/>
          </a:xfrm>
          <a:prstGeom prst="rect">
            <a:avLst/>
          </a:prstGeom>
        </p:spPr>
        <p:txBody>
          <a:bodyPr vert="horz" wrap="square" lIns="0" tIns="0" rIns="0" bIns="0" rtlCol="0">
            <a:spAutoFit/>
          </a:bodyPr>
          <a:lstStyle/>
          <a:p>
            <a:pPr marL="0" marR="0">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什么是互连网络</a:t>
            </a:r>
            <a:endParaRPr sz="4000" dirty="0">
              <a:solidFill>
                <a:srgbClr val="003B93"/>
              </a:solidFill>
              <a:latin typeface="华文中宋" panose="02010600040101010101" pitchFamily="2" charset="-122"/>
              <a:ea typeface="华文中宋" panose="02010600040101010101" pitchFamily="2" charset="-122"/>
              <a:cs typeface="Cambria" panose="02040503050406030204"/>
            </a:endParaRPr>
          </a:p>
        </p:txBody>
      </p:sp>
      <p:sp>
        <p:nvSpPr>
          <p:cNvPr id="10" name="矩形 9"/>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4355976" y="2298228"/>
            <a:ext cx="4549776" cy="3074988"/>
            <a:chOff x="4126680" y="2420888"/>
            <a:chExt cx="4549776" cy="3074988"/>
          </a:xfrm>
        </p:grpSpPr>
        <p:sp>
          <p:nvSpPr>
            <p:cNvPr id="54" name="Rectangle 4"/>
            <p:cNvSpPr>
              <a:spLocks noChangeArrowheads="1"/>
            </p:cNvSpPr>
            <p:nvPr/>
          </p:nvSpPr>
          <p:spPr bwMode="auto">
            <a:xfrm>
              <a:off x="4126680" y="4776738"/>
              <a:ext cx="4464050" cy="719138"/>
            </a:xfrm>
            <a:prstGeom prst="rect">
              <a:avLst/>
            </a:prstGeom>
            <a:solidFill>
              <a:srgbClr val="99CCFF"/>
            </a:solidFill>
            <a:ln w="9525">
              <a:solidFill>
                <a:srgbClr val="000000"/>
              </a:solidFill>
              <a:miter lim="800000"/>
            </a:ln>
            <a:effectLst>
              <a:outerShdw dist="107763" dir="18900000" algn="ctr" rotWithShape="0">
                <a:srgbClr val="808080"/>
              </a:outerShdw>
            </a:effec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rPr>
                <a:t>互连网络</a:t>
              </a:r>
              <a:endParaRPr kumimoji="0" lang="en-US" altLang="zh-CN"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lang="en-US" altLang="zh-CN" b="1" i="1" kern="0" dirty="0">
                  <a:solidFill>
                    <a:sysClr val="windowText" lastClr="000000"/>
                  </a:solidFill>
                  <a:ea typeface="华文中宋" panose="02010600040101010101" pitchFamily="2" charset="-122"/>
                </a:rPr>
                <a:t>Interconnection Network</a:t>
              </a:r>
              <a:endParaRPr kumimoji="0" lang="es-ES" b="1" i="1" u="none" strike="noStrike" kern="0" cap="none" spc="0" normalizeH="0" baseline="0" noProof="0" dirty="0">
                <a:ln>
                  <a:noFill/>
                </a:ln>
                <a:solidFill>
                  <a:sysClr val="windowText" lastClr="000000"/>
                </a:solidFill>
                <a:effectLst/>
                <a:uLnTx/>
                <a:uFillTx/>
                <a:ea typeface="华文中宋" panose="02010600040101010101" pitchFamily="2" charset="-122"/>
              </a:endParaRPr>
            </a:p>
          </p:txBody>
        </p:sp>
        <p:grpSp>
          <p:nvGrpSpPr>
            <p:cNvPr id="55" name="Group 5"/>
            <p:cNvGrpSpPr/>
            <p:nvPr/>
          </p:nvGrpSpPr>
          <p:grpSpPr bwMode="auto">
            <a:xfrm>
              <a:off x="4198118" y="2420888"/>
              <a:ext cx="4478338" cy="1563688"/>
              <a:chOff x="3492" y="1215"/>
              <a:chExt cx="2821" cy="985"/>
            </a:xfrm>
          </p:grpSpPr>
          <p:grpSp>
            <p:nvGrpSpPr>
              <p:cNvPr id="56" name="Group 6"/>
              <p:cNvGrpSpPr/>
              <p:nvPr/>
            </p:nvGrpSpPr>
            <p:grpSpPr bwMode="auto">
              <a:xfrm>
                <a:off x="5744" y="1215"/>
                <a:ext cx="569" cy="985"/>
                <a:chOff x="3492" y="1215"/>
                <a:chExt cx="569" cy="985"/>
              </a:xfrm>
            </p:grpSpPr>
            <p:sp>
              <p:nvSpPr>
                <p:cNvPr id="67" name="Text Box 7"/>
                <p:cNvSpPr txBox="1">
                  <a:spLocks noChangeArrowheads="1"/>
                </p:cNvSpPr>
                <p:nvPr/>
              </p:nvSpPr>
              <p:spPr bwMode="auto">
                <a:xfrm>
                  <a:off x="3492" y="1215"/>
                  <a:ext cx="569" cy="19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es-ES" sz="1400" b="1"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End Node</a:t>
                  </a:r>
                  <a:endParaRPr kumimoji="0" lang="es-ES" sz="1400" b="1"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68" name="Rectangle 8"/>
                <p:cNvSpPr>
                  <a:spLocks noChangeArrowheads="1"/>
                </p:cNvSpPr>
                <p:nvPr/>
              </p:nvSpPr>
              <p:spPr bwMode="auto">
                <a:xfrm>
                  <a:off x="3493" y="1428"/>
                  <a:ext cx="499" cy="772"/>
                </a:xfrm>
                <a:prstGeom prst="rect">
                  <a:avLst/>
                </a:prstGeom>
                <a:solidFill>
                  <a:srgbClr val="CCFFCC"/>
                </a:solidFill>
                <a:ln w="9525">
                  <a:solidFill>
                    <a:srgbClr val="000000"/>
                  </a:solidFill>
                  <a:miter lim="800000"/>
                </a:ln>
                <a:effectLst>
                  <a:outerShdw dist="107763" dir="18900000" algn="ctr" rotWithShape="0">
                    <a:srgbClr val="808080"/>
                  </a:outerShdw>
                </a:effec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s-ES" sz="1000" b="1" i="0" u="none" strike="noStrike" kern="0" cap="none" spc="0" normalizeH="0" baseline="0" noProof="0">
                    <a:ln>
                      <a:noFill/>
                    </a:ln>
                    <a:solidFill>
                      <a:sysClr val="windowText" lastClr="000000"/>
                    </a:solidFill>
                    <a:effectLst/>
                    <a:uLnTx/>
                    <a:uFillTx/>
                  </a:endParaRPr>
                </a:p>
              </p:txBody>
            </p:sp>
          </p:grpSp>
          <p:grpSp>
            <p:nvGrpSpPr>
              <p:cNvPr id="57" name="Group 9"/>
              <p:cNvGrpSpPr/>
              <p:nvPr/>
            </p:nvGrpSpPr>
            <p:grpSpPr bwMode="auto">
              <a:xfrm>
                <a:off x="4747" y="1215"/>
                <a:ext cx="569" cy="985"/>
                <a:chOff x="3492" y="1215"/>
                <a:chExt cx="569" cy="985"/>
              </a:xfrm>
            </p:grpSpPr>
            <p:sp>
              <p:nvSpPr>
                <p:cNvPr id="65" name="Text Box 10"/>
                <p:cNvSpPr txBox="1">
                  <a:spLocks noChangeArrowheads="1"/>
                </p:cNvSpPr>
                <p:nvPr/>
              </p:nvSpPr>
              <p:spPr bwMode="auto">
                <a:xfrm>
                  <a:off x="3492" y="1215"/>
                  <a:ext cx="569" cy="19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es-ES" sz="1400" b="1"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End Node</a:t>
                  </a:r>
                  <a:endParaRPr kumimoji="0" lang="es-ES" sz="1400" b="1"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66" name="Rectangle 11"/>
                <p:cNvSpPr>
                  <a:spLocks noChangeArrowheads="1"/>
                </p:cNvSpPr>
                <p:nvPr/>
              </p:nvSpPr>
              <p:spPr bwMode="auto">
                <a:xfrm>
                  <a:off x="3493" y="1428"/>
                  <a:ext cx="499" cy="772"/>
                </a:xfrm>
                <a:prstGeom prst="rect">
                  <a:avLst/>
                </a:prstGeom>
                <a:solidFill>
                  <a:srgbClr val="CCFFCC"/>
                </a:solidFill>
                <a:ln w="9525">
                  <a:solidFill>
                    <a:srgbClr val="000000"/>
                  </a:solidFill>
                  <a:miter lim="800000"/>
                </a:ln>
                <a:effectLst>
                  <a:outerShdw dist="107763" dir="18900000" algn="ctr" rotWithShape="0">
                    <a:srgbClr val="808080"/>
                  </a:outerShdw>
                </a:effec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s-ES" sz="1000" b="1" i="0" u="none" strike="noStrike" kern="0" cap="none" spc="0" normalizeH="0" baseline="0" noProof="0">
                    <a:ln>
                      <a:noFill/>
                    </a:ln>
                    <a:solidFill>
                      <a:sysClr val="windowText" lastClr="000000"/>
                    </a:solidFill>
                    <a:effectLst/>
                    <a:uLnTx/>
                    <a:uFillTx/>
                  </a:endParaRPr>
                </a:p>
              </p:txBody>
            </p:sp>
          </p:grpSp>
          <p:grpSp>
            <p:nvGrpSpPr>
              <p:cNvPr id="58" name="Group 12"/>
              <p:cNvGrpSpPr/>
              <p:nvPr/>
            </p:nvGrpSpPr>
            <p:grpSpPr bwMode="auto">
              <a:xfrm>
                <a:off x="4112" y="1215"/>
                <a:ext cx="569" cy="985"/>
                <a:chOff x="3492" y="1215"/>
                <a:chExt cx="569" cy="985"/>
              </a:xfrm>
            </p:grpSpPr>
            <p:sp>
              <p:nvSpPr>
                <p:cNvPr id="63" name="Text Box 13"/>
                <p:cNvSpPr txBox="1">
                  <a:spLocks noChangeArrowheads="1"/>
                </p:cNvSpPr>
                <p:nvPr/>
              </p:nvSpPr>
              <p:spPr bwMode="auto">
                <a:xfrm>
                  <a:off x="3492" y="1215"/>
                  <a:ext cx="569" cy="19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es-ES" sz="1400" b="1"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End Node</a:t>
                  </a:r>
                  <a:endParaRPr kumimoji="0" lang="es-ES" sz="1400" b="1"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64" name="Rectangle 14"/>
                <p:cNvSpPr>
                  <a:spLocks noChangeArrowheads="1"/>
                </p:cNvSpPr>
                <p:nvPr/>
              </p:nvSpPr>
              <p:spPr bwMode="auto">
                <a:xfrm>
                  <a:off x="3493" y="1428"/>
                  <a:ext cx="499" cy="772"/>
                </a:xfrm>
                <a:prstGeom prst="rect">
                  <a:avLst/>
                </a:prstGeom>
                <a:solidFill>
                  <a:srgbClr val="CCFFCC"/>
                </a:solidFill>
                <a:ln w="9525">
                  <a:solidFill>
                    <a:srgbClr val="000000"/>
                  </a:solidFill>
                  <a:miter lim="800000"/>
                </a:ln>
                <a:effectLst>
                  <a:outerShdw dist="107763" dir="18900000" algn="ctr" rotWithShape="0">
                    <a:srgbClr val="808080"/>
                  </a:outerShdw>
                </a:effec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s-ES" sz="1000" b="1" i="0" u="none" strike="noStrike" kern="0" cap="none" spc="0" normalizeH="0" baseline="0" noProof="0">
                    <a:ln>
                      <a:noFill/>
                    </a:ln>
                    <a:solidFill>
                      <a:sysClr val="windowText" lastClr="000000"/>
                    </a:solidFill>
                    <a:effectLst/>
                    <a:uLnTx/>
                    <a:uFillTx/>
                  </a:endParaRPr>
                </a:p>
              </p:txBody>
            </p:sp>
          </p:grpSp>
          <p:grpSp>
            <p:nvGrpSpPr>
              <p:cNvPr id="59" name="Group 15"/>
              <p:cNvGrpSpPr/>
              <p:nvPr/>
            </p:nvGrpSpPr>
            <p:grpSpPr bwMode="auto">
              <a:xfrm>
                <a:off x="3492" y="1215"/>
                <a:ext cx="569" cy="985"/>
                <a:chOff x="3492" y="1215"/>
                <a:chExt cx="569" cy="985"/>
              </a:xfrm>
            </p:grpSpPr>
            <p:sp>
              <p:nvSpPr>
                <p:cNvPr id="61" name="Text Box 16"/>
                <p:cNvSpPr txBox="1">
                  <a:spLocks noChangeArrowheads="1"/>
                </p:cNvSpPr>
                <p:nvPr/>
              </p:nvSpPr>
              <p:spPr bwMode="auto">
                <a:xfrm>
                  <a:off x="3492" y="1215"/>
                  <a:ext cx="569" cy="19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es-ES" sz="1400" b="1"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End Node</a:t>
                  </a:r>
                  <a:endParaRPr kumimoji="0" lang="es-ES" sz="1400" b="1"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2" name="Rectangle 17"/>
                <p:cNvSpPr>
                  <a:spLocks noChangeArrowheads="1"/>
                </p:cNvSpPr>
                <p:nvPr/>
              </p:nvSpPr>
              <p:spPr bwMode="auto">
                <a:xfrm>
                  <a:off x="3493" y="1428"/>
                  <a:ext cx="499" cy="772"/>
                </a:xfrm>
                <a:prstGeom prst="rect">
                  <a:avLst/>
                </a:prstGeom>
                <a:solidFill>
                  <a:srgbClr val="CCFFCC"/>
                </a:solidFill>
                <a:ln w="9525">
                  <a:solidFill>
                    <a:srgbClr val="000000"/>
                  </a:solidFill>
                  <a:miter lim="800000"/>
                </a:ln>
                <a:effectLst>
                  <a:outerShdw dist="107763" dir="18900000" algn="ctr" rotWithShape="0">
                    <a:srgbClr val="808080"/>
                  </a:outerShdw>
                </a:effec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s-ES" sz="1000" b="1" i="0" u="none" strike="noStrike" kern="0" cap="none" spc="0" normalizeH="0" baseline="0" noProof="0">
                    <a:ln>
                      <a:noFill/>
                    </a:ln>
                    <a:solidFill>
                      <a:sysClr val="windowText" lastClr="000000"/>
                    </a:solidFill>
                    <a:effectLst/>
                    <a:uLnTx/>
                    <a:uFillTx/>
                  </a:endParaRPr>
                </a:p>
              </p:txBody>
            </p:sp>
          </p:grpSp>
          <p:sp>
            <p:nvSpPr>
              <p:cNvPr id="60" name="Text Box 18"/>
              <p:cNvSpPr txBox="1">
                <a:spLocks noChangeArrowheads="1"/>
              </p:cNvSpPr>
              <p:nvPr/>
            </p:nvSpPr>
            <p:spPr bwMode="auto">
              <a:xfrm>
                <a:off x="5373" y="1565"/>
                <a:ext cx="338" cy="32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es-ES" sz="2800" b="1" i="0" u="none" strike="noStrike" kern="0" cap="none" spc="0" normalizeH="0" baseline="0" noProof="0">
                    <a:ln>
                      <a:noFill/>
                    </a:ln>
                    <a:solidFill>
                      <a:srgbClr val="000000"/>
                    </a:solidFill>
                    <a:effectLst/>
                    <a:uLnTx/>
                    <a:uFillTx/>
                    <a:latin typeface="Tahoma" panose="020B0604030504040204" pitchFamily="34" charset="0"/>
                    <a:cs typeface="Arial" panose="020B0604020202020204" pitchFamily="34" charset="0"/>
                  </a:rPr>
                  <a:t>…</a:t>
                </a:r>
                <a:endParaRPr kumimoji="0" lang="es-ES" sz="2800" b="1" i="0" u="none" strike="noStrike" kern="0" cap="none" spc="0" normalizeH="0" baseline="0" noProof="0">
                  <a:ln>
                    <a:noFill/>
                  </a:ln>
                  <a:solidFill>
                    <a:srgbClr val="000000"/>
                  </a:solidFill>
                  <a:effectLst/>
                  <a:uLnTx/>
                  <a:uFillTx/>
                  <a:latin typeface="Tahoma" panose="020B0604030504040204" pitchFamily="34" charset="0"/>
                  <a:cs typeface="Arial" panose="020B0604020202020204" pitchFamily="34" charset="0"/>
                </a:endParaRPr>
              </a:p>
            </p:txBody>
          </p:sp>
        </p:grpSp>
        <p:grpSp>
          <p:nvGrpSpPr>
            <p:cNvPr id="69" name="Group 19"/>
            <p:cNvGrpSpPr/>
            <p:nvPr/>
          </p:nvGrpSpPr>
          <p:grpSpPr bwMode="auto">
            <a:xfrm>
              <a:off x="4301305" y="3968701"/>
              <a:ext cx="4064000" cy="808037"/>
              <a:chOff x="3557" y="2190"/>
              <a:chExt cx="2560" cy="509"/>
            </a:xfrm>
          </p:grpSpPr>
          <p:sp>
            <p:nvSpPr>
              <p:cNvPr id="70" name="Line 20"/>
              <p:cNvSpPr>
                <a:spLocks noChangeShapeType="1"/>
              </p:cNvSpPr>
              <p:nvPr/>
            </p:nvSpPr>
            <p:spPr bwMode="auto">
              <a:xfrm>
                <a:off x="3583" y="2198"/>
                <a:ext cx="0" cy="501"/>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sysClr val="windowText" lastClr="000000"/>
                  </a:solidFill>
                  <a:effectLst/>
                  <a:uLnTx/>
                  <a:uFillTx/>
                  <a:latin typeface="华文中宋" panose="02010600040101010101" pitchFamily="2" charset="-122"/>
                  <a:ea typeface="华文中宋" panose="02010600040101010101" pitchFamily="2" charset="-122"/>
                </a:endParaRPr>
              </a:p>
            </p:txBody>
          </p:sp>
          <p:sp>
            <p:nvSpPr>
              <p:cNvPr id="71" name="Line 21"/>
              <p:cNvSpPr>
                <a:spLocks noChangeShapeType="1"/>
              </p:cNvSpPr>
              <p:nvPr/>
            </p:nvSpPr>
            <p:spPr bwMode="auto">
              <a:xfrm>
                <a:off x="3855" y="2200"/>
                <a:ext cx="0" cy="499"/>
              </a:xfrm>
              <a:prstGeom prst="line">
                <a:avLst/>
              </a:prstGeom>
              <a:noFill/>
              <a:ln w="19050">
                <a:solidFill>
                  <a:srgbClr val="00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sysClr val="windowText" lastClr="000000"/>
                  </a:solidFill>
                  <a:effectLst/>
                  <a:uLnTx/>
                  <a:uFillTx/>
                  <a:latin typeface="华文中宋" panose="02010600040101010101" pitchFamily="2" charset="-122"/>
                  <a:ea typeface="华文中宋" panose="02010600040101010101" pitchFamily="2" charset="-122"/>
                </a:endParaRPr>
              </a:p>
            </p:txBody>
          </p:sp>
          <p:sp>
            <p:nvSpPr>
              <p:cNvPr id="72" name="Text Box 22"/>
              <p:cNvSpPr txBox="1">
                <a:spLocks noChangeArrowheads="1"/>
              </p:cNvSpPr>
              <p:nvPr/>
            </p:nvSpPr>
            <p:spPr bwMode="auto">
              <a:xfrm>
                <a:off x="3557" y="2315"/>
                <a:ext cx="308" cy="176"/>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lang="zh-CN" altLang="en-US" sz="1200" kern="0" dirty="0">
                    <a:latin typeface="华文中宋" panose="02010600040101010101" pitchFamily="2" charset="-122"/>
                    <a:ea typeface="华文中宋" panose="02010600040101010101" pitchFamily="2" charset="-122"/>
                  </a:rPr>
                  <a:t>链路</a:t>
                </a:r>
                <a:endParaRPr kumimoji="0" lang="es-ES" sz="120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endParaRPr>
              </a:p>
            </p:txBody>
          </p:sp>
          <p:sp>
            <p:nvSpPr>
              <p:cNvPr id="73" name="Line 23"/>
              <p:cNvSpPr>
                <a:spLocks noChangeShapeType="1"/>
              </p:cNvSpPr>
              <p:nvPr/>
            </p:nvSpPr>
            <p:spPr bwMode="auto">
              <a:xfrm>
                <a:off x="4202" y="2198"/>
                <a:ext cx="0" cy="501"/>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sysClr val="windowText" lastClr="000000"/>
                  </a:solidFill>
                  <a:effectLst/>
                  <a:uLnTx/>
                  <a:uFillTx/>
                  <a:latin typeface="华文中宋" panose="02010600040101010101" pitchFamily="2" charset="-122"/>
                  <a:ea typeface="华文中宋" panose="02010600040101010101" pitchFamily="2" charset="-122"/>
                </a:endParaRPr>
              </a:p>
            </p:txBody>
          </p:sp>
          <p:sp>
            <p:nvSpPr>
              <p:cNvPr id="74" name="Line 24"/>
              <p:cNvSpPr>
                <a:spLocks noChangeShapeType="1"/>
              </p:cNvSpPr>
              <p:nvPr/>
            </p:nvSpPr>
            <p:spPr bwMode="auto">
              <a:xfrm>
                <a:off x="4474" y="2200"/>
                <a:ext cx="0" cy="499"/>
              </a:xfrm>
              <a:prstGeom prst="line">
                <a:avLst/>
              </a:prstGeom>
              <a:noFill/>
              <a:ln w="19050">
                <a:solidFill>
                  <a:srgbClr val="00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sysClr val="windowText" lastClr="000000"/>
                  </a:solidFill>
                  <a:effectLst/>
                  <a:uLnTx/>
                  <a:uFillTx/>
                  <a:latin typeface="华文中宋" panose="02010600040101010101" pitchFamily="2" charset="-122"/>
                  <a:ea typeface="华文中宋" panose="02010600040101010101" pitchFamily="2" charset="-122"/>
                </a:endParaRPr>
              </a:p>
            </p:txBody>
          </p:sp>
          <p:sp>
            <p:nvSpPr>
              <p:cNvPr id="75" name="Text Box 25"/>
              <p:cNvSpPr txBox="1">
                <a:spLocks noChangeArrowheads="1"/>
              </p:cNvSpPr>
              <p:nvPr/>
            </p:nvSpPr>
            <p:spPr bwMode="auto">
              <a:xfrm>
                <a:off x="4176" y="2315"/>
                <a:ext cx="308" cy="176"/>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lang="zh-CN" altLang="en-US" sz="1200" kern="0" dirty="0">
                    <a:latin typeface="华文中宋" panose="02010600040101010101" pitchFamily="2" charset="-122"/>
                    <a:ea typeface="华文中宋" panose="02010600040101010101" pitchFamily="2" charset="-122"/>
                  </a:rPr>
                  <a:t>链路</a:t>
                </a:r>
                <a:endParaRPr kumimoji="0" lang="es-ES" sz="120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endParaRPr>
              </a:p>
            </p:txBody>
          </p:sp>
          <p:sp>
            <p:nvSpPr>
              <p:cNvPr id="76" name="Line 26"/>
              <p:cNvSpPr>
                <a:spLocks noChangeShapeType="1"/>
              </p:cNvSpPr>
              <p:nvPr/>
            </p:nvSpPr>
            <p:spPr bwMode="auto">
              <a:xfrm>
                <a:off x="4837" y="2198"/>
                <a:ext cx="0" cy="501"/>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sysClr val="windowText" lastClr="000000"/>
                  </a:solidFill>
                  <a:effectLst/>
                  <a:uLnTx/>
                  <a:uFillTx/>
                  <a:latin typeface="华文中宋" panose="02010600040101010101" pitchFamily="2" charset="-122"/>
                  <a:ea typeface="华文中宋" panose="02010600040101010101" pitchFamily="2" charset="-122"/>
                </a:endParaRPr>
              </a:p>
            </p:txBody>
          </p:sp>
          <p:sp>
            <p:nvSpPr>
              <p:cNvPr id="77" name="Line 27"/>
              <p:cNvSpPr>
                <a:spLocks noChangeShapeType="1"/>
              </p:cNvSpPr>
              <p:nvPr/>
            </p:nvSpPr>
            <p:spPr bwMode="auto">
              <a:xfrm>
                <a:off x="5109" y="2200"/>
                <a:ext cx="0" cy="499"/>
              </a:xfrm>
              <a:prstGeom prst="line">
                <a:avLst/>
              </a:prstGeom>
              <a:noFill/>
              <a:ln w="19050">
                <a:solidFill>
                  <a:srgbClr val="00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sysClr val="windowText" lastClr="000000"/>
                  </a:solidFill>
                  <a:effectLst/>
                  <a:uLnTx/>
                  <a:uFillTx/>
                  <a:latin typeface="华文中宋" panose="02010600040101010101" pitchFamily="2" charset="-122"/>
                  <a:ea typeface="华文中宋" panose="02010600040101010101" pitchFamily="2" charset="-122"/>
                </a:endParaRPr>
              </a:p>
            </p:txBody>
          </p:sp>
          <p:sp>
            <p:nvSpPr>
              <p:cNvPr id="78" name="Text Box 28"/>
              <p:cNvSpPr txBox="1">
                <a:spLocks noChangeArrowheads="1"/>
              </p:cNvSpPr>
              <p:nvPr/>
            </p:nvSpPr>
            <p:spPr bwMode="auto">
              <a:xfrm>
                <a:off x="4811" y="2315"/>
                <a:ext cx="308" cy="176"/>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lang="zh-CN" altLang="en-US" sz="1200" kern="0" dirty="0">
                    <a:latin typeface="华文中宋" panose="02010600040101010101" pitchFamily="2" charset="-122"/>
                    <a:ea typeface="华文中宋" panose="02010600040101010101" pitchFamily="2" charset="-122"/>
                  </a:rPr>
                  <a:t>链路</a:t>
                </a:r>
                <a:endParaRPr kumimoji="0" lang="es-ES" sz="120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endParaRPr>
              </a:p>
            </p:txBody>
          </p:sp>
          <p:sp>
            <p:nvSpPr>
              <p:cNvPr id="79" name="Line 29"/>
              <p:cNvSpPr>
                <a:spLocks noChangeShapeType="1"/>
              </p:cNvSpPr>
              <p:nvPr/>
            </p:nvSpPr>
            <p:spPr bwMode="auto">
              <a:xfrm>
                <a:off x="5835" y="2198"/>
                <a:ext cx="0" cy="501"/>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sysClr val="windowText" lastClr="000000"/>
                  </a:solidFill>
                  <a:effectLst/>
                  <a:uLnTx/>
                  <a:uFillTx/>
                  <a:latin typeface="华文中宋" panose="02010600040101010101" pitchFamily="2" charset="-122"/>
                  <a:ea typeface="华文中宋" panose="02010600040101010101" pitchFamily="2" charset="-122"/>
                </a:endParaRPr>
              </a:p>
            </p:txBody>
          </p:sp>
          <p:sp>
            <p:nvSpPr>
              <p:cNvPr id="80" name="Line 30"/>
              <p:cNvSpPr>
                <a:spLocks noChangeShapeType="1"/>
              </p:cNvSpPr>
              <p:nvPr/>
            </p:nvSpPr>
            <p:spPr bwMode="auto">
              <a:xfrm>
                <a:off x="6107" y="2200"/>
                <a:ext cx="0" cy="499"/>
              </a:xfrm>
              <a:prstGeom prst="line">
                <a:avLst/>
              </a:prstGeom>
              <a:noFill/>
              <a:ln w="19050">
                <a:solidFill>
                  <a:srgbClr val="00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sysClr val="windowText" lastClr="000000"/>
                  </a:solidFill>
                  <a:effectLst/>
                  <a:uLnTx/>
                  <a:uFillTx/>
                  <a:latin typeface="华文中宋" panose="02010600040101010101" pitchFamily="2" charset="-122"/>
                  <a:ea typeface="华文中宋" panose="02010600040101010101" pitchFamily="2" charset="-122"/>
                </a:endParaRPr>
              </a:p>
            </p:txBody>
          </p:sp>
          <p:sp>
            <p:nvSpPr>
              <p:cNvPr id="81" name="Text Box 31"/>
              <p:cNvSpPr txBox="1">
                <a:spLocks noChangeArrowheads="1"/>
              </p:cNvSpPr>
              <p:nvPr/>
            </p:nvSpPr>
            <p:spPr bwMode="auto">
              <a:xfrm>
                <a:off x="5809" y="2315"/>
                <a:ext cx="308" cy="176"/>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20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rPr>
                  <a:t>链路</a:t>
                </a:r>
                <a:endParaRPr kumimoji="0" lang="es-ES" sz="120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endParaRPr>
              </a:p>
            </p:txBody>
          </p:sp>
          <p:sp>
            <p:nvSpPr>
              <p:cNvPr id="82" name="Text Box 32"/>
              <p:cNvSpPr txBox="1">
                <a:spLocks noChangeArrowheads="1"/>
              </p:cNvSpPr>
              <p:nvPr/>
            </p:nvSpPr>
            <p:spPr bwMode="auto">
              <a:xfrm>
                <a:off x="5373" y="2190"/>
                <a:ext cx="341" cy="331"/>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es-ES" sz="2800" i="0" u="none" strike="noStrike" kern="0" cap="none" spc="0" normalizeH="0" baseline="0" noProof="0">
                    <a:ln>
                      <a:noFill/>
                    </a:ln>
                    <a:solidFill>
                      <a:srgbClr val="000000"/>
                    </a:solidFill>
                    <a:effectLst/>
                    <a:uLnTx/>
                    <a:uFillTx/>
                    <a:latin typeface="华文中宋" panose="02010600040101010101" pitchFamily="2" charset="-122"/>
                    <a:ea typeface="华文中宋" panose="02010600040101010101" pitchFamily="2" charset="-122"/>
                  </a:rPr>
                  <a:t>…</a:t>
                </a:r>
                <a:endParaRPr kumimoji="0" lang="es-ES" sz="2800" i="0" u="none" strike="noStrike" kern="0" cap="none" spc="0" normalizeH="0" baseline="0" noProof="0">
                  <a:ln>
                    <a:noFill/>
                  </a:ln>
                  <a:solidFill>
                    <a:srgbClr val="000000"/>
                  </a:solidFill>
                  <a:effectLst/>
                  <a:uLnTx/>
                  <a:uFillTx/>
                  <a:latin typeface="华文中宋" panose="02010600040101010101" pitchFamily="2" charset="-122"/>
                  <a:ea typeface="华文中宋" panose="02010600040101010101" pitchFamily="2" charset="-122"/>
                </a:endParaRPr>
              </a:p>
            </p:txBody>
          </p:sp>
        </p:grpSp>
        <p:grpSp>
          <p:nvGrpSpPr>
            <p:cNvPr id="83" name="Group 33"/>
            <p:cNvGrpSpPr/>
            <p:nvPr/>
          </p:nvGrpSpPr>
          <p:grpSpPr bwMode="auto">
            <a:xfrm>
              <a:off x="4198117" y="3624213"/>
              <a:ext cx="4367213" cy="360363"/>
              <a:chOff x="3492" y="1973"/>
              <a:chExt cx="2751" cy="227"/>
            </a:xfrm>
          </p:grpSpPr>
          <p:sp>
            <p:nvSpPr>
              <p:cNvPr id="84" name="Rectangle 34"/>
              <p:cNvSpPr>
                <a:spLocks noChangeArrowheads="1"/>
              </p:cNvSpPr>
              <p:nvPr/>
            </p:nvSpPr>
            <p:spPr bwMode="auto">
              <a:xfrm>
                <a:off x="3492" y="1973"/>
                <a:ext cx="499" cy="227"/>
              </a:xfrm>
              <a:prstGeom prst="rect">
                <a:avLst/>
              </a:prstGeom>
              <a:solidFill>
                <a:srgbClr val="99CC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rPr>
                  <a:t>硬件接口</a:t>
                </a:r>
                <a:endParaRPr kumimoji="0" lang="es-ES" sz="1200" b="0"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endParaRPr>
              </a:p>
            </p:txBody>
          </p:sp>
          <p:sp>
            <p:nvSpPr>
              <p:cNvPr id="85" name="Rectangle 35"/>
              <p:cNvSpPr>
                <a:spLocks noChangeArrowheads="1"/>
              </p:cNvSpPr>
              <p:nvPr/>
            </p:nvSpPr>
            <p:spPr bwMode="auto">
              <a:xfrm>
                <a:off x="4111" y="1973"/>
                <a:ext cx="499" cy="227"/>
              </a:xfrm>
              <a:prstGeom prst="rect">
                <a:avLst/>
              </a:prstGeom>
              <a:solidFill>
                <a:srgbClr val="99CC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rPr>
                  <a:t>硬件接口</a:t>
                </a:r>
                <a:endParaRPr kumimoji="0" lang="es-ES" sz="1200" b="0"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endParaRPr>
              </a:p>
            </p:txBody>
          </p:sp>
          <p:sp>
            <p:nvSpPr>
              <p:cNvPr id="86" name="Rectangle 36"/>
              <p:cNvSpPr>
                <a:spLocks noChangeArrowheads="1"/>
              </p:cNvSpPr>
              <p:nvPr/>
            </p:nvSpPr>
            <p:spPr bwMode="auto">
              <a:xfrm>
                <a:off x="4746" y="1973"/>
                <a:ext cx="499" cy="227"/>
              </a:xfrm>
              <a:prstGeom prst="rect">
                <a:avLst/>
              </a:prstGeom>
              <a:solidFill>
                <a:srgbClr val="99CC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rPr>
                  <a:t>硬件接口</a:t>
                </a:r>
                <a:endParaRPr kumimoji="0" lang="es-ES" sz="1200" b="0"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endParaRPr>
              </a:p>
            </p:txBody>
          </p:sp>
          <p:sp>
            <p:nvSpPr>
              <p:cNvPr id="87" name="Rectangle 37"/>
              <p:cNvSpPr>
                <a:spLocks noChangeArrowheads="1"/>
              </p:cNvSpPr>
              <p:nvPr/>
            </p:nvSpPr>
            <p:spPr bwMode="auto">
              <a:xfrm>
                <a:off x="5744" y="1973"/>
                <a:ext cx="499" cy="227"/>
              </a:xfrm>
              <a:prstGeom prst="rect">
                <a:avLst/>
              </a:prstGeom>
              <a:solidFill>
                <a:srgbClr val="99CC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rPr>
                  <a:t>硬件接口</a:t>
                </a:r>
                <a:endParaRPr kumimoji="0" lang="es-ES" sz="1200" b="0"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endParaRPr>
              </a:p>
            </p:txBody>
          </p:sp>
        </p:grpSp>
        <p:grpSp>
          <p:nvGrpSpPr>
            <p:cNvPr id="88" name="Group 38"/>
            <p:cNvGrpSpPr/>
            <p:nvPr/>
          </p:nvGrpSpPr>
          <p:grpSpPr bwMode="auto">
            <a:xfrm>
              <a:off x="4198117" y="3263851"/>
              <a:ext cx="4367213" cy="360362"/>
              <a:chOff x="3492" y="1746"/>
              <a:chExt cx="2751" cy="227"/>
            </a:xfrm>
          </p:grpSpPr>
          <p:sp>
            <p:nvSpPr>
              <p:cNvPr id="89" name="Rectangle 39"/>
              <p:cNvSpPr>
                <a:spLocks noChangeArrowheads="1"/>
              </p:cNvSpPr>
              <p:nvPr/>
            </p:nvSpPr>
            <p:spPr bwMode="auto">
              <a:xfrm>
                <a:off x="3492" y="1746"/>
                <a:ext cx="499" cy="227"/>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rPr>
                  <a:t>软件接口</a:t>
                </a:r>
                <a:endParaRPr kumimoji="0" lang="es-ES" sz="1200" b="0"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endParaRPr>
              </a:p>
            </p:txBody>
          </p:sp>
          <p:sp>
            <p:nvSpPr>
              <p:cNvPr id="90" name="Rectangle 40"/>
              <p:cNvSpPr>
                <a:spLocks noChangeArrowheads="1"/>
              </p:cNvSpPr>
              <p:nvPr/>
            </p:nvSpPr>
            <p:spPr bwMode="auto">
              <a:xfrm>
                <a:off x="4111" y="1746"/>
                <a:ext cx="499" cy="227"/>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rPr>
                  <a:t>软件接口</a:t>
                </a:r>
                <a:endParaRPr kumimoji="0" lang="es-ES" sz="1200" b="0"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endParaRPr>
              </a:p>
            </p:txBody>
          </p:sp>
          <p:sp>
            <p:nvSpPr>
              <p:cNvPr id="91" name="Rectangle 41"/>
              <p:cNvSpPr>
                <a:spLocks noChangeArrowheads="1"/>
              </p:cNvSpPr>
              <p:nvPr/>
            </p:nvSpPr>
            <p:spPr bwMode="auto">
              <a:xfrm>
                <a:off x="4746" y="1746"/>
                <a:ext cx="499" cy="227"/>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rPr>
                  <a:t>软件接口</a:t>
                </a:r>
                <a:endParaRPr kumimoji="0" lang="es-ES" sz="1200" b="0"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endParaRPr>
              </a:p>
            </p:txBody>
          </p:sp>
          <p:sp>
            <p:nvSpPr>
              <p:cNvPr id="92" name="Rectangle 42"/>
              <p:cNvSpPr>
                <a:spLocks noChangeArrowheads="1"/>
              </p:cNvSpPr>
              <p:nvPr/>
            </p:nvSpPr>
            <p:spPr bwMode="auto">
              <a:xfrm>
                <a:off x="5744" y="1746"/>
                <a:ext cx="499" cy="227"/>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rPr>
                  <a:t>软件接口</a:t>
                </a:r>
                <a:endParaRPr kumimoji="0" lang="es-ES" sz="1200" b="0"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endParaRPr>
              </a:p>
            </p:txBody>
          </p:sp>
        </p:grpSp>
        <p:grpSp>
          <p:nvGrpSpPr>
            <p:cNvPr id="93" name="Group 43"/>
            <p:cNvGrpSpPr/>
            <p:nvPr/>
          </p:nvGrpSpPr>
          <p:grpSpPr bwMode="auto">
            <a:xfrm>
              <a:off x="4198117" y="2759026"/>
              <a:ext cx="4367213" cy="504825"/>
              <a:chOff x="3492" y="1428"/>
              <a:chExt cx="2751" cy="318"/>
            </a:xfrm>
          </p:grpSpPr>
          <p:sp>
            <p:nvSpPr>
              <p:cNvPr id="94" name="Rectangle 44"/>
              <p:cNvSpPr>
                <a:spLocks noChangeArrowheads="1"/>
              </p:cNvSpPr>
              <p:nvPr/>
            </p:nvSpPr>
            <p:spPr bwMode="auto">
              <a:xfrm>
                <a:off x="3492" y="1428"/>
                <a:ext cx="499" cy="318"/>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1400" b="1" i="1" u="none" strike="noStrike" kern="0" cap="none" spc="0" normalizeH="0" baseline="0" noProof="0" dirty="0">
                    <a:ln>
                      <a:noFill/>
                    </a:ln>
                    <a:solidFill>
                      <a:sysClr val="windowText" lastClr="000000"/>
                    </a:solidFill>
                    <a:effectLst/>
                    <a:uLnTx/>
                    <a:uFillTx/>
                  </a:rPr>
                  <a:t>Device</a:t>
                </a:r>
                <a:endParaRPr kumimoji="0" lang="es-ES" sz="1400" b="1" i="1" u="none" strike="noStrike" kern="0" cap="none" spc="0" normalizeH="0" baseline="0" noProof="0" dirty="0">
                  <a:ln>
                    <a:noFill/>
                  </a:ln>
                  <a:solidFill>
                    <a:sysClr val="windowText" lastClr="000000"/>
                  </a:solidFill>
                  <a:effectLst/>
                  <a:uLnTx/>
                  <a:uFillTx/>
                </a:endParaRPr>
              </a:p>
            </p:txBody>
          </p:sp>
          <p:sp>
            <p:nvSpPr>
              <p:cNvPr id="95" name="Rectangle 45"/>
              <p:cNvSpPr>
                <a:spLocks noChangeArrowheads="1"/>
              </p:cNvSpPr>
              <p:nvPr/>
            </p:nvSpPr>
            <p:spPr bwMode="auto">
              <a:xfrm>
                <a:off x="4111" y="1428"/>
                <a:ext cx="499" cy="318"/>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1400" b="1" i="1" u="none" strike="noStrike" kern="0" cap="none" spc="0" normalizeH="0" baseline="0" noProof="0" dirty="0">
                    <a:ln>
                      <a:noFill/>
                    </a:ln>
                    <a:solidFill>
                      <a:sysClr val="windowText" lastClr="000000"/>
                    </a:solidFill>
                    <a:effectLst/>
                    <a:uLnTx/>
                    <a:uFillTx/>
                  </a:rPr>
                  <a:t>Device</a:t>
                </a:r>
                <a:endParaRPr kumimoji="0" lang="es-ES" sz="1400" b="1" i="1" u="none" strike="noStrike" kern="0" cap="none" spc="0" normalizeH="0" baseline="0" noProof="0" dirty="0">
                  <a:ln>
                    <a:noFill/>
                  </a:ln>
                  <a:solidFill>
                    <a:sysClr val="windowText" lastClr="000000"/>
                  </a:solidFill>
                  <a:effectLst/>
                  <a:uLnTx/>
                  <a:uFillTx/>
                </a:endParaRPr>
              </a:p>
            </p:txBody>
          </p:sp>
          <p:sp>
            <p:nvSpPr>
              <p:cNvPr id="96" name="Rectangle 46"/>
              <p:cNvSpPr>
                <a:spLocks noChangeArrowheads="1"/>
              </p:cNvSpPr>
              <p:nvPr/>
            </p:nvSpPr>
            <p:spPr bwMode="auto">
              <a:xfrm>
                <a:off x="4746" y="1428"/>
                <a:ext cx="499" cy="318"/>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1400" b="1" i="1" u="none" strike="noStrike" kern="0" cap="none" spc="0" normalizeH="0" baseline="0" noProof="0">
                    <a:ln>
                      <a:noFill/>
                    </a:ln>
                    <a:solidFill>
                      <a:sysClr val="windowText" lastClr="000000"/>
                    </a:solidFill>
                    <a:effectLst/>
                    <a:uLnTx/>
                    <a:uFillTx/>
                  </a:rPr>
                  <a:t>Device</a:t>
                </a:r>
                <a:endParaRPr kumimoji="0" lang="es-ES" sz="1400" b="1" i="1" u="none" strike="noStrike" kern="0" cap="none" spc="0" normalizeH="0" baseline="0" noProof="0">
                  <a:ln>
                    <a:noFill/>
                  </a:ln>
                  <a:solidFill>
                    <a:sysClr val="windowText" lastClr="000000"/>
                  </a:solidFill>
                  <a:effectLst/>
                  <a:uLnTx/>
                  <a:uFillTx/>
                </a:endParaRPr>
              </a:p>
            </p:txBody>
          </p:sp>
          <p:sp>
            <p:nvSpPr>
              <p:cNvPr id="97" name="Rectangle 47"/>
              <p:cNvSpPr>
                <a:spLocks noChangeArrowheads="1"/>
              </p:cNvSpPr>
              <p:nvPr/>
            </p:nvSpPr>
            <p:spPr bwMode="auto">
              <a:xfrm>
                <a:off x="5744" y="1428"/>
                <a:ext cx="499" cy="318"/>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1400" b="1" i="1" u="none" strike="noStrike" kern="0" cap="none" spc="0" normalizeH="0" baseline="0" noProof="0">
                    <a:ln>
                      <a:noFill/>
                    </a:ln>
                    <a:solidFill>
                      <a:sysClr val="windowText" lastClr="000000"/>
                    </a:solidFill>
                    <a:effectLst/>
                    <a:uLnTx/>
                    <a:uFillTx/>
                  </a:rPr>
                  <a:t>Device</a:t>
                </a:r>
                <a:endParaRPr kumimoji="0" lang="es-ES" sz="1400" b="1" i="1" u="none" strike="noStrike" kern="0" cap="none" spc="0" normalizeH="0" baseline="0" noProof="0">
                  <a:ln>
                    <a:noFill/>
                  </a:ln>
                  <a:solidFill>
                    <a:sysClr val="windowText" lastClr="000000"/>
                  </a:solidFill>
                  <a:effectLst/>
                  <a:uLnTx/>
                  <a:uFillTx/>
                </a:endParaRPr>
              </a:p>
            </p:txBody>
          </p:sp>
        </p:grpSp>
      </p:grpSp>
      <p:sp>
        <p:nvSpPr>
          <p:cNvPr id="2" name="TextBox 1"/>
          <p:cNvSpPr txBox="1"/>
          <p:nvPr/>
        </p:nvSpPr>
        <p:spPr>
          <a:xfrm>
            <a:off x="258175" y="1264275"/>
            <a:ext cx="8783174" cy="461665"/>
          </a:xfrm>
          <a:prstGeom prst="rect">
            <a:avLst/>
          </a:prstGeom>
          <a:noFill/>
        </p:spPr>
        <p:txBody>
          <a:bodyPr wrap="none" rtlCol="0">
            <a:spAutoFit/>
          </a:bodyPr>
          <a:lstStyle/>
          <a:p>
            <a:pPr marL="285750" indent="-285750">
              <a:buSzPct val="60000"/>
              <a:buFont typeface="Wingdings" panose="05000000000000000000" pitchFamily="2" charset="2"/>
              <a:buChar char="l"/>
            </a:pPr>
            <a:r>
              <a:rPr lang="zh-CN" altLang="en-US" sz="2400" dirty="0">
                <a:latin typeface="华文中宋" panose="02010600040101010101" pitchFamily="2" charset="-122"/>
                <a:ea typeface="华文中宋" panose="02010600040101010101" pitchFamily="2" charset="-122"/>
              </a:rPr>
              <a:t>互连网络将不同的</a:t>
            </a:r>
            <a:r>
              <a:rPr lang="zh-CN" altLang="en-US" sz="2400" dirty="0">
                <a:solidFill>
                  <a:srgbClr val="003B93"/>
                </a:solidFill>
                <a:latin typeface="华文中宋" panose="02010600040101010101" pitchFamily="2" charset="-122"/>
                <a:ea typeface="华文中宋" panose="02010600040101010101" pitchFamily="2" charset="-122"/>
              </a:rPr>
              <a:t>装置</a:t>
            </a:r>
            <a:r>
              <a:rPr lang="zh-CN" altLang="en-US" sz="2400" dirty="0">
                <a:latin typeface="华文中宋" panose="02010600040101010101" pitchFamily="2" charset="-122"/>
                <a:ea typeface="华文中宋" panose="02010600040101010101" pitchFamily="2" charset="-122"/>
              </a:rPr>
              <a:t>连接到一起，并允许装置之间相互通信</a:t>
            </a:r>
            <a:endParaRPr lang="zh-CN" altLang="en-US" sz="2400" dirty="0">
              <a:latin typeface="华文中宋" panose="02010600040101010101" pitchFamily="2" charset="-122"/>
              <a:ea typeface="华文中宋" panose="02010600040101010101" pitchFamily="2" charset="-122"/>
            </a:endParaRPr>
          </a:p>
        </p:txBody>
      </p:sp>
      <p:sp>
        <p:nvSpPr>
          <p:cNvPr id="99" name="TextBox 98"/>
          <p:cNvSpPr txBox="1"/>
          <p:nvPr/>
        </p:nvSpPr>
        <p:spPr>
          <a:xfrm>
            <a:off x="317520" y="1897082"/>
            <a:ext cx="3952300" cy="4078039"/>
          </a:xfrm>
          <a:prstGeom prst="rect">
            <a:avLst/>
          </a:prstGeom>
          <a:noFill/>
        </p:spPr>
        <p:txBody>
          <a:bodyPr wrap="none" rtlCol="0">
            <a:spAutoFit/>
          </a:bodyPr>
          <a:lstStyle/>
          <a:p>
            <a:pPr marL="285750" indent="-285750">
              <a:buSzPct val="60000"/>
              <a:buFont typeface="Wingdings" panose="05000000000000000000" pitchFamily="2" charset="2"/>
              <a:buChar char="l"/>
            </a:pPr>
            <a:r>
              <a:rPr lang="zh-CN" altLang="en-US" sz="2000" dirty="0">
                <a:solidFill>
                  <a:srgbClr val="003B93"/>
                </a:solidFill>
                <a:latin typeface="华文中宋" panose="02010600040101010101" pitchFamily="2" charset="-122"/>
                <a:ea typeface="华文中宋" panose="02010600040101010101" pitchFamily="2" charset="-122"/>
              </a:rPr>
              <a:t>装置</a:t>
            </a:r>
            <a:r>
              <a:rPr lang="zh-CN" altLang="en-US" sz="2000" dirty="0">
                <a:latin typeface="华文中宋" panose="02010600040101010101" pitchFamily="2" charset="-122"/>
                <a:ea typeface="华文中宋" panose="02010600040101010101" pitchFamily="2" charset="-122"/>
              </a:rPr>
              <a:t>（</a:t>
            </a:r>
            <a:r>
              <a:rPr lang="en-US" altLang="zh-CN" sz="2000" b="1" i="1" dirty="0">
                <a:latin typeface="Calibri" panose="020F0502020204030204" pitchFamily="34" charset="0"/>
                <a:ea typeface="华文中宋" panose="02010600040101010101" pitchFamily="2" charset="-122"/>
                <a:cs typeface="Calibri" panose="020F0502020204030204" pitchFamily="34" charset="0"/>
              </a:rPr>
              <a:t>Device</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marL="742950" lvl="1" indent="-285750">
              <a:spcBef>
                <a:spcPts val="600"/>
              </a:spcBef>
              <a:buSzPct val="60000"/>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单个计算机内的组件</a:t>
            </a:r>
            <a:endParaRPr lang="en-US" altLang="zh-CN" dirty="0">
              <a:latin typeface="华文中宋" panose="02010600040101010101" pitchFamily="2" charset="-122"/>
              <a:ea typeface="华文中宋" panose="02010600040101010101" pitchFamily="2" charset="-122"/>
            </a:endParaRPr>
          </a:p>
          <a:p>
            <a:pPr marL="742950" lvl="1" indent="-285750">
              <a:spcBef>
                <a:spcPts val="600"/>
              </a:spcBef>
              <a:buSzPct val="60000"/>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单个计算机</a:t>
            </a:r>
            <a:endParaRPr lang="en-US" altLang="zh-CN" dirty="0">
              <a:latin typeface="华文中宋" panose="02010600040101010101" pitchFamily="2" charset="-122"/>
              <a:ea typeface="华文中宋" panose="02010600040101010101" pitchFamily="2" charset="-122"/>
            </a:endParaRPr>
          </a:p>
          <a:p>
            <a:pPr marL="742950" lvl="1" indent="-285750">
              <a:spcBef>
                <a:spcPts val="600"/>
              </a:spcBef>
              <a:buSzPct val="60000"/>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多机系统</a:t>
            </a:r>
            <a:endParaRPr lang="en-US" altLang="zh-CN" dirty="0">
              <a:latin typeface="华文中宋" panose="02010600040101010101" pitchFamily="2" charset="-122"/>
              <a:ea typeface="华文中宋" panose="02010600040101010101" pitchFamily="2" charset="-122"/>
            </a:endParaRPr>
          </a:p>
          <a:p>
            <a:pPr marL="285750" indent="-285750">
              <a:spcBef>
                <a:spcPts val="1200"/>
              </a:spcBef>
              <a:buSzPct val="60000"/>
              <a:buFont typeface="Wingdings" panose="05000000000000000000" pitchFamily="2" charset="2"/>
              <a:buChar char="l"/>
            </a:pPr>
            <a:r>
              <a:rPr lang="zh-CN" altLang="en-US" sz="2000" dirty="0">
                <a:solidFill>
                  <a:srgbClr val="003B93"/>
                </a:solidFill>
                <a:latin typeface="华文中宋" panose="02010600040101010101" pitchFamily="2" charset="-122"/>
                <a:ea typeface="华文中宋" panose="02010600040101010101" pitchFamily="2" charset="-122"/>
              </a:rPr>
              <a:t>关联单元</a:t>
            </a:r>
            <a:endParaRPr lang="en-US" altLang="zh-CN" sz="2000" dirty="0">
              <a:latin typeface="华文中宋" panose="02010600040101010101" pitchFamily="2" charset="-122"/>
              <a:ea typeface="华文中宋" panose="02010600040101010101" pitchFamily="2" charset="-122"/>
            </a:endParaRPr>
          </a:p>
          <a:p>
            <a:pPr marL="742950" lvl="1" indent="-285750">
              <a:spcBef>
                <a:spcPts val="600"/>
              </a:spcBef>
              <a:buSzPct val="60000"/>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终端节点</a:t>
            </a:r>
            <a:endParaRPr lang="en-US" altLang="zh-CN" dirty="0">
              <a:latin typeface="华文中宋" panose="02010600040101010101" pitchFamily="2" charset="-122"/>
              <a:ea typeface="华文中宋" panose="02010600040101010101" pitchFamily="2" charset="-122"/>
            </a:endParaRPr>
          </a:p>
          <a:p>
            <a:pPr lvl="1">
              <a:spcBef>
                <a:spcPts val="600"/>
              </a:spcBef>
              <a:buSzPct val="60000"/>
            </a:pPr>
            <a:r>
              <a:rPr lang="zh-CN" altLang="en-US" dirty="0">
                <a:latin typeface="华文中宋" panose="02010600040101010101" pitchFamily="2" charset="-122"/>
                <a:ea typeface="华文中宋" panose="02010600040101010101" pitchFamily="2" charset="-122"/>
              </a:rPr>
              <a:t>（</a:t>
            </a:r>
            <a:r>
              <a:rPr lang="en-US" altLang="zh-CN" b="1" i="1" dirty="0">
                <a:latin typeface="Calibri" panose="020F0502020204030204" pitchFamily="34" charset="0"/>
                <a:ea typeface="华文中宋" panose="02010600040101010101" pitchFamily="2" charset="-122"/>
                <a:cs typeface="Calibri" panose="020F0502020204030204" pitchFamily="34" charset="0"/>
              </a:rPr>
              <a:t>End Node = Device + Interface</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marL="742950" lvl="1" indent="-285750">
              <a:spcBef>
                <a:spcPts val="600"/>
              </a:spcBef>
              <a:buSzPct val="60000"/>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链路（</a:t>
            </a:r>
            <a:r>
              <a:rPr lang="en-US" altLang="zh-CN" b="1" i="1" dirty="0">
                <a:latin typeface="Calibri" panose="020F0502020204030204" pitchFamily="34" charset="0"/>
                <a:ea typeface="华文中宋" panose="02010600040101010101" pitchFamily="2" charset="-122"/>
                <a:cs typeface="Calibri" panose="020F0502020204030204" pitchFamily="34" charset="0"/>
              </a:rPr>
              <a:t>Link</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marL="742950" lvl="1" indent="-285750">
              <a:spcBef>
                <a:spcPts val="600"/>
              </a:spcBef>
              <a:buSzPct val="60000"/>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互连网络</a:t>
            </a:r>
            <a:endParaRPr lang="en-US" altLang="zh-CN" dirty="0">
              <a:latin typeface="华文中宋" panose="02010600040101010101" pitchFamily="2" charset="-122"/>
              <a:ea typeface="华文中宋" panose="02010600040101010101" pitchFamily="2" charset="-122"/>
            </a:endParaRPr>
          </a:p>
          <a:p>
            <a:pPr lvl="1">
              <a:spcBef>
                <a:spcPts val="600"/>
              </a:spcBef>
              <a:buSzPct val="60000"/>
            </a:pPr>
            <a:r>
              <a:rPr lang="zh-CN" altLang="en-US" dirty="0">
                <a:latin typeface="华文中宋" panose="02010600040101010101" pitchFamily="2" charset="-122"/>
                <a:ea typeface="华文中宋" panose="02010600040101010101" pitchFamily="2" charset="-122"/>
              </a:rPr>
              <a:t>（</a:t>
            </a:r>
            <a:r>
              <a:rPr lang="en-US" altLang="zh-CN" b="1" i="1" dirty="0">
                <a:latin typeface="Calibri" panose="020F0502020204030204" pitchFamily="34" charset="0"/>
                <a:ea typeface="华文中宋" panose="02010600040101010101" pitchFamily="2" charset="-122"/>
                <a:cs typeface="Calibri" panose="020F0502020204030204" pitchFamily="34" charset="0"/>
              </a:rPr>
              <a:t>Interconnection Network</a:t>
            </a:r>
            <a:r>
              <a:rPr lang="zh-CN" altLang="en-US"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a:p>
            <a:pPr marL="742950" lvl="1" indent="-285750">
              <a:spcBef>
                <a:spcPts val="600"/>
              </a:spcBef>
              <a:buSzPct val="60000"/>
              <a:buFont typeface="Wingdings" panose="05000000000000000000" pitchFamily="2" charset="2"/>
              <a:buChar char="l"/>
            </a:pPr>
            <a:endParaRPr lang="zh-CN" altLang="en-US" sz="2000" dirty="0">
              <a:latin typeface="华文中宋" panose="02010600040101010101" pitchFamily="2" charset="-122"/>
              <a:ea typeface="华文中宋" panose="02010600040101010101" pitchFamily="2" charset="-122"/>
            </a:endParaRPr>
          </a:p>
        </p:txBody>
      </p:sp>
      <p:sp>
        <p:nvSpPr>
          <p:cNvPr id="100" name="TextBox 99"/>
          <p:cNvSpPr txBox="1"/>
          <p:nvPr/>
        </p:nvSpPr>
        <p:spPr>
          <a:xfrm>
            <a:off x="258175" y="5775647"/>
            <a:ext cx="8783174" cy="461665"/>
          </a:xfrm>
          <a:prstGeom prst="rect">
            <a:avLst/>
          </a:prstGeom>
          <a:noFill/>
        </p:spPr>
        <p:txBody>
          <a:bodyPr wrap="none" rtlCol="0">
            <a:spAutoFit/>
          </a:bodyPr>
          <a:lstStyle/>
          <a:p>
            <a:pPr marL="285750" indent="-285750">
              <a:buSzPct val="60000"/>
              <a:buFont typeface="Wingdings" panose="05000000000000000000" pitchFamily="2" charset="2"/>
              <a:buChar char="l"/>
            </a:pPr>
            <a:r>
              <a:rPr lang="zh-CN" altLang="en-US" sz="2400" dirty="0">
                <a:latin typeface="华文中宋" panose="02010600040101010101" pitchFamily="2" charset="-122"/>
                <a:ea typeface="华文中宋" panose="02010600040101010101" pitchFamily="2" charset="-122"/>
              </a:rPr>
              <a:t>用</a:t>
            </a:r>
            <a:r>
              <a:rPr lang="zh-CN" altLang="en-US" sz="2400" dirty="0">
                <a:solidFill>
                  <a:srgbClr val="C00000"/>
                </a:solidFill>
                <a:latin typeface="华文中宋" panose="02010600040101010101" pitchFamily="2" charset="-122"/>
                <a:ea typeface="华文中宋" panose="02010600040101010101" pitchFamily="2" charset="-122"/>
              </a:rPr>
              <a:t>尽可能少</a:t>
            </a:r>
            <a:r>
              <a:rPr lang="zh-CN" altLang="en-US" sz="2400" dirty="0">
                <a:latin typeface="华文中宋" panose="02010600040101010101" pitchFamily="2" charset="-122"/>
                <a:ea typeface="华文中宋" panose="02010600040101010101" pitchFamily="2" charset="-122"/>
              </a:rPr>
              <a:t>的消耗（时间、成本、功耗）传输</a:t>
            </a:r>
            <a:r>
              <a:rPr lang="zh-CN" altLang="en-US" sz="2400" dirty="0">
                <a:solidFill>
                  <a:srgbClr val="C00000"/>
                </a:solidFill>
                <a:latin typeface="华文中宋" panose="02010600040101010101" pitchFamily="2" charset="-122"/>
                <a:ea typeface="华文中宋" panose="02010600040101010101" pitchFamily="2" charset="-122"/>
              </a:rPr>
              <a:t>尽可能多</a:t>
            </a:r>
            <a:r>
              <a:rPr lang="zh-CN" altLang="en-US" sz="2400" dirty="0">
                <a:latin typeface="华文中宋" panose="02010600040101010101" pitchFamily="2" charset="-122"/>
                <a:ea typeface="华文中宋" panose="02010600040101010101" pitchFamily="2" charset="-122"/>
              </a:rPr>
              <a:t>的信息</a:t>
            </a:r>
            <a:endParaRPr lang="zh-CN" altLang="en-US" sz="24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常见的</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Fat-Tree</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网络</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8175" y="1124744"/>
            <a:ext cx="8418281" cy="830997"/>
          </a:xfrm>
          <a:prstGeom prst="rect">
            <a:avLst/>
          </a:prstGeom>
          <a:noFill/>
        </p:spPr>
        <p:txBody>
          <a:bodyPr wrap="square" rtlCol="0">
            <a:spAutoFit/>
          </a:bodyPr>
          <a:lstStyle/>
          <a:p>
            <a:pPr marL="285750" indent="-285750">
              <a:buSzPct val="60000"/>
              <a:buFont typeface="Wingdings" panose="05000000000000000000" pitchFamily="2" charset="2"/>
              <a:buChar char="l"/>
            </a:pPr>
            <a:r>
              <a:rPr lang="en-US" altLang="zh-CN" sz="2400" dirty="0">
                <a:latin typeface="Cambria Math" panose="02040503050406030204" pitchFamily="18" charset="0"/>
                <a:ea typeface="Cambria Math" panose="02040503050406030204" pitchFamily="18" charset="0"/>
                <a:cs typeface="Times New Roman" panose="02020603050405020304" pitchFamily="18" charset="0"/>
              </a:rPr>
              <a:t>m-port, n-tree Clos</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网络，</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m</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是交叉开关</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交换芯片端口数，</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n</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为树的层数</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98" name="TextBox 497"/>
          <p:cNvSpPr txBox="1"/>
          <p:nvPr/>
        </p:nvSpPr>
        <p:spPr>
          <a:xfrm>
            <a:off x="5580112" y="3140968"/>
            <a:ext cx="3456384" cy="3000821"/>
          </a:xfrm>
          <a:prstGeom prst="rect">
            <a:avLst/>
          </a:prstGeom>
          <a:noFill/>
        </p:spPr>
        <p:txBody>
          <a:bodyPr wrap="square" rtlCol="0">
            <a:spAutoFit/>
          </a:bodyPr>
          <a:lstStyle/>
          <a:p>
            <a:pPr marL="285750" indent="-285750">
              <a:buSzPct val="80000"/>
            </a:pPr>
            <a:r>
              <a:rPr lang="zh-CN" altLang="en-US" sz="2000" dirty="0">
                <a:latin typeface="华文中宋" panose="02010600040101010101" pitchFamily="2" charset="-122"/>
                <a:ea typeface="华文中宋" panose="02010600040101010101" pitchFamily="2" charset="-122"/>
              </a:rPr>
              <a:t>优势</a:t>
            </a:r>
            <a:r>
              <a:rPr lang="zh-CN" altLang="en-US" dirty="0">
                <a:solidFill>
                  <a:srgbClr val="003B93"/>
                </a:solidFill>
                <a:latin typeface="华文中宋" panose="02010600040101010101" pitchFamily="2" charset="-122"/>
                <a:ea typeface="华文中宋" panose="02010600040101010101" pitchFamily="2" charset="-122"/>
              </a:rPr>
              <a:t>：</a:t>
            </a:r>
            <a:endParaRPr lang="en-US" altLang="zh-CN" dirty="0">
              <a:solidFill>
                <a:srgbClr val="003B93"/>
              </a:solidFill>
              <a:latin typeface="华文中宋" panose="02010600040101010101" pitchFamily="2" charset="-122"/>
              <a:ea typeface="华文中宋" panose="02010600040101010101" pitchFamily="2" charset="-122"/>
            </a:endParaRPr>
          </a:p>
          <a:p>
            <a:pPr marL="179705" indent="-179705">
              <a:buSzPct val="80000"/>
              <a:buFont typeface="Wingdings" panose="05000000000000000000" pitchFamily="2" charset="2"/>
              <a:buChar char="l"/>
            </a:pPr>
            <a:r>
              <a:rPr lang="zh-CN" altLang="en-US" b="0" dirty="0">
                <a:solidFill>
                  <a:srgbClr val="003B93"/>
                </a:solidFill>
                <a:latin typeface="华文中宋" panose="02010600040101010101" pitchFamily="2" charset="-122"/>
                <a:ea typeface="华文中宋" panose="02010600040101010101" pitchFamily="2" charset="-122"/>
              </a:rPr>
              <a:t>可重排无阻塞</a:t>
            </a:r>
            <a:endParaRPr lang="en-US" altLang="zh-CN" b="0" dirty="0">
              <a:solidFill>
                <a:srgbClr val="003B93"/>
              </a:solidFill>
              <a:latin typeface="华文中宋" panose="02010600040101010101" pitchFamily="2" charset="-122"/>
              <a:ea typeface="华文中宋" panose="02010600040101010101" pitchFamily="2" charset="-122"/>
            </a:endParaRPr>
          </a:p>
          <a:p>
            <a:pPr marL="179705" indent="-179705">
              <a:spcBef>
                <a:spcPts val="600"/>
              </a:spcBef>
              <a:buSzPct val="80000"/>
              <a:buFont typeface="Wingdings" panose="05000000000000000000" pitchFamily="2" charset="2"/>
              <a:buChar char="l"/>
            </a:pPr>
            <a:r>
              <a:rPr lang="zh-CN" altLang="en-US" dirty="0">
                <a:solidFill>
                  <a:srgbClr val="003B93"/>
                </a:solidFill>
                <a:latin typeface="华文中宋" panose="02010600040101010101" pitchFamily="2" charset="-122"/>
                <a:ea typeface="华文中宋" panose="02010600040101010101" pitchFamily="2" charset="-122"/>
              </a:rPr>
              <a:t>低网络直径</a:t>
            </a:r>
            <a:endParaRPr lang="en-US" altLang="zh-CN" dirty="0">
              <a:solidFill>
                <a:srgbClr val="003B93"/>
              </a:solidFill>
              <a:latin typeface="华文中宋" panose="02010600040101010101" pitchFamily="2" charset="-122"/>
              <a:ea typeface="华文中宋" panose="02010600040101010101" pitchFamily="2" charset="-122"/>
            </a:endParaRPr>
          </a:p>
          <a:p>
            <a:pPr marL="179705" indent="-179705">
              <a:spcBef>
                <a:spcPts val="600"/>
              </a:spcBef>
              <a:buSzPct val="80000"/>
              <a:buFont typeface="Wingdings" panose="05000000000000000000" pitchFamily="2" charset="2"/>
              <a:buChar char="l"/>
            </a:pPr>
            <a:r>
              <a:rPr lang="zh-CN" altLang="en-US" dirty="0">
                <a:solidFill>
                  <a:srgbClr val="003B93"/>
                </a:solidFill>
                <a:latin typeface="华文中宋" panose="02010600040101010101" pitchFamily="2" charset="-122"/>
                <a:ea typeface="华文中宋" panose="02010600040101010101" pitchFamily="2" charset="-122"/>
              </a:rPr>
              <a:t>多路径数据交换实现容错</a:t>
            </a:r>
            <a:endParaRPr lang="en-US" altLang="zh-CN" dirty="0">
              <a:solidFill>
                <a:srgbClr val="003B93"/>
              </a:solidFill>
              <a:latin typeface="华文中宋" panose="02010600040101010101" pitchFamily="2" charset="-122"/>
              <a:ea typeface="华文中宋" panose="02010600040101010101" pitchFamily="2" charset="-122"/>
            </a:endParaRPr>
          </a:p>
          <a:p>
            <a:pPr marL="179705" indent="-179705">
              <a:spcBef>
                <a:spcPts val="600"/>
              </a:spcBef>
              <a:buSzPct val="80000"/>
              <a:buFont typeface="Wingdings" panose="05000000000000000000" pitchFamily="2" charset="2"/>
              <a:buChar char="l"/>
            </a:pPr>
            <a:r>
              <a:rPr lang="zh-CN" altLang="en-US" dirty="0">
                <a:solidFill>
                  <a:srgbClr val="003B93"/>
                </a:solidFill>
                <a:latin typeface="华文中宋" panose="02010600040101010101" pitchFamily="2" charset="-122"/>
                <a:ea typeface="华文中宋" panose="02010600040101010101" pitchFamily="2" charset="-122"/>
              </a:rPr>
              <a:t>全网使用完全同构的交换芯片降低成本</a:t>
            </a:r>
            <a:endParaRPr lang="en-US" altLang="zh-CN" dirty="0">
              <a:solidFill>
                <a:srgbClr val="003B93"/>
              </a:solidFill>
              <a:latin typeface="华文中宋" panose="02010600040101010101" pitchFamily="2" charset="-122"/>
              <a:ea typeface="华文中宋" panose="02010600040101010101" pitchFamily="2" charset="-122"/>
            </a:endParaRPr>
          </a:p>
          <a:p>
            <a:pPr marL="179705" indent="-179705">
              <a:spcBef>
                <a:spcPts val="600"/>
              </a:spcBef>
              <a:buSzPct val="80000"/>
              <a:buFont typeface="Wingdings" panose="05000000000000000000" pitchFamily="2" charset="2"/>
              <a:buChar char="l"/>
            </a:pPr>
            <a:r>
              <a:rPr lang="zh-CN" altLang="en-US" dirty="0">
                <a:solidFill>
                  <a:srgbClr val="003B93"/>
                </a:solidFill>
                <a:latin typeface="华文中宋" panose="02010600040101010101" pitchFamily="2" charset="-122"/>
                <a:ea typeface="华文中宋" panose="02010600040101010101" pitchFamily="2" charset="-122"/>
              </a:rPr>
              <a:t>系统规模可随单个交换芯片端口数的增长而扩展</a:t>
            </a:r>
            <a:endParaRPr lang="en-US" altLang="zh-CN" dirty="0">
              <a:solidFill>
                <a:srgbClr val="003B93"/>
              </a:solidFill>
              <a:latin typeface="华文中宋" panose="02010600040101010101" pitchFamily="2" charset="-122"/>
              <a:ea typeface="华文中宋" panose="02010600040101010101" pitchFamily="2" charset="-122"/>
            </a:endParaRPr>
          </a:p>
          <a:p>
            <a:pPr marL="179705" indent="-179705">
              <a:spcBef>
                <a:spcPts val="600"/>
              </a:spcBef>
              <a:buSzPct val="80000"/>
              <a:buFont typeface="Wingdings" panose="05000000000000000000" pitchFamily="2" charset="2"/>
              <a:buChar char="l"/>
            </a:pPr>
            <a:r>
              <a:rPr lang="en-US" altLang="zh-CN" dirty="0" err="1">
                <a:solidFill>
                  <a:srgbClr val="003B93"/>
                </a:solidFill>
                <a:latin typeface="Cambria Math" panose="02040503050406030204" pitchFamily="18" charset="0"/>
                <a:ea typeface="Cambria Math" panose="02040503050406030204" pitchFamily="18" charset="0"/>
              </a:rPr>
              <a:t>Infiniband</a:t>
            </a:r>
            <a:r>
              <a:rPr lang="zh-CN" altLang="en-US" dirty="0">
                <a:solidFill>
                  <a:srgbClr val="003B93"/>
                </a:solidFill>
                <a:latin typeface="华文中宋" panose="02010600040101010101" pitchFamily="2" charset="-122"/>
                <a:ea typeface="华文中宋" panose="02010600040101010101" pitchFamily="2" charset="-122"/>
              </a:rPr>
              <a:t>网络最常用拓扑</a:t>
            </a:r>
            <a:endParaRPr lang="en-US" altLang="zh-CN" dirty="0">
              <a:solidFill>
                <a:srgbClr val="003B93"/>
              </a:solidFill>
              <a:latin typeface="华文中宋" panose="02010600040101010101" pitchFamily="2" charset="-122"/>
              <a:ea typeface="华文中宋" panose="02010600040101010101" pitchFamily="2" charset="-122"/>
            </a:endParaRPr>
          </a:p>
        </p:txBody>
      </p:sp>
      <p:grpSp>
        <p:nvGrpSpPr>
          <p:cNvPr id="8" name="组合 7"/>
          <p:cNvGrpSpPr/>
          <p:nvPr/>
        </p:nvGrpSpPr>
        <p:grpSpPr>
          <a:xfrm>
            <a:off x="395320" y="2132856"/>
            <a:ext cx="3925026" cy="4248472"/>
            <a:chOff x="395320" y="2132856"/>
            <a:chExt cx="3925026" cy="4248472"/>
          </a:xfrm>
        </p:grpSpPr>
        <p:sp>
          <p:nvSpPr>
            <p:cNvPr id="85" name="AutoShape 422"/>
            <p:cNvSpPr>
              <a:spLocks noChangeArrowheads="1"/>
            </p:cNvSpPr>
            <p:nvPr/>
          </p:nvSpPr>
          <p:spPr bwMode="auto">
            <a:xfrm rot="16200000">
              <a:off x="2057988" y="721627"/>
              <a:ext cx="599690" cy="3925025"/>
            </a:xfrm>
            <a:prstGeom prst="roundRect">
              <a:avLst>
                <a:gd name="adj" fmla="val 16667"/>
              </a:avLst>
            </a:prstGeom>
            <a:solidFill>
              <a:srgbClr val="969696"/>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6" name="AutoShape 420"/>
            <p:cNvSpPr>
              <a:spLocks noChangeArrowheads="1"/>
            </p:cNvSpPr>
            <p:nvPr/>
          </p:nvSpPr>
          <p:spPr bwMode="auto">
            <a:xfrm rot="16200000">
              <a:off x="1076732" y="2738820"/>
              <a:ext cx="599690" cy="1962513"/>
            </a:xfrm>
            <a:prstGeom prst="roundRect">
              <a:avLst>
                <a:gd name="adj" fmla="val 16667"/>
              </a:avLst>
            </a:prstGeom>
            <a:solidFill>
              <a:srgbClr val="C0C0C0">
                <a:alpha val="89999"/>
              </a:srgbClr>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7" name="AutoShape 421"/>
            <p:cNvSpPr>
              <a:spLocks noChangeArrowheads="1"/>
            </p:cNvSpPr>
            <p:nvPr/>
          </p:nvSpPr>
          <p:spPr bwMode="auto">
            <a:xfrm rot="16200000">
              <a:off x="3039245" y="2738821"/>
              <a:ext cx="599690" cy="1962512"/>
            </a:xfrm>
            <a:prstGeom prst="roundRect">
              <a:avLst>
                <a:gd name="adj" fmla="val 16667"/>
              </a:avLst>
            </a:prstGeom>
            <a:solidFill>
              <a:srgbClr val="C0C0C0">
                <a:alpha val="89999"/>
              </a:srgbClr>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8" name="AutoShape 417"/>
            <p:cNvSpPr>
              <a:spLocks noChangeArrowheads="1"/>
            </p:cNvSpPr>
            <p:nvPr/>
          </p:nvSpPr>
          <p:spPr bwMode="auto">
            <a:xfrm rot="16200000">
              <a:off x="1568262" y="4265086"/>
              <a:ext cx="599690" cy="981857"/>
            </a:xfrm>
            <a:prstGeom prst="roundRect">
              <a:avLst>
                <a:gd name="adj" fmla="val 16667"/>
              </a:avLst>
            </a:prstGeom>
            <a:solidFill>
              <a:srgbClr val="C0C0C0">
                <a:alpha val="30000"/>
              </a:srgbClr>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89" name="AutoShape 418"/>
            <p:cNvSpPr>
              <a:spLocks noChangeArrowheads="1"/>
            </p:cNvSpPr>
            <p:nvPr/>
          </p:nvSpPr>
          <p:spPr bwMode="auto">
            <a:xfrm rot="16200000">
              <a:off x="2548917" y="4265086"/>
              <a:ext cx="599690" cy="981857"/>
            </a:xfrm>
            <a:prstGeom prst="roundRect">
              <a:avLst>
                <a:gd name="adj" fmla="val 16667"/>
              </a:avLst>
            </a:prstGeom>
            <a:solidFill>
              <a:srgbClr val="C0C0C0">
                <a:alpha val="30000"/>
              </a:srgbClr>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0" name="AutoShape 419"/>
            <p:cNvSpPr>
              <a:spLocks noChangeArrowheads="1"/>
            </p:cNvSpPr>
            <p:nvPr/>
          </p:nvSpPr>
          <p:spPr bwMode="auto">
            <a:xfrm rot="16200000">
              <a:off x="3529572" y="4265086"/>
              <a:ext cx="599690" cy="981857"/>
            </a:xfrm>
            <a:prstGeom prst="roundRect">
              <a:avLst>
                <a:gd name="adj" fmla="val 16667"/>
              </a:avLst>
            </a:prstGeom>
            <a:solidFill>
              <a:srgbClr val="C0C0C0">
                <a:alpha val="30000"/>
              </a:srgbClr>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1" name="AutoShape 416"/>
            <p:cNvSpPr>
              <a:spLocks noChangeArrowheads="1"/>
            </p:cNvSpPr>
            <p:nvPr/>
          </p:nvSpPr>
          <p:spPr bwMode="auto">
            <a:xfrm rot="16200000">
              <a:off x="586405" y="4265085"/>
              <a:ext cx="599690" cy="981858"/>
            </a:xfrm>
            <a:prstGeom prst="roundRect">
              <a:avLst>
                <a:gd name="adj" fmla="val 16667"/>
              </a:avLst>
            </a:prstGeom>
            <a:solidFill>
              <a:srgbClr val="C0C0C0">
                <a:alpha val="30000"/>
              </a:srgbClr>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3" name="Rectangle 7"/>
            <p:cNvSpPr>
              <a:spLocks noChangeArrowheads="1"/>
            </p:cNvSpPr>
            <p:nvPr/>
          </p:nvSpPr>
          <p:spPr bwMode="auto">
            <a:xfrm rot="16200000">
              <a:off x="504683" y="5600267"/>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4" name="Rectangle 24"/>
            <p:cNvSpPr>
              <a:spLocks noChangeArrowheads="1"/>
            </p:cNvSpPr>
            <p:nvPr/>
          </p:nvSpPr>
          <p:spPr bwMode="auto">
            <a:xfrm rot="16200000">
              <a:off x="995011" y="5600267"/>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5" name="Rectangle 25"/>
            <p:cNvSpPr>
              <a:spLocks noChangeArrowheads="1"/>
            </p:cNvSpPr>
            <p:nvPr/>
          </p:nvSpPr>
          <p:spPr bwMode="auto">
            <a:xfrm rot="16200000">
              <a:off x="1485339" y="5600267"/>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6" name="Rectangle 26"/>
            <p:cNvSpPr>
              <a:spLocks noChangeArrowheads="1"/>
            </p:cNvSpPr>
            <p:nvPr/>
          </p:nvSpPr>
          <p:spPr bwMode="auto">
            <a:xfrm rot="16200000">
              <a:off x="1976868" y="5600267"/>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7" name="Rectangle 27"/>
            <p:cNvSpPr>
              <a:spLocks noChangeArrowheads="1"/>
            </p:cNvSpPr>
            <p:nvPr/>
          </p:nvSpPr>
          <p:spPr bwMode="auto">
            <a:xfrm rot="16200000">
              <a:off x="2467196" y="5600267"/>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8" name="Rectangle 28"/>
            <p:cNvSpPr>
              <a:spLocks noChangeArrowheads="1"/>
            </p:cNvSpPr>
            <p:nvPr/>
          </p:nvSpPr>
          <p:spPr bwMode="auto">
            <a:xfrm rot="16200000">
              <a:off x="2957524" y="5600267"/>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9" name="Rectangle 29"/>
            <p:cNvSpPr>
              <a:spLocks noChangeArrowheads="1"/>
            </p:cNvSpPr>
            <p:nvPr/>
          </p:nvSpPr>
          <p:spPr bwMode="auto">
            <a:xfrm rot="16200000">
              <a:off x="3447851" y="5600267"/>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0" name="Rectangle 30"/>
            <p:cNvSpPr>
              <a:spLocks noChangeArrowheads="1"/>
            </p:cNvSpPr>
            <p:nvPr/>
          </p:nvSpPr>
          <p:spPr bwMode="auto">
            <a:xfrm rot="16200000">
              <a:off x="3939381" y="5600267"/>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01" name="Line 31"/>
            <p:cNvSpPr>
              <a:spLocks noChangeShapeType="1"/>
            </p:cNvSpPr>
            <p:nvPr/>
          </p:nvSpPr>
          <p:spPr bwMode="auto">
            <a:xfrm rot="16200000">
              <a:off x="422962" y="600887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2" name="Line 32"/>
            <p:cNvSpPr>
              <a:spLocks noChangeShapeType="1"/>
            </p:cNvSpPr>
            <p:nvPr/>
          </p:nvSpPr>
          <p:spPr bwMode="auto">
            <a:xfrm rot="16200000">
              <a:off x="640485" y="600887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3" name="Line 33"/>
            <p:cNvSpPr>
              <a:spLocks noChangeShapeType="1"/>
            </p:cNvSpPr>
            <p:nvPr/>
          </p:nvSpPr>
          <p:spPr bwMode="auto">
            <a:xfrm rot="16200000">
              <a:off x="913290" y="600887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4" name="Line 34"/>
            <p:cNvSpPr>
              <a:spLocks noChangeShapeType="1"/>
            </p:cNvSpPr>
            <p:nvPr/>
          </p:nvSpPr>
          <p:spPr bwMode="auto">
            <a:xfrm rot="16200000">
              <a:off x="1132014" y="600887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5" name="Line 35"/>
            <p:cNvSpPr>
              <a:spLocks noChangeShapeType="1"/>
            </p:cNvSpPr>
            <p:nvPr/>
          </p:nvSpPr>
          <p:spPr bwMode="auto">
            <a:xfrm rot="16200000">
              <a:off x="1403617" y="600887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6" name="Line 36"/>
            <p:cNvSpPr>
              <a:spLocks noChangeShapeType="1"/>
            </p:cNvSpPr>
            <p:nvPr/>
          </p:nvSpPr>
          <p:spPr bwMode="auto">
            <a:xfrm rot="16200000">
              <a:off x="1622342" y="600887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7" name="Line 37"/>
            <p:cNvSpPr>
              <a:spLocks noChangeShapeType="1"/>
            </p:cNvSpPr>
            <p:nvPr/>
          </p:nvSpPr>
          <p:spPr bwMode="auto">
            <a:xfrm rot="16200000">
              <a:off x="1895147" y="600887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8" name="Line 38"/>
            <p:cNvSpPr>
              <a:spLocks noChangeShapeType="1"/>
            </p:cNvSpPr>
            <p:nvPr/>
          </p:nvSpPr>
          <p:spPr bwMode="auto">
            <a:xfrm rot="16200000">
              <a:off x="2112670" y="600887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09" name="Line 39"/>
            <p:cNvSpPr>
              <a:spLocks noChangeShapeType="1"/>
            </p:cNvSpPr>
            <p:nvPr/>
          </p:nvSpPr>
          <p:spPr bwMode="auto">
            <a:xfrm rot="16200000">
              <a:off x="2385475" y="600887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10" name="Line 40"/>
            <p:cNvSpPr>
              <a:spLocks noChangeShapeType="1"/>
            </p:cNvSpPr>
            <p:nvPr/>
          </p:nvSpPr>
          <p:spPr bwMode="auto">
            <a:xfrm rot="16200000">
              <a:off x="2602997" y="600887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11" name="Line 41"/>
            <p:cNvSpPr>
              <a:spLocks noChangeShapeType="1"/>
            </p:cNvSpPr>
            <p:nvPr/>
          </p:nvSpPr>
          <p:spPr bwMode="auto">
            <a:xfrm rot="16200000">
              <a:off x="2875802" y="600887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12" name="Line 42"/>
            <p:cNvSpPr>
              <a:spLocks noChangeShapeType="1"/>
            </p:cNvSpPr>
            <p:nvPr/>
          </p:nvSpPr>
          <p:spPr bwMode="auto">
            <a:xfrm rot="16200000">
              <a:off x="3094527" y="600887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13" name="Line 43"/>
            <p:cNvSpPr>
              <a:spLocks noChangeShapeType="1"/>
            </p:cNvSpPr>
            <p:nvPr/>
          </p:nvSpPr>
          <p:spPr bwMode="auto">
            <a:xfrm rot="16200000">
              <a:off x="3366130" y="600887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14" name="Line 44"/>
            <p:cNvSpPr>
              <a:spLocks noChangeShapeType="1"/>
            </p:cNvSpPr>
            <p:nvPr/>
          </p:nvSpPr>
          <p:spPr bwMode="auto">
            <a:xfrm rot="16200000">
              <a:off x="3584855" y="600887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15" name="Line 45"/>
            <p:cNvSpPr>
              <a:spLocks noChangeShapeType="1"/>
            </p:cNvSpPr>
            <p:nvPr/>
          </p:nvSpPr>
          <p:spPr bwMode="auto">
            <a:xfrm rot="16200000">
              <a:off x="3857660" y="600887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16" name="Line 46"/>
            <p:cNvSpPr>
              <a:spLocks noChangeShapeType="1"/>
            </p:cNvSpPr>
            <p:nvPr/>
          </p:nvSpPr>
          <p:spPr bwMode="auto">
            <a:xfrm rot="16200000">
              <a:off x="4075182" y="600887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17" name="Line 47"/>
            <p:cNvSpPr>
              <a:spLocks noChangeShapeType="1"/>
            </p:cNvSpPr>
            <p:nvPr/>
          </p:nvSpPr>
          <p:spPr bwMode="auto">
            <a:xfrm rot="16200000">
              <a:off x="422962" y="5572626"/>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18" name="Line 48"/>
            <p:cNvSpPr>
              <a:spLocks noChangeShapeType="1"/>
            </p:cNvSpPr>
            <p:nvPr/>
          </p:nvSpPr>
          <p:spPr bwMode="auto">
            <a:xfrm rot="16200000">
              <a:off x="640485" y="5572626"/>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19" name="Line 49"/>
            <p:cNvSpPr>
              <a:spLocks noChangeShapeType="1"/>
            </p:cNvSpPr>
            <p:nvPr/>
          </p:nvSpPr>
          <p:spPr bwMode="auto">
            <a:xfrm rot="16200000">
              <a:off x="913290" y="5572626"/>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20" name="Line 50"/>
            <p:cNvSpPr>
              <a:spLocks noChangeShapeType="1"/>
            </p:cNvSpPr>
            <p:nvPr/>
          </p:nvSpPr>
          <p:spPr bwMode="auto">
            <a:xfrm rot="16200000">
              <a:off x="1132014" y="5572626"/>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21" name="Line 51"/>
            <p:cNvSpPr>
              <a:spLocks noChangeShapeType="1"/>
            </p:cNvSpPr>
            <p:nvPr/>
          </p:nvSpPr>
          <p:spPr bwMode="auto">
            <a:xfrm rot="16200000">
              <a:off x="1403617" y="5572626"/>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22" name="Line 52"/>
            <p:cNvSpPr>
              <a:spLocks noChangeShapeType="1"/>
            </p:cNvSpPr>
            <p:nvPr/>
          </p:nvSpPr>
          <p:spPr bwMode="auto">
            <a:xfrm rot="16200000">
              <a:off x="1622342" y="5572626"/>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23" name="Line 53"/>
            <p:cNvSpPr>
              <a:spLocks noChangeShapeType="1"/>
            </p:cNvSpPr>
            <p:nvPr/>
          </p:nvSpPr>
          <p:spPr bwMode="auto">
            <a:xfrm rot="16200000">
              <a:off x="1895147" y="5572626"/>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24" name="Line 54"/>
            <p:cNvSpPr>
              <a:spLocks noChangeShapeType="1"/>
            </p:cNvSpPr>
            <p:nvPr/>
          </p:nvSpPr>
          <p:spPr bwMode="auto">
            <a:xfrm rot="16200000">
              <a:off x="2112670" y="5572626"/>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25" name="Line 55"/>
            <p:cNvSpPr>
              <a:spLocks noChangeShapeType="1"/>
            </p:cNvSpPr>
            <p:nvPr/>
          </p:nvSpPr>
          <p:spPr bwMode="auto">
            <a:xfrm rot="16200000">
              <a:off x="2385475" y="5572626"/>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26" name="Line 56"/>
            <p:cNvSpPr>
              <a:spLocks noChangeShapeType="1"/>
            </p:cNvSpPr>
            <p:nvPr/>
          </p:nvSpPr>
          <p:spPr bwMode="auto">
            <a:xfrm rot="16200000">
              <a:off x="2602997" y="5572626"/>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27" name="Line 57"/>
            <p:cNvSpPr>
              <a:spLocks noChangeShapeType="1"/>
            </p:cNvSpPr>
            <p:nvPr/>
          </p:nvSpPr>
          <p:spPr bwMode="auto">
            <a:xfrm rot="16200000">
              <a:off x="2875802" y="5572626"/>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28" name="Line 58"/>
            <p:cNvSpPr>
              <a:spLocks noChangeShapeType="1"/>
            </p:cNvSpPr>
            <p:nvPr/>
          </p:nvSpPr>
          <p:spPr bwMode="auto">
            <a:xfrm rot="16200000">
              <a:off x="3094527" y="5572626"/>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29" name="Line 59"/>
            <p:cNvSpPr>
              <a:spLocks noChangeShapeType="1"/>
            </p:cNvSpPr>
            <p:nvPr/>
          </p:nvSpPr>
          <p:spPr bwMode="auto">
            <a:xfrm rot="16200000">
              <a:off x="3366130" y="5572626"/>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30" name="Line 60"/>
            <p:cNvSpPr>
              <a:spLocks noChangeShapeType="1"/>
            </p:cNvSpPr>
            <p:nvPr/>
          </p:nvSpPr>
          <p:spPr bwMode="auto">
            <a:xfrm rot="16200000">
              <a:off x="3584855" y="5572626"/>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31" name="Line 61"/>
            <p:cNvSpPr>
              <a:spLocks noChangeShapeType="1"/>
            </p:cNvSpPr>
            <p:nvPr/>
          </p:nvSpPr>
          <p:spPr bwMode="auto">
            <a:xfrm rot="16200000">
              <a:off x="3857660" y="5572626"/>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32" name="Line 62"/>
            <p:cNvSpPr>
              <a:spLocks noChangeShapeType="1"/>
            </p:cNvSpPr>
            <p:nvPr/>
          </p:nvSpPr>
          <p:spPr bwMode="auto">
            <a:xfrm rot="16200000">
              <a:off x="4075182" y="5572626"/>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33" name="Rectangle 63"/>
            <p:cNvSpPr>
              <a:spLocks noChangeArrowheads="1"/>
            </p:cNvSpPr>
            <p:nvPr/>
          </p:nvSpPr>
          <p:spPr bwMode="auto">
            <a:xfrm rot="16200000">
              <a:off x="504683" y="4565531"/>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34" name="Rectangle 64"/>
            <p:cNvSpPr>
              <a:spLocks noChangeArrowheads="1"/>
            </p:cNvSpPr>
            <p:nvPr/>
          </p:nvSpPr>
          <p:spPr bwMode="auto">
            <a:xfrm rot="16200000">
              <a:off x="995011" y="4565531"/>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35" name="Rectangle 65"/>
            <p:cNvSpPr>
              <a:spLocks noChangeArrowheads="1"/>
            </p:cNvSpPr>
            <p:nvPr/>
          </p:nvSpPr>
          <p:spPr bwMode="auto">
            <a:xfrm rot="16200000">
              <a:off x="1485339" y="4565531"/>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36" name="Rectangle 66"/>
            <p:cNvSpPr>
              <a:spLocks noChangeArrowheads="1"/>
            </p:cNvSpPr>
            <p:nvPr/>
          </p:nvSpPr>
          <p:spPr bwMode="auto">
            <a:xfrm rot="16200000">
              <a:off x="1976868" y="4565531"/>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37" name="Rectangle 67"/>
            <p:cNvSpPr>
              <a:spLocks noChangeArrowheads="1"/>
            </p:cNvSpPr>
            <p:nvPr/>
          </p:nvSpPr>
          <p:spPr bwMode="auto">
            <a:xfrm rot="16200000">
              <a:off x="2467196" y="4565531"/>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38" name="Rectangle 68"/>
            <p:cNvSpPr>
              <a:spLocks noChangeArrowheads="1"/>
            </p:cNvSpPr>
            <p:nvPr/>
          </p:nvSpPr>
          <p:spPr bwMode="auto">
            <a:xfrm rot="16200000">
              <a:off x="2957524" y="4565531"/>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39" name="Rectangle 69"/>
            <p:cNvSpPr>
              <a:spLocks noChangeArrowheads="1"/>
            </p:cNvSpPr>
            <p:nvPr/>
          </p:nvSpPr>
          <p:spPr bwMode="auto">
            <a:xfrm rot="16200000">
              <a:off x="3447851" y="4565531"/>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40" name="Rectangle 70"/>
            <p:cNvSpPr>
              <a:spLocks noChangeArrowheads="1"/>
            </p:cNvSpPr>
            <p:nvPr/>
          </p:nvSpPr>
          <p:spPr bwMode="auto">
            <a:xfrm rot="16200000">
              <a:off x="3939381" y="4565531"/>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41" name="Line 71"/>
            <p:cNvSpPr>
              <a:spLocks noChangeShapeType="1"/>
            </p:cNvSpPr>
            <p:nvPr/>
          </p:nvSpPr>
          <p:spPr bwMode="auto">
            <a:xfrm rot="16200000">
              <a:off x="422962" y="4974138"/>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42" name="Line 72"/>
            <p:cNvSpPr>
              <a:spLocks noChangeShapeType="1"/>
            </p:cNvSpPr>
            <p:nvPr/>
          </p:nvSpPr>
          <p:spPr bwMode="auto">
            <a:xfrm rot="16200000">
              <a:off x="640485" y="4974138"/>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43" name="Line 73"/>
            <p:cNvSpPr>
              <a:spLocks noChangeShapeType="1"/>
            </p:cNvSpPr>
            <p:nvPr/>
          </p:nvSpPr>
          <p:spPr bwMode="auto">
            <a:xfrm rot="16200000">
              <a:off x="913290" y="4974138"/>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44" name="Line 74"/>
            <p:cNvSpPr>
              <a:spLocks noChangeShapeType="1"/>
            </p:cNvSpPr>
            <p:nvPr/>
          </p:nvSpPr>
          <p:spPr bwMode="auto">
            <a:xfrm rot="16200000">
              <a:off x="1132014" y="4974138"/>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45" name="Line 75"/>
            <p:cNvSpPr>
              <a:spLocks noChangeShapeType="1"/>
            </p:cNvSpPr>
            <p:nvPr/>
          </p:nvSpPr>
          <p:spPr bwMode="auto">
            <a:xfrm rot="16200000">
              <a:off x="1403617" y="4974138"/>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46" name="Line 76"/>
            <p:cNvSpPr>
              <a:spLocks noChangeShapeType="1"/>
            </p:cNvSpPr>
            <p:nvPr/>
          </p:nvSpPr>
          <p:spPr bwMode="auto">
            <a:xfrm rot="16200000">
              <a:off x="1622342" y="4974138"/>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47" name="Line 77"/>
            <p:cNvSpPr>
              <a:spLocks noChangeShapeType="1"/>
            </p:cNvSpPr>
            <p:nvPr/>
          </p:nvSpPr>
          <p:spPr bwMode="auto">
            <a:xfrm rot="16200000">
              <a:off x="1895147" y="4974138"/>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48" name="Line 78"/>
            <p:cNvSpPr>
              <a:spLocks noChangeShapeType="1"/>
            </p:cNvSpPr>
            <p:nvPr/>
          </p:nvSpPr>
          <p:spPr bwMode="auto">
            <a:xfrm rot="16200000">
              <a:off x="2112670" y="4974138"/>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49" name="Line 79"/>
            <p:cNvSpPr>
              <a:spLocks noChangeShapeType="1"/>
            </p:cNvSpPr>
            <p:nvPr/>
          </p:nvSpPr>
          <p:spPr bwMode="auto">
            <a:xfrm rot="16200000">
              <a:off x="2385475" y="4974138"/>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50" name="Line 80"/>
            <p:cNvSpPr>
              <a:spLocks noChangeShapeType="1"/>
            </p:cNvSpPr>
            <p:nvPr/>
          </p:nvSpPr>
          <p:spPr bwMode="auto">
            <a:xfrm rot="16200000">
              <a:off x="2602997" y="4974138"/>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51" name="Line 81"/>
            <p:cNvSpPr>
              <a:spLocks noChangeShapeType="1"/>
            </p:cNvSpPr>
            <p:nvPr/>
          </p:nvSpPr>
          <p:spPr bwMode="auto">
            <a:xfrm rot="16200000">
              <a:off x="2875802" y="4974138"/>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52" name="Line 82"/>
            <p:cNvSpPr>
              <a:spLocks noChangeShapeType="1"/>
            </p:cNvSpPr>
            <p:nvPr/>
          </p:nvSpPr>
          <p:spPr bwMode="auto">
            <a:xfrm rot="16200000">
              <a:off x="3094527" y="4974138"/>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53" name="Line 83"/>
            <p:cNvSpPr>
              <a:spLocks noChangeShapeType="1"/>
            </p:cNvSpPr>
            <p:nvPr/>
          </p:nvSpPr>
          <p:spPr bwMode="auto">
            <a:xfrm rot="16200000">
              <a:off x="3366130" y="4974138"/>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54" name="Line 84"/>
            <p:cNvSpPr>
              <a:spLocks noChangeShapeType="1"/>
            </p:cNvSpPr>
            <p:nvPr/>
          </p:nvSpPr>
          <p:spPr bwMode="auto">
            <a:xfrm rot="16200000">
              <a:off x="3584855" y="4974138"/>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55" name="Line 85"/>
            <p:cNvSpPr>
              <a:spLocks noChangeShapeType="1"/>
            </p:cNvSpPr>
            <p:nvPr/>
          </p:nvSpPr>
          <p:spPr bwMode="auto">
            <a:xfrm rot="16200000">
              <a:off x="3857660" y="4974138"/>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56" name="Line 86"/>
            <p:cNvSpPr>
              <a:spLocks noChangeShapeType="1"/>
            </p:cNvSpPr>
            <p:nvPr/>
          </p:nvSpPr>
          <p:spPr bwMode="auto">
            <a:xfrm rot="16200000">
              <a:off x="4075182" y="4974138"/>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57" name="Line 87"/>
            <p:cNvSpPr>
              <a:spLocks noChangeShapeType="1"/>
            </p:cNvSpPr>
            <p:nvPr/>
          </p:nvSpPr>
          <p:spPr bwMode="auto">
            <a:xfrm rot="16200000">
              <a:off x="422962"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58" name="Line 88"/>
            <p:cNvSpPr>
              <a:spLocks noChangeShapeType="1"/>
            </p:cNvSpPr>
            <p:nvPr/>
          </p:nvSpPr>
          <p:spPr bwMode="auto">
            <a:xfrm rot="16200000">
              <a:off x="640485"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59" name="Line 89"/>
            <p:cNvSpPr>
              <a:spLocks noChangeShapeType="1"/>
            </p:cNvSpPr>
            <p:nvPr/>
          </p:nvSpPr>
          <p:spPr bwMode="auto">
            <a:xfrm rot="16200000">
              <a:off x="913290"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60" name="Line 90"/>
            <p:cNvSpPr>
              <a:spLocks noChangeShapeType="1"/>
            </p:cNvSpPr>
            <p:nvPr/>
          </p:nvSpPr>
          <p:spPr bwMode="auto">
            <a:xfrm rot="16200000">
              <a:off x="1132014"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61" name="Line 91"/>
            <p:cNvSpPr>
              <a:spLocks noChangeShapeType="1"/>
            </p:cNvSpPr>
            <p:nvPr/>
          </p:nvSpPr>
          <p:spPr bwMode="auto">
            <a:xfrm rot="16200000">
              <a:off x="1403617"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62" name="Line 92"/>
            <p:cNvSpPr>
              <a:spLocks noChangeShapeType="1"/>
            </p:cNvSpPr>
            <p:nvPr/>
          </p:nvSpPr>
          <p:spPr bwMode="auto">
            <a:xfrm rot="16200000">
              <a:off x="1622342"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63" name="Line 93"/>
            <p:cNvSpPr>
              <a:spLocks noChangeShapeType="1"/>
            </p:cNvSpPr>
            <p:nvPr/>
          </p:nvSpPr>
          <p:spPr bwMode="auto">
            <a:xfrm rot="16200000">
              <a:off x="1895147"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64" name="Line 94"/>
            <p:cNvSpPr>
              <a:spLocks noChangeShapeType="1"/>
            </p:cNvSpPr>
            <p:nvPr/>
          </p:nvSpPr>
          <p:spPr bwMode="auto">
            <a:xfrm rot="16200000">
              <a:off x="2112670"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65" name="Line 95"/>
            <p:cNvSpPr>
              <a:spLocks noChangeShapeType="1"/>
            </p:cNvSpPr>
            <p:nvPr/>
          </p:nvSpPr>
          <p:spPr bwMode="auto">
            <a:xfrm rot="16200000">
              <a:off x="2385475"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66" name="Line 96"/>
            <p:cNvSpPr>
              <a:spLocks noChangeShapeType="1"/>
            </p:cNvSpPr>
            <p:nvPr/>
          </p:nvSpPr>
          <p:spPr bwMode="auto">
            <a:xfrm rot="16200000">
              <a:off x="2602997"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67" name="Line 97"/>
            <p:cNvSpPr>
              <a:spLocks noChangeShapeType="1"/>
            </p:cNvSpPr>
            <p:nvPr/>
          </p:nvSpPr>
          <p:spPr bwMode="auto">
            <a:xfrm rot="16200000">
              <a:off x="2875802"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68" name="Line 98"/>
            <p:cNvSpPr>
              <a:spLocks noChangeShapeType="1"/>
            </p:cNvSpPr>
            <p:nvPr/>
          </p:nvSpPr>
          <p:spPr bwMode="auto">
            <a:xfrm rot="16200000">
              <a:off x="3094527"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69" name="Line 99"/>
            <p:cNvSpPr>
              <a:spLocks noChangeShapeType="1"/>
            </p:cNvSpPr>
            <p:nvPr/>
          </p:nvSpPr>
          <p:spPr bwMode="auto">
            <a:xfrm rot="16200000">
              <a:off x="3366130"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70" name="Line 100"/>
            <p:cNvSpPr>
              <a:spLocks noChangeShapeType="1"/>
            </p:cNvSpPr>
            <p:nvPr/>
          </p:nvSpPr>
          <p:spPr bwMode="auto">
            <a:xfrm rot="16200000">
              <a:off x="3584855"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71" name="Line 101"/>
            <p:cNvSpPr>
              <a:spLocks noChangeShapeType="1"/>
            </p:cNvSpPr>
            <p:nvPr/>
          </p:nvSpPr>
          <p:spPr bwMode="auto">
            <a:xfrm rot="16200000">
              <a:off x="3857660"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72" name="Line 102"/>
            <p:cNvSpPr>
              <a:spLocks noChangeShapeType="1"/>
            </p:cNvSpPr>
            <p:nvPr/>
          </p:nvSpPr>
          <p:spPr bwMode="auto">
            <a:xfrm rot="16200000">
              <a:off x="4075182"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73" name="Rectangle 103"/>
            <p:cNvSpPr>
              <a:spLocks noChangeArrowheads="1"/>
            </p:cNvSpPr>
            <p:nvPr/>
          </p:nvSpPr>
          <p:spPr bwMode="auto">
            <a:xfrm rot="16200000">
              <a:off x="504683" y="3529594"/>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74" name="Rectangle 104"/>
            <p:cNvSpPr>
              <a:spLocks noChangeArrowheads="1"/>
            </p:cNvSpPr>
            <p:nvPr/>
          </p:nvSpPr>
          <p:spPr bwMode="auto">
            <a:xfrm rot="16200000">
              <a:off x="995011" y="3529594"/>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75" name="Rectangle 105"/>
            <p:cNvSpPr>
              <a:spLocks noChangeArrowheads="1"/>
            </p:cNvSpPr>
            <p:nvPr/>
          </p:nvSpPr>
          <p:spPr bwMode="auto">
            <a:xfrm rot="16200000">
              <a:off x="1485339" y="3529594"/>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76" name="Rectangle 106"/>
            <p:cNvSpPr>
              <a:spLocks noChangeArrowheads="1"/>
            </p:cNvSpPr>
            <p:nvPr/>
          </p:nvSpPr>
          <p:spPr bwMode="auto">
            <a:xfrm rot="16200000">
              <a:off x="1976868" y="3529594"/>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77" name="Rectangle 107"/>
            <p:cNvSpPr>
              <a:spLocks noChangeArrowheads="1"/>
            </p:cNvSpPr>
            <p:nvPr/>
          </p:nvSpPr>
          <p:spPr bwMode="auto">
            <a:xfrm rot="16200000">
              <a:off x="2467196" y="3529594"/>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78" name="Rectangle 108"/>
            <p:cNvSpPr>
              <a:spLocks noChangeArrowheads="1"/>
            </p:cNvSpPr>
            <p:nvPr/>
          </p:nvSpPr>
          <p:spPr bwMode="auto">
            <a:xfrm rot="16200000">
              <a:off x="2957524" y="3529594"/>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79" name="Rectangle 109"/>
            <p:cNvSpPr>
              <a:spLocks noChangeArrowheads="1"/>
            </p:cNvSpPr>
            <p:nvPr/>
          </p:nvSpPr>
          <p:spPr bwMode="auto">
            <a:xfrm rot="16200000">
              <a:off x="3447851" y="3529594"/>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80" name="Rectangle 110"/>
            <p:cNvSpPr>
              <a:spLocks noChangeArrowheads="1"/>
            </p:cNvSpPr>
            <p:nvPr/>
          </p:nvSpPr>
          <p:spPr bwMode="auto">
            <a:xfrm rot="16200000">
              <a:off x="3939381" y="3529594"/>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81" name="Line 111"/>
            <p:cNvSpPr>
              <a:spLocks noChangeShapeType="1"/>
            </p:cNvSpPr>
            <p:nvPr/>
          </p:nvSpPr>
          <p:spPr bwMode="auto">
            <a:xfrm rot="16200000">
              <a:off x="422962" y="393820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82" name="Line 112"/>
            <p:cNvSpPr>
              <a:spLocks noChangeShapeType="1"/>
            </p:cNvSpPr>
            <p:nvPr/>
          </p:nvSpPr>
          <p:spPr bwMode="auto">
            <a:xfrm rot="16200000">
              <a:off x="640485" y="393820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83" name="Line 113"/>
            <p:cNvSpPr>
              <a:spLocks noChangeShapeType="1"/>
            </p:cNvSpPr>
            <p:nvPr/>
          </p:nvSpPr>
          <p:spPr bwMode="auto">
            <a:xfrm rot="16200000">
              <a:off x="913290" y="393820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84" name="Line 114"/>
            <p:cNvSpPr>
              <a:spLocks noChangeShapeType="1"/>
            </p:cNvSpPr>
            <p:nvPr/>
          </p:nvSpPr>
          <p:spPr bwMode="auto">
            <a:xfrm rot="16200000">
              <a:off x="1132014" y="393820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85" name="Line 115"/>
            <p:cNvSpPr>
              <a:spLocks noChangeShapeType="1"/>
            </p:cNvSpPr>
            <p:nvPr/>
          </p:nvSpPr>
          <p:spPr bwMode="auto">
            <a:xfrm rot="16200000">
              <a:off x="1403617" y="393820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86" name="Line 116"/>
            <p:cNvSpPr>
              <a:spLocks noChangeShapeType="1"/>
            </p:cNvSpPr>
            <p:nvPr/>
          </p:nvSpPr>
          <p:spPr bwMode="auto">
            <a:xfrm rot="16200000">
              <a:off x="1622342" y="393820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87" name="Line 117"/>
            <p:cNvSpPr>
              <a:spLocks noChangeShapeType="1"/>
            </p:cNvSpPr>
            <p:nvPr/>
          </p:nvSpPr>
          <p:spPr bwMode="auto">
            <a:xfrm rot="16200000">
              <a:off x="1895147" y="393820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88" name="Line 118"/>
            <p:cNvSpPr>
              <a:spLocks noChangeShapeType="1"/>
            </p:cNvSpPr>
            <p:nvPr/>
          </p:nvSpPr>
          <p:spPr bwMode="auto">
            <a:xfrm rot="16200000">
              <a:off x="2112670" y="393820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89" name="Line 119"/>
            <p:cNvSpPr>
              <a:spLocks noChangeShapeType="1"/>
            </p:cNvSpPr>
            <p:nvPr/>
          </p:nvSpPr>
          <p:spPr bwMode="auto">
            <a:xfrm rot="16200000">
              <a:off x="2385475" y="393820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90" name="Line 120"/>
            <p:cNvSpPr>
              <a:spLocks noChangeShapeType="1"/>
            </p:cNvSpPr>
            <p:nvPr/>
          </p:nvSpPr>
          <p:spPr bwMode="auto">
            <a:xfrm rot="16200000">
              <a:off x="2602997" y="393820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91" name="Line 121"/>
            <p:cNvSpPr>
              <a:spLocks noChangeShapeType="1"/>
            </p:cNvSpPr>
            <p:nvPr/>
          </p:nvSpPr>
          <p:spPr bwMode="auto">
            <a:xfrm rot="16200000">
              <a:off x="2875802" y="393820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92" name="Line 122"/>
            <p:cNvSpPr>
              <a:spLocks noChangeShapeType="1"/>
            </p:cNvSpPr>
            <p:nvPr/>
          </p:nvSpPr>
          <p:spPr bwMode="auto">
            <a:xfrm rot="16200000">
              <a:off x="3094527" y="393820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93" name="Line 123"/>
            <p:cNvSpPr>
              <a:spLocks noChangeShapeType="1"/>
            </p:cNvSpPr>
            <p:nvPr/>
          </p:nvSpPr>
          <p:spPr bwMode="auto">
            <a:xfrm rot="16200000">
              <a:off x="3366130" y="393820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94" name="Line 124"/>
            <p:cNvSpPr>
              <a:spLocks noChangeShapeType="1"/>
            </p:cNvSpPr>
            <p:nvPr/>
          </p:nvSpPr>
          <p:spPr bwMode="auto">
            <a:xfrm rot="16200000">
              <a:off x="3584855" y="393820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95" name="Line 125"/>
            <p:cNvSpPr>
              <a:spLocks noChangeShapeType="1"/>
            </p:cNvSpPr>
            <p:nvPr/>
          </p:nvSpPr>
          <p:spPr bwMode="auto">
            <a:xfrm rot="16200000">
              <a:off x="3857660" y="393820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96" name="Line 126"/>
            <p:cNvSpPr>
              <a:spLocks noChangeShapeType="1"/>
            </p:cNvSpPr>
            <p:nvPr/>
          </p:nvSpPr>
          <p:spPr bwMode="auto">
            <a:xfrm rot="16200000">
              <a:off x="4075182" y="393820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97" name="Line 127"/>
            <p:cNvSpPr>
              <a:spLocks noChangeShapeType="1"/>
            </p:cNvSpPr>
            <p:nvPr/>
          </p:nvSpPr>
          <p:spPr bwMode="auto">
            <a:xfrm rot="16200000">
              <a:off x="422962" y="350195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98" name="Line 128"/>
            <p:cNvSpPr>
              <a:spLocks noChangeShapeType="1"/>
            </p:cNvSpPr>
            <p:nvPr/>
          </p:nvSpPr>
          <p:spPr bwMode="auto">
            <a:xfrm rot="16200000">
              <a:off x="640485" y="350195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199" name="Line 129"/>
            <p:cNvSpPr>
              <a:spLocks noChangeShapeType="1"/>
            </p:cNvSpPr>
            <p:nvPr/>
          </p:nvSpPr>
          <p:spPr bwMode="auto">
            <a:xfrm rot="16200000">
              <a:off x="913290" y="350195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00" name="Line 130"/>
            <p:cNvSpPr>
              <a:spLocks noChangeShapeType="1"/>
            </p:cNvSpPr>
            <p:nvPr/>
          </p:nvSpPr>
          <p:spPr bwMode="auto">
            <a:xfrm rot="16200000">
              <a:off x="1132014" y="350195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01" name="Line 131"/>
            <p:cNvSpPr>
              <a:spLocks noChangeShapeType="1"/>
            </p:cNvSpPr>
            <p:nvPr/>
          </p:nvSpPr>
          <p:spPr bwMode="auto">
            <a:xfrm rot="16200000">
              <a:off x="1403617" y="350195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02" name="Line 132"/>
            <p:cNvSpPr>
              <a:spLocks noChangeShapeType="1"/>
            </p:cNvSpPr>
            <p:nvPr/>
          </p:nvSpPr>
          <p:spPr bwMode="auto">
            <a:xfrm rot="16200000">
              <a:off x="1622342" y="350195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03" name="Line 133"/>
            <p:cNvSpPr>
              <a:spLocks noChangeShapeType="1"/>
            </p:cNvSpPr>
            <p:nvPr/>
          </p:nvSpPr>
          <p:spPr bwMode="auto">
            <a:xfrm rot="16200000">
              <a:off x="1895147" y="350195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04" name="Line 134"/>
            <p:cNvSpPr>
              <a:spLocks noChangeShapeType="1"/>
            </p:cNvSpPr>
            <p:nvPr/>
          </p:nvSpPr>
          <p:spPr bwMode="auto">
            <a:xfrm rot="16200000">
              <a:off x="2112670" y="350195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05" name="Line 135"/>
            <p:cNvSpPr>
              <a:spLocks noChangeShapeType="1"/>
            </p:cNvSpPr>
            <p:nvPr/>
          </p:nvSpPr>
          <p:spPr bwMode="auto">
            <a:xfrm rot="16200000">
              <a:off x="2385475" y="350195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06" name="Line 136"/>
            <p:cNvSpPr>
              <a:spLocks noChangeShapeType="1"/>
            </p:cNvSpPr>
            <p:nvPr/>
          </p:nvSpPr>
          <p:spPr bwMode="auto">
            <a:xfrm rot="16200000">
              <a:off x="2602997" y="350195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07" name="Line 137"/>
            <p:cNvSpPr>
              <a:spLocks noChangeShapeType="1"/>
            </p:cNvSpPr>
            <p:nvPr/>
          </p:nvSpPr>
          <p:spPr bwMode="auto">
            <a:xfrm rot="16200000">
              <a:off x="2875802" y="350195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08" name="Line 138"/>
            <p:cNvSpPr>
              <a:spLocks noChangeShapeType="1"/>
            </p:cNvSpPr>
            <p:nvPr/>
          </p:nvSpPr>
          <p:spPr bwMode="auto">
            <a:xfrm rot="16200000">
              <a:off x="3094527" y="350195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09" name="Line 139"/>
            <p:cNvSpPr>
              <a:spLocks noChangeShapeType="1"/>
            </p:cNvSpPr>
            <p:nvPr/>
          </p:nvSpPr>
          <p:spPr bwMode="auto">
            <a:xfrm rot="16200000">
              <a:off x="3366130" y="350195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10" name="Line 140"/>
            <p:cNvSpPr>
              <a:spLocks noChangeShapeType="1"/>
            </p:cNvSpPr>
            <p:nvPr/>
          </p:nvSpPr>
          <p:spPr bwMode="auto">
            <a:xfrm rot="16200000">
              <a:off x="3584855" y="350195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11" name="Line 141"/>
            <p:cNvSpPr>
              <a:spLocks noChangeShapeType="1"/>
            </p:cNvSpPr>
            <p:nvPr/>
          </p:nvSpPr>
          <p:spPr bwMode="auto">
            <a:xfrm rot="16200000">
              <a:off x="3857660" y="350195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12" name="Line 142"/>
            <p:cNvSpPr>
              <a:spLocks noChangeShapeType="1"/>
            </p:cNvSpPr>
            <p:nvPr/>
          </p:nvSpPr>
          <p:spPr bwMode="auto">
            <a:xfrm rot="16200000">
              <a:off x="4075182" y="350195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13" name="Rectangle 143"/>
            <p:cNvSpPr>
              <a:spLocks noChangeArrowheads="1"/>
            </p:cNvSpPr>
            <p:nvPr/>
          </p:nvSpPr>
          <p:spPr bwMode="auto">
            <a:xfrm rot="16200000">
              <a:off x="504683" y="2493656"/>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14" name="Rectangle 144"/>
            <p:cNvSpPr>
              <a:spLocks noChangeArrowheads="1"/>
            </p:cNvSpPr>
            <p:nvPr/>
          </p:nvSpPr>
          <p:spPr bwMode="auto">
            <a:xfrm rot="16200000">
              <a:off x="995011" y="2493656"/>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15" name="Rectangle 145"/>
            <p:cNvSpPr>
              <a:spLocks noChangeArrowheads="1"/>
            </p:cNvSpPr>
            <p:nvPr/>
          </p:nvSpPr>
          <p:spPr bwMode="auto">
            <a:xfrm rot="16200000">
              <a:off x="1485339" y="2493656"/>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16" name="Rectangle 146"/>
            <p:cNvSpPr>
              <a:spLocks noChangeArrowheads="1"/>
            </p:cNvSpPr>
            <p:nvPr/>
          </p:nvSpPr>
          <p:spPr bwMode="auto">
            <a:xfrm rot="16200000">
              <a:off x="1976868" y="2493656"/>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17" name="Rectangle 147"/>
            <p:cNvSpPr>
              <a:spLocks noChangeArrowheads="1"/>
            </p:cNvSpPr>
            <p:nvPr/>
          </p:nvSpPr>
          <p:spPr bwMode="auto">
            <a:xfrm rot="16200000">
              <a:off x="2467196" y="2493656"/>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18" name="Rectangle 148"/>
            <p:cNvSpPr>
              <a:spLocks noChangeArrowheads="1"/>
            </p:cNvSpPr>
            <p:nvPr/>
          </p:nvSpPr>
          <p:spPr bwMode="auto">
            <a:xfrm rot="16200000">
              <a:off x="2957524" y="2493656"/>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19" name="Rectangle 149"/>
            <p:cNvSpPr>
              <a:spLocks noChangeArrowheads="1"/>
            </p:cNvSpPr>
            <p:nvPr/>
          </p:nvSpPr>
          <p:spPr bwMode="auto">
            <a:xfrm rot="16200000">
              <a:off x="3447851" y="2493656"/>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20" name="Rectangle 150"/>
            <p:cNvSpPr>
              <a:spLocks noChangeArrowheads="1"/>
            </p:cNvSpPr>
            <p:nvPr/>
          </p:nvSpPr>
          <p:spPr bwMode="auto">
            <a:xfrm rot="16200000">
              <a:off x="3939381" y="2493656"/>
              <a:ext cx="272805" cy="380965"/>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221" name="Line 151"/>
            <p:cNvSpPr>
              <a:spLocks noChangeShapeType="1"/>
            </p:cNvSpPr>
            <p:nvPr/>
          </p:nvSpPr>
          <p:spPr bwMode="auto">
            <a:xfrm rot="16200000">
              <a:off x="422962"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22" name="Line 152"/>
            <p:cNvSpPr>
              <a:spLocks noChangeShapeType="1"/>
            </p:cNvSpPr>
            <p:nvPr/>
          </p:nvSpPr>
          <p:spPr bwMode="auto">
            <a:xfrm rot="16200000">
              <a:off x="640485"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23" name="Line 153"/>
            <p:cNvSpPr>
              <a:spLocks noChangeShapeType="1"/>
            </p:cNvSpPr>
            <p:nvPr/>
          </p:nvSpPr>
          <p:spPr bwMode="auto">
            <a:xfrm rot="16200000">
              <a:off x="913290"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24" name="Line 154"/>
            <p:cNvSpPr>
              <a:spLocks noChangeShapeType="1"/>
            </p:cNvSpPr>
            <p:nvPr/>
          </p:nvSpPr>
          <p:spPr bwMode="auto">
            <a:xfrm rot="16200000">
              <a:off x="1132014"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25" name="Line 155"/>
            <p:cNvSpPr>
              <a:spLocks noChangeShapeType="1"/>
            </p:cNvSpPr>
            <p:nvPr/>
          </p:nvSpPr>
          <p:spPr bwMode="auto">
            <a:xfrm rot="16200000">
              <a:off x="1403617"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26" name="Line 156"/>
            <p:cNvSpPr>
              <a:spLocks noChangeShapeType="1"/>
            </p:cNvSpPr>
            <p:nvPr/>
          </p:nvSpPr>
          <p:spPr bwMode="auto">
            <a:xfrm rot="16200000">
              <a:off x="1622342"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27" name="Line 157"/>
            <p:cNvSpPr>
              <a:spLocks noChangeShapeType="1"/>
            </p:cNvSpPr>
            <p:nvPr/>
          </p:nvSpPr>
          <p:spPr bwMode="auto">
            <a:xfrm rot="16200000">
              <a:off x="1895147"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28" name="Line 158"/>
            <p:cNvSpPr>
              <a:spLocks noChangeShapeType="1"/>
            </p:cNvSpPr>
            <p:nvPr/>
          </p:nvSpPr>
          <p:spPr bwMode="auto">
            <a:xfrm rot="16200000">
              <a:off x="2112670"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29" name="Line 159"/>
            <p:cNvSpPr>
              <a:spLocks noChangeShapeType="1"/>
            </p:cNvSpPr>
            <p:nvPr/>
          </p:nvSpPr>
          <p:spPr bwMode="auto">
            <a:xfrm rot="16200000">
              <a:off x="2385475"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30" name="Line 160"/>
            <p:cNvSpPr>
              <a:spLocks noChangeShapeType="1"/>
            </p:cNvSpPr>
            <p:nvPr/>
          </p:nvSpPr>
          <p:spPr bwMode="auto">
            <a:xfrm rot="16200000">
              <a:off x="2602997"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31" name="Line 161"/>
            <p:cNvSpPr>
              <a:spLocks noChangeShapeType="1"/>
            </p:cNvSpPr>
            <p:nvPr/>
          </p:nvSpPr>
          <p:spPr bwMode="auto">
            <a:xfrm rot="16200000">
              <a:off x="2875802"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32" name="Line 162"/>
            <p:cNvSpPr>
              <a:spLocks noChangeShapeType="1"/>
            </p:cNvSpPr>
            <p:nvPr/>
          </p:nvSpPr>
          <p:spPr bwMode="auto">
            <a:xfrm rot="16200000">
              <a:off x="3094527"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33" name="Line 163"/>
            <p:cNvSpPr>
              <a:spLocks noChangeShapeType="1"/>
            </p:cNvSpPr>
            <p:nvPr/>
          </p:nvSpPr>
          <p:spPr bwMode="auto">
            <a:xfrm rot="16200000">
              <a:off x="3366130"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34" name="Line 164"/>
            <p:cNvSpPr>
              <a:spLocks noChangeShapeType="1"/>
            </p:cNvSpPr>
            <p:nvPr/>
          </p:nvSpPr>
          <p:spPr bwMode="auto">
            <a:xfrm rot="16200000">
              <a:off x="3584855"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35" name="Line 165"/>
            <p:cNvSpPr>
              <a:spLocks noChangeShapeType="1"/>
            </p:cNvSpPr>
            <p:nvPr/>
          </p:nvSpPr>
          <p:spPr bwMode="auto">
            <a:xfrm rot="16200000">
              <a:off x="3857660"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36" name="Line 166"/>
            <p:cNvSpPr>
              <a:spLocks noChangeShapeType="1"/>
            </p:cNvSpPr>
            <p:nvPr/>
          </p:nvSpPr>
          <p:spPr bwMode="auto">
            <a:xfrm rot="16200000">
              <a:off x="4075182"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37" name="Line 167"/>
            <p:cNvSpPr>
              <a:spLocks noChangeShapeType="1"/>
            </p:cNvSpPr>
            <p:nvPr/>
          </p:nvSpPr>
          <p:spPr bwMode="auto">
            <a:xfrm rot="16200000">
              <a:off x="422962"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38" name="Line 168"/>
            <p:cNvSpPr>
              <a:spLocks noChangeShapeType="1"/>
            </p:cNvSpPr>
            <p:nvPr/>
          </p:nvSpPr>
          <p:spPr bwMode="auto">
            <a:xfrm rot="16200000">
              <a:off x="640485"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39" name="Line 169"/>
            <p:cNvSpPr>
              <a:spLocks noChangeShapeType="1"/>
            </p:cNvSpPr>
            <p:nvPr/>
          </p:nvSpPr>
          <p:spPr bwMode="auto">
            <a:xfrm rot="16200000">
              <a:off x="913290"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40" name="Line 170"/>
            <p:cNvSpPr>
              <a:spLocks noChangeShapeType="1"/>
            </p:cNvSpPr>
            <p:nvPr/>
          </p:nvSpPr>
          <p:spPr bwMode="auto">
            <a:xfrm rot="16200000">
              <a:off x="1132014"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41" name="Line 171"/>
            <p:cNvSpPr>
              <a:spLocks noChangeShapeType="1"/>
            </p:cNvSpPr>
            <p:nvPr/>
          </p:nvSpPr>
          <p:spPr bwMode="auto">
            <a:xfrm rot="16200000">
              <a:off x="1403617"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42" name="Line 172"/>
            <p:cNvSpPr>
              <a:spLocks noChangeShapeType="1"/>
            </p:cNvSpPr>
            <p:nvPr/>
          </p:nvSpPr>
          <p:spPr bwMode="auto">
            <a:xfrm rot="16200000">
              <a:off x="1622342"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43" name="Line 173"/>
            <p:cNvSpPr>
              <a:spLocks noChangeShapeType="1"/>
            </p:cNvSpPr>
            <p:nvPr/>
          </p:nvSpPr>
          <p:spPr bwMode="auto">
            <a:xfrm rot="16200000">
              <a:off x="1895147"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44" name="Line 174"/>
            <p:cNvSpPr>
              <a:spLocks noChangeShapeType="1"/>
            </p:cNvSpPr>
            <p:nvPr/>
          </p:nvSpPr>
          <p:spPr bwMode="auto">
            <a:xfrm rot="16200000">
              <a:off x="2112670"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45" name="Line 175"/>
            <p:cNvSpPr>
              <a:spLocks noChangeShapeType="1"/>
            </p:cNvSpPr>
            <p:nvPr/>
          </p:nvSpPr>
          <p:spPr bwMode="auto">
            <a:xfrm rot="16200000">
              <a:off x="2385475"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46" name="Line 176"/>
            <p:cNvSpPr>
              <a:spLocks noChangeShapeType="1"/>
            </p:cNvSpPr>
            <p:nvPr/>
          </p:nvSpPr>
          <p:spPr bwMode="auto">
            <a:xfrm rot="16200000">
              <a:off x="2602997"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47" name="Line 177"/>
            <p:cNvSpPr>
              <a:spLocks noChangeShapeType="1"/>
            </p:cNvSpPr>
            <p:nvPr/>
          </p:nvSpPr>
          <p:spPr bwMode="auto">
            <a:xfrm rot="16200000">
              <a:off x="2875802"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48" name="Line 178"/>
            <p:cNvSpPr>
              <a:spLocks noChangeShapeType="1"/>
            </p:cNvSpPr>
            <p:nvPr/>
          </p:nvSpPr>
          <p:spPr bwMode="auto">
            <a:xfrm rot="16200000">
              <a:off x="3094527"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49" name="Line 179"/>
            <p:cNvSpPr>
              <a:spLocks noChangeShapeType="1"/>
            </p:cNvSpPr>
            <p:nvPr/>
          </p:nvSpPr>
          <p:spPr bwMode="auto">
            <a:xfrm rot="16200000">
              <a:off x="3366130"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50" name="Line 180"/>
            <p:cNvSpPr>
              <a:spLocks noChangeShapeType="1"/>
            </p:cNvSpPr>
            <p:nvPr/>
          </p:nvSpPr>
          <p:spPr bwMode="auto">
            <a:xfrm rot="16200000">
              <a:off x="3584855"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51" name="Line 181"/>
            <p:cNvSpPr>
              <a:spLocks noChangeShapeType="1"/>
            </p:cNvSpPr>
            <p:nvPr/>
          </p:nvSpPr>
          <p:spPr bwMode="auto">
            <a:xfrm rot="16200000">
              <a:off x="3857660"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52" name="Line 182"/>
            <p:cNvSpPr>
              <a:spLocks noChangeShapeType="1"/>
            </p:cNvSpPr>
            <p:nvPr/>
          </p:nvSpPr>
          <p:spPr bwMode="auto">
            <a:xfrm rot="16200000">
              <a:off x="4075182"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53" name="Line 183"/>
            <p:cNvSpPr>
              <a:spLocks noChangeShapeType="1"/>
            </p:cNvSpPr>
            <p:nvPr/>
          </p:nvSpPr>
          <p:spPr bwMode="auto">
            <a:xfrm rot="16200000">
              <a:off x="459016" y="601007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54" name="Line 184"/>
            <p:cNvSpPr>
              <a:spLocks noChangeShapeType="1"/>
            </p:cNvSpPr>
            <p:nvPr/>
          </p:nvSpPr>
          <p:spPr bwMode="auto">
            <a:xfrm rot="16200000">
              <a:off x="676538" y="601007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55" name="Line 185"/>
            <p:cNvSpPr>
              <a:spLocks noChangeShapeType="1"/>
            </p:cNvSpPr>
            <p:nvPr/>
          </p:nvSpPr>
          <p:spPr bwMode="auto">
            <a:xfrm rot="16200000">
              <a:off x="949343" y="601007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56" name="Line 186"/>
            <p:cNvSpPr>
              <a:spLocks noChangeShapeType="1"/>
            </p:cNvSpPr>
            <p:nvPr/>
          </p:nvSpPr>
          <p:spPr bwMode="auto">
            <a:xfrm rot="16200000">
              <a:off x="1168068" y="601007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57" name="Line 187"/>
            <p:cNvSpPr>
              <a:spLocks noChangeShapeType="1"/>
            </p:cNvSpPr>
            <p:nvPr/>
          </p:nvSpPr>
          <p:spPr bwMode="auto">
            <a:xfrm rot="16200000">
              <a:off x="1439671" y="601007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58" name="Line 188"/>
            <p:cNvSpPr>
              <a:spLocks noChangeShapeType="1"/>
            </p:cNvSpPr>
            <p:nvPr/>
          </p:nvSpPr>
          <p:spPr bwMode="auto">
            <a:xfrm rot="16200000">
              <a:off x="1658396" y="601007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59" name="Line 189"/>
            <p:cNvSpPr>
              <a:spLocks noChangeShapeType="1"/>
            </p:cNvSpPr>
            <p:nvPr/>
          </p:nvSpPr>
          <p:spPr bwMode="auto">
            <a:xfrm rot="16200000">
              <a:off x="1931200" y="601007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60" name="Line 190"/>
            <p:cNvSpPr>
              <a:spLocks noChangeShapeType="1"/>
            </p:cNvSpPr>
            <p:nvPr/>
          </p:nvSpPr>
          <p:spPr bwMode="auto">
            <a:xfrm rot="16200000">
              <a:off x="2148723" y="601007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61" name="Line 191"/>
            <p:cNvSpPr>
              <a:spLocks noChangeShapeType="1"/>
            </p:cNvSpPr>
            <p:nvPr/>
          </p:nvSpPr>
          <p:spPr bwMode="auto">
            <a:xfrm rot="16200000">
              <a:off x="2421528" y="601007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62" name="Line 192"/>
            <p:cNvSpPr>
              <a:spLocks noChangeShapeType="1"/>
            </p:cNvSpPr>
            <p:nvPr/>
          </p:nvSpPr>
          <p:spPr bwMode="auto">
            <a:xfrm rot="16200000">
              <a:off x="2639051" y="601007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63" name="Line 193"/>
            <p:cNvSpPr>
              <a:spLocks noChangeShapeType="1"/>
            </p:cNvSpPr>
            <p:nvPr/>
          </p:nvSpPr>
          <p:spPr bwMode="auto">
            <a:xfrm rot="16200000">
              <a:off x="2911856" y="601007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64" name="Line 194"/>
            <p:cNvSpPr>
              <a:spLocks noChangeShapeType="1"/>
            </p:cNvSpPr>
            <p:nvPr/>
          </p:nvSpPr>
          <p:spPr bwMode="auto">
            <a:xfrm rot="16200000">
              <a:off x="3130580" y="601007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65" name="Line 195"/>
            <p:cNvSpPr>
              <a:spLocks noChangeShapeType="1"/>
            </p:cNvSpPr>
            <p:nvPr/>
          </p:nvSpPr>
          <p:spPr bwMode="auto">
            <a:xfrm rot="16200000">
              <a:off x="3402184" y="601007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66" name="Line 196"/>
            <p:cNvSpPr>
              <a:spLocks noChangeShapeType="1"/>
            </p:cNvSpPr>
            <p:nvPr/>
          </p:nvSpPr>
          <p:spPr bwMode="auto">
            <a:xfrm rot="16200000">
              <a:off x="3620908" y="601007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67" name="Line 197"/>
            <p:cNvSpPr>
              <a:spLocks noChangeShapeType="1"/>
            </p:cNvSpPr>
            <p:nvPr/>
          </p:nvSpPr>
          <p:spPr bwMode="auto">
            <a:xfrm rot="16200000">
              <a:off x="3893713" y="601007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68" name="Line 198"/>
            <p:cNvSpPr>
              <a:spLocks noChangeShapeType="1"/>
            </p:cNvSpPr>
            <p:nvPr/>
          </p:nvSpPr>
          <p:spPr bwMode="auto">
            <a:xfrm rot="16200000">
              <a:off x="4111236" y="601007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69" name="Line 199"/>
            <p:cNvSpPr>
              <a:spLocks noChangeShapeType="1"/>
            </p:cNvSpPr>
            <p:nvPr/>
          </p:nvSpPr>
          <p:spPr bwMode="auto">
            <a:xfrm rot="16200000">
              <a:off x="459016" y="5573827"/>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70" name="Line 200"/>
            <p:cNvSpPr>
              <a:spLocks noChangeShapeType="1"/>
            </p:cNvSpPr>
            <p:nvPr/>
          </p:nvSpPr>
          <p:spPr bwMode="auto">
            <a:xfrm rot="16200000">
              <a:off x="676538" y="5573827"/>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71" name="Line 201"/>
            <p:cNvSpPr>
              <a:spLocks noChangeShapeType="1"/>
            </p:cNvSpPr>
            <p:nvPr/>
          </p:nvSpPr>
          <p:spPr bwMode="auto">
            <a:xfrm rot="16200000">
              <a:off x="949343" y="5573827"/>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72" name="Line 202"/>
            <p:cNvSpPr>
              <a:spLocks noChangeShapeType="1"/>
            </p:cNvSpPr>
            <p:nvPr/>
          </p:nvSpPr>
          <p:spPr bwMode="auto">
            <a:xfrm rot="16200000">
              <a:off x="1168068" y="5573827"/>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73" name="Line 203"/>
            <p:cNvSpPr>
              <a:spLocks noChangeShapeType="1"/>
            </p:cNvSpPr>
            <p:nvPr/>
          </p:nvSpPr>
          <p:spPr bwMode="auto">
            <a:xfrm rot="16200000">
              <a:off x="1439671" y="5573827"/>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74" name="Line 204"/>
            <p:cNvSpPr>
              <a:spLocks noChangeShapeType="1"/>
            </p:cNvSpPr>
            <p:nvPr/>
          </p:nvSpPr>
          <p:spPr bwMode="auto">
            <a:xfrm rot="16200000">
              <a:off x="1658396" y="5573827"/>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75" name="Line 205"/>
            <p:cNvSpPr>
              <a:spLocks noChangeShapeType="1"/>
            </p:cNvSpPr>
            <p:nvPr/>
          </p:nvSpPr>
          <p:spPr bwMode="auto">
            <a:xfrm rot="16200000">
              <a:off x="1931200" y="5573827"/>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76" name="Line 206"/>
            <p:cNvSpPr>
              <a:spLocks noChangeShapeType="1"/>
            </p:cNvSpPr>
            <p:nvPr/>
          </p:nvSpPr>
          <p:spPr bwMode="auto">
            <a:xfrm rot="16200000">
              <a:off x="2148723" y="5573827"/>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77" name="Line 207"/>
            <p:cNvSpPr>
              <a:spLocks noChangeShapeType="1"/>
            </p:cNvSpPr>
            <p:nvPr/>
          </p:nvSpPr>
          <p:spPr bwMode="auto">
            <a:xfrm rot="16200000">
              <a:off x="2421528" y="5573827"/>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78" name="Line 208"/>
            <p:cNvSpPr>
              <a:spLocks noChangeShapeType="1"/>
            </p:cNvSpPr>
            <p:nvPr/>
          </p:nvSpPr>
          <p:spPr bwMode="auto">
            <a:xfrm rot="16200000">
              <a:off x="2639051" y="5573827"/>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79" name="Line 209"/>
            <p:cNvSpPr>
              <a:spLocks noChangeShapeType="1"/>
            </p:cNvSpPr>
            <p:nvPr/>
          </p:nvSpPr>
          <p:spPr bwMode="auto">
            <a:xfrm rot="16200000">
              <a:off x="2911856" y="5573827"/>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80" name="Line 210"/>
            <p:cNvSpPr>
              <a:spLocks noChangeShapeType="1"/>
            </p:cNvSpPr>
            <p:nvPr/>
          </p:nvSpPr>
          <p:spPr bwMode="auto">
            <a:xfrm rot="16200000">
              <a:off x="3130580" y="5573827"/>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81" name="Line 211"/>
            <p:cNvSpPr>
              <a:spLocks noChangeShapeType="1"/>
            </p:cNvSpPr>
            <p:nvPr/>
          </p:nvSpPr>
          <p:spPr bwMode="auto">
            <a:xfrm rot="16200000">
              <a:off x="3402184" y="5573827"/>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82" name="Line 212"/>
            <p:cNvSpPr>
              <a:spLocks noChangeShapeType="1"/>
            </p:cNvSpPr>
            <p:nvPr/>
          </p:nvSpPr>
          <p:spPr bwMode="auto">
            <a:xfrm rot="16200000">
              <a:off x="3620908" y="5573827"/>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83" name="Line 213"/>
            <p:cNvSpPr>
              <a:spLocks noChangeShapeType="1"/>
            </p:cNvSpPr>
            <p:nvPr/>
          </p:nvSpPr>
          <p:spPr bwMode="auto">
            <a:xfrm rot="16200000">
              <a:off x="3893713" y="5573827"/>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84" name="Line 214"/>
            <p:cNvSpPr>
              <a:spLocks noChangeShapeType="1"/>
            </p:cNvSpPr>
            <p:nvPr/>
          </p:nvSpPr>
          <p:spPr bwMode="auto">
            <a:xfrm rot="16200000">
              <a:off x="4111236" y="5573827"/>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85" name="Line 215"/>
            <p:cNvSpPr>
              <a:spLocks noChangeShapeType="1"/>
            </p:cNvSpPr>
            <p:nvPr/>
          </p:nvSpPr>
          <p:spPr bwMode="auto">
            <a:xfrm rot="16200000">
              <a:off x="459016" y="4975339"/>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86" name="Line 216"/>
            <p:cNvSpPr>
              <a:spLocks noChangeShapeType="1"/>
            </p:cNvSpPr>
            <p:nvPr/>
          </p:nvSpPr>
          <p:spPr bwMode="auto">
            <a:xfrm rot="16200000">
              <a:off x="676538" y="4975339"/>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87" name="Line 217"/>
            <p:cNvSpPr>
              <a:spLocks noChangeShapeType="1"/>
            </p:cNvSpPr>
            <p:nvPr/>
          </p:nvSpPr>
          <p:spPr bwMode="auto">
            <a:xfrm rot="16200000">
              <a:off x="949343" y="4975339"/>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88" name="Line 218"/>
            <p:cNvSpPr>
              <a:spLocks noChangeShapeType="1"/>
            </p:cNvSpPr>
            <p:nvPr/>
          </p:nvSpPr>
          <p:spPr bwMode="auto">
            <a:xfrm rot="16200000">
              <a:off x="1168068" y="4975339"/>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89" name="Line 219"/>
            <p:cNvSpPr>
              <a:spLocks noChangeShapeType="1"/>
            </p:cNvSpPr>
            <p:nvPr/>
          </p:nvSpPr>
          <p:spPr bwMode="auto">
            <a:xfrm rot="16200000">
              <a:off x="1439671" y="4975339"/>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90" name="Line 220"/>
            <p:cNvSpPr>
              <a:spLocks noChangeShapeType="1"/>
            </p:cNvSpPr>
            <p:nvPr/>
          </p:nvSpPr>
          <p:spPr bwMode="auto">
            <a:xfrm rot="16200000">
              <a:off x="1658396" y="4975339"/>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91" name="Line 221"/>
            <p:cNvSpPr>
              <a:spLocks noChangeShapeType="1"/>
            </p:cNvSpPr>
            <p:nvPr/>
          </p:nvSpPr>
          <p:spPr bwMode="auto">
            <a:xfrm rot="16200000">
              <a:off x="1931200" y="4975339"/>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92" name="Line 222"/>
            <p:cNvSpPr>
              <a:spLocks noChangeShapeType="1"/>
            </p:cNvSpPr>
            <p:nvPr/>
          </p:nvSpPr>
          <p:spPr bwMode="auto">
            <a:xfrm rot="16200000">
              <a:off x="2148723" y="4975339"/>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93" name="Line 223"/>
            <p:cNvSpPr>
              <a:spLocks noChangeShapeType="1"/>
            </p:cNvSpPr>
            <p:nvPr/>
          </p:nvSpPr>
          <p:spPr bwMode="auto">
            <a:xfrm rot="16200000">
              <a:off x="2421528" y="4975339"/>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94" name="Line 224"/>
            <p:cNvSpPr>
              <a:spLocks noChangeShapeType="1"/>
            </p:cNvSpPr>
            <p:nvPr/>
          </p:nvSpPr>
          <p:spPr bwMode="auto">
            <a:xfrm rot="16200000">
              <a:off x="2639051" y="4975339"/>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95" name="Line 225"/>
            <p:cNvSpPr>
              <a:spLocks noChangeShapeType="1"/>
            </p:cNvSpPr>
            <p:nvPr/>
          </p:nvSpPr>
          <p:spPr bwMode="auto">
            <a:xfrm rot="16200000">
              <a:off x="2911856" y="4975339"/>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96" name="Line 226"/>
            <p:cNvSpPr>
              <a:spLocks noChangeShapeType="1"/>
            </p:cNvSpPr>
            <p:nvPr/>
          </p:nvSpPr>
          <p:spPr bwMode="auto">
            <a:xfrm rot="16200000">
              <a:off x="3130580" y="4975339"/>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97" name="Line 227"/>
            <p:cNvSpPr>
              <a:spLocks noChangeShapeType="1"/>
            </p:cNvSpPr>
            <p:nvPr/>
          </p:nvSpPr>
          <p:spPr bwMode="auto">
            <a:xfrm rot="16200000">
              <a:off x="3402184" y="4975339"/>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98" name="Line 228"/>
            <p:cNvSpPr>
              <a:spLocks noChangeShapeType="1"/>
            </p:cNvSpPr>
            <p:nvPr/>
          </p:nvSpPr>
          <p:spPr bwMode="auto">
            <a:xfrm rot="16200000">
              <a:off x="3620908" y="4975339"/>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299" name="Line 229"/>
            <p:cNvSpPr>
              <a:spLocks noChangeShapeType="1"/>
            </p:cNvSpPr>
            <p:nvPr/>
          </p:nvSpPr>
          <p:spPr bwMode="auto">
            <a:xfrm rot="16200000">
              <a:off x="3893713" y="4975339"/>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00" name="Line 230"/>
            <p:cNvSpPr>
              <a:spLocks noChangeShapeType="1"/>
            </p:cNvSpPr>
            <p:nvPr/>
          </p:nvSpPr>
          <p:spPr bwMode="auto">
            <a:xfrm rot="16200000">
              <a:off x="4111236" y="4975339"/>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01" name="Line 231"/>
            <p:cNvSpPr>
              <a:spLocks noChangeShapeType="1"/>
            </p:cNvSpPr>
            <p:nvPr/>
          </p:nvSpPr>
          <p:spPr bwMode="auto">
            <a:xfrm rot="16200000">
              <a:off x="459016"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02" name="Line 232"/>
            <p:cNvSpPr>
              <a:spLocks noChangeShapeType="1"/>
            </p:cNvSpPr>
            <p:nvPr/>
          </p:nvSpPr>
          <p:spPr bwMode="auto">
            <a:xfrm rot="16200000">
              <a:off x="676538"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03" name="Line 233"/>
            <p:cNvSpPr>
              <a:spLocks noChangeShapeType="1"/>
            </p:cNvSpPr>
            <p:nvPr/>
          </p:nvSpPr>
          <p:spPr bwMode="auto">
            <a:xfrm rot="16200000">
              <a:off x="949343"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04" name="Line 234"/>
            <p:cNvSpPr>
              <a:spLocks noChangeShapeType="1"/>
            </p:cNvSpPr>
            <p:nvPr/>
          </p:nvSpPr>
          <p:spPr bwMode="auto">
            <a:xfrm rot="16200000">
              <a:off x="1168068"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05" name="Line 235"/>
            <p:cNvSpPr>
              <a:spLocks noChangeShapeType="1"/>
            </p:cNvSpPr>
            <p:nvPr/>
          </p:nvSpPr>
          <p:spPr bwMode="auto">
            <a:xfrm rot="16200000">
              <a:off x="1439671"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06" name="Line 236"/>
            <p:cNvSpPr>
              <a:spLocks noChangeShapeType="1"/>
            </p:cNvSpPr>
            <p:nvPr/>
          </p:nvSpPr>
          <p:spPr bwMode="auto">
            <a:xfrm rot="16200000">
              <a:off x="1658396"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07" name="Line 237"/>
            <p:cNvSpPr>
              <a:spLocks noChangeShapeType="1"/>
            </p:cNvSpPr>
            <p:nvPr/>
          </p:nvSpPr>
          <p:spPr bwMode="auto">
            <a:xfrm rot="16200000">
              <a:off x="1931200"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08" name="Line 238"/>
            <p:cNvSpPr>
              <a:spLocks noChangeShapeType="1"/>
            </p:cNvSpPr>
            <p:nvPr/>
          </p:nvSpPr>
          <p:spPr bwMode="auto">
            <a:xfrm rot="16200000">
              <a:off x="2148723"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09" name="Line 239"/>
            <p:cNvSpPr>
              <a:spLocks noChangeShapeType="1"/>
            </p:cNvSpPr>
            <p:nvPr/>
          </p:nvSpPr>
          <p:spPr bwMode="auto">
            <a:xfrm rot="16200000">
              <a:off x="2421528"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10" name="Line 240"/>
            <p:cNvSpPr>
              <a:spLocks noChangeShapeType="1"/>
            </p:cNvSpPr>
            <p:nvPr/>
          </p:nvSpPr>
          <p:spPr bwMode="auto">
            <a:xfrm rot="16200000">
              <a:off x="2639051"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11" name="Line 241"/>
            <p:cNvSpPr>
              <a:spLocks noChangeShapeType="1"/>
            </p:cNvSpPr>
            <p:nvPr/>
          </p:nvSpPr>
          <p:spPr bwMode="auto">
            <a:xfrm rot="16200000">
              <a:off x="2911856"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12" name="Line 242"/>
            <p:cNvSpPr>
              <a:spLocks noChangeShapeType="1"/>
            </p:cNvSpPr>
            <p:nvPr/>
          </p:nvSpPr>
          <p:spPr bwMode="auto">
            <a:xfrm rot="16200000">
              <a:off x="3130580"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13" name="Line 243"/>
            <p:cNvSpPr>
              <a:spLocks noChangeShapeType="1"/>
            </p:cNvSpPr>
            <p:nvPr/>
          </p:nvSpPr>
          <p:spPr bwMode="auto">
            <a:xfrm rot="16200000">
              <a:off x="3402184"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14" name="Line 244"/>
            <p:cNvSpPr>
              <a:spLocks noChangeShapeType="1"/>
            </p:cNvSpPr>
            <p:nvPr/>
          </p:nvSpPr>
          <p:spPr bwMode="auto">
            <a:xfrm rot="16200000">
              <a:off x="3620908"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15" name="Line 245"/>
            <p:cNvSpPr>
              <a:spLocks noChangeShapeType="1"/>
            </p:cNvSpPr>
            <p:nvPr/>
          </p:nvSpPr>
          <p:spPr bwMode="auto">
            <a:xfrm rot="16200000">
              <a:off x="3893713"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16" name="Line 246"/>
            <p:cNvSpPr>
              <a:spLocks noChangeShapeType="1"/>
            </p:cNvSpPr>
            <p:nvPr/>
          </p:nvSpPr>
          <p:spPr bwMode="auto">
            <a:xfrm rot="16200000">
              <a:off x="4111236" y="4537890"/>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17" name="Line 247"/>
            <p:cNvSpPr>
              <a:spLocks noChangeShapeType="1"/>
            </p:cNvSpPr>
            <p:nvPr/>
          </p:nvSpPr>
          <p:spPr bwMode="auto">
            <a:xfrm rot="16200000">
              <a:off x="459016" y="3939402"/>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18" name="Line 248"/>
            <p:cNvSpPr>
              <a:spLocks noChangeShapeType="1"/>
            </p:cNvSpPr>
            <p:nvPr/>
          </p:nvSpPr>
          <p:spPr bwMode="auto">
            <a:xfrm rot="16200000">
              <a:off x="676538" y="3939402"/>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19" name="Line 249"/>
            <p:cNvSpPr>
              <a:spLocks noChangeShapeType="1"/>
            </p:cNvSpPr>
            <p:nvPr/>
          </p:nvSpPr>
          <p:spPr bwMode="auto">
            <a:xfrm rot="16200000">
              <a:off x="949343" y="3939402"/>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20" name="Line 250"/>
            <p:cNvSpPr>
              <a:spLocks noChangeShapeType="1"/>
            </p:cNvSpPr>
            <p:nvPr/>
          </p:nvSpPr>
          <p:spPr bwMode="auto">
            <a:xfrm rot="16200000">
              <a:off x="1168068" y="3939402"/>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21" name="Line 251"/>
            <p:cNvSpPr>
              <a:spLocks noChangeShapeType="1"/>
            </p:cNvSpPr>
            <p:nvPr/>
          </p:nvSpPr>
          <p:spPr bwMode="auto">
            <a:xfrm rot="16200000">
              <a:off x="1439671" y="3939402"/>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22" name="Line 252"/>
            <p:cNvSpPr>
              <a:spLocks noChangeShapeType="1"/>
            </p:cNvSpPr>
            <p:nvPr/>
          </p:nvSpPr>
          <p:spPr bwMode="auto">
            <a:xfrm rot="16200000">
              <a:off x="1658396" y="3939402"/>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23" name="Line 253"/>
            <p:cNvSpPr>
              <a:spLocks noChangeShapeType="1"/>
            </p:cNvSpPr>
            <p:nvPr/>
          </p:nvSpPr>
          <p:spPr bwMode="auto">
            <a:xfrm rot="16200000">
              <a:off x="1931200" y="3939402"/>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24" name="Line 254"/>
            <p:cNvSpPr>
              <a:spLocks noChangeShapeType="1"/>
            </p:cNvSpPr>
            <p:nvPr/>
          </p:nvSpPr>
          <p:spPr bwMode="auto">
            <a:xfrm rot="16200000">
              <a:off x="2148723" y="3939402"/>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25" name="Line 255"/>
            <p:cNvSpPr>
              <a:spLocks noChangeShapeType="1"/>
            </p:cNvSpPr>
            <p:nvPr/>
          </p:nvSpPr>
          <p:spPr bwMode="auto">
            <a:xfrm rot="16200000">
              <a:off x="2421528" y="3939402"/>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26" name="Line 256"/>
            <p:cNvSpPr>
              <a:spLocks noChangeShapeType="1"/>
            </p:cNvSpPr>
            <p:nvPr/>
          </p:nvSpPr>
          <p:spPr bwMode="auto">
            <a:xfrm rot="16200000">
              <a:off x="2639051" y="3939402"/>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27" name="Line 257"/>
            <p:cNvSpPr>
              <a:spLocks noChangeShapeType="1"/>
            </p:cNvSpPr>
            <p:nvPr/>
          </p:nvSpPr>
          <p:spPr bwMode="auto">
            <a:xfrm rot="16200000">
              <a:off x="2911856" y="3939402"/>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28" name="Line 258"/>
            <p:cNvSpPr>
              <a:spLocks noChangeShapeType="1"/>
            </p:cNvSpPr>
            <p:nvPr/>
          </p:nvSpPr>
          <p:spPr bwMode="auto">
            <a:xfrm rot="16200000">
              <a:off x="3130580" y="3939402"/>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29" name="Line 259"/>
            <p:cNvSpPr>
              <a:spLocks noChangeShapeType="1"/>
            </p:cNvSpPr>
            <p:nvPr/>
          </p:nvSpPr>
          <p:spPr bwMode="auto">
            <a:xfrm rot="16200000">
              <a:off x="3402184" y="3939402"/>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30" name="Line 260"/>
            <p:cNvSpPr>
              <a:spLocks noChangeShapeType="1"/>
            </p:cNvSpPr>
            <p:nvPr/>
          </p:nvSpPr>
          <p:spPr bwMode="auto">
            <a:xfrm rot="16200000">
              <a:off x="3620908" y="3939402"/>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31" name="Line 261"/>
            <p:cNvSpPr>
              <a:spLocks noChangeShapeType="1"/>
            </p:cNvSpPr>
            <p:nvPr/>
          </p:nvSpPr>
          <p:spPr bwMode="auto">
            <a:xfrm rot="16200000">
              <a:off x="3893713" y="3939402"/>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32" name="Line 262"/>
            <p:cNvSpPr>
              <a:spLocks noChangeShapeType="1"/>
            </p:cNvSpPr>
            <p:nvPr/>
          </p:nvSpPr>
          <p:spPr bwMode="auto">
            <a:xfrm rot="16200000">
              <a:off x="4111236" y="3939402"/>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33" name="Line 263"/>
            <p:cNvSpPr>
              <a:spLocks noChangeShapeType="1"/>
            </p:cNvSpPr>
            <p:nvPr/>
          </p:nvSpPr>
          <p:spPr bwMode="auto">
            <a:xfrm rot="16200000">
              <a:off x="459016" y="3500751"/>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34" name="Line 264"/>
            <p:cNvSpPr>
              <a:spLocks noChangeShapeType="1"/>
            </p:cNvSpPr>
            <p:nvPr/>
          </p:nvSpPr>
          <p:spPr bwMode="auto">
            <a:xfrm rot="16200000">
              <a:off x="676538" y="3500751"/>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35" name="Line 265"/>
            <p:cNvSpPr>
              <a:spLocks noChangeShapeType="1"/>
            </p:cNvSpPr>
            <p:nvPr/>
          </p:nvSpPr>
          <p:spPr bwMode="auto">
            <a:xfrm rot="16200000">
              <a:off x="949343" y="3500751"/>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36" name="Line 266"/>
            <p:cNvSpPr>
              <a:spLocks noChangeShapeType="1"/>
            </p:cNvSpPr>
            <p:nvPr/>
          </p:nvSpPr>
          <p:spPr bwMode="auto">
            <a:xfrm rot="16200000">
              <a:off x="1168068" y="3500751"/>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37" name="Line 267"/>
            <p:cNvSpPr>
              <a:spLocks noChangeShapeType="1"/>
            </p:cNvSpPr>
            <p:nvPr/>
          </p:nvSpPr>
          <p:spPr bwMode="auto">
            <a:xfrm rot="16200000">
              <a:off x="1439671" y="3500751"/>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38" name="Line 268"/>
            <p:cNvSpPr>
              <a:spLocks noChangeShapeType="1"/>
            </p:cNvSpPr>
            <p:nvPr/>
          </p:nvSpPr>
          <p:spPr bwMode="auto">
            <a:xfrm rot="16200000">
              <a:off x="1658396" y="3500751"/>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39" name="Line 269"/>
            <p:cNvSpPr>
              <a:spLocks noChangeShapeType="1"/>
            </p:cNvSpPr>
            <p:nvPr/>
          </p:nvSpPr>
          <p:spPr bwMode="auto">
            <a:xfrm rot="16200000">
              <a:off x="1931200" y="3500751"/>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40" name="Line 270"/>
            <p:cNvSpPr>
              <a:spLocks noChangeShapeType="1"/>
            </p:cNvSpPr>
            <p:nvPr/>
          </p:nvSpPr>
          <p:spPr bwMode="auto">
            <a:xfrm rot="16200000">
              <a:off x="2148723" y="3500751"/>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41" name="Line 271"/>
            <p:cNvSpPr>
              <a:spLocks noChangeShapeType="1"/>
            </p:cNvSpPr>
            <p:nvPr/>
          </p:nvSpPr>
          <p:spPr bwMode="auto">
            <a:xfrm rot="16200000">
              <a:off x="2421528" y="3500751"/>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42" name="Line 272"/>
            <p:cNvSpPr>
              <a:spLocks noChangeShapeType="1"/>
            </p:cNvSpPr>
            <p:nvPr/>
          </p:nvSpPr>
          <p:spPr bwMode="auto">
            <a:xfrm rot="16200000">
              <a:off x="2639051" y="3500751"/>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43" name="Line 273"/>
            <p:cNvSpPr>
              <a:spLocks noChangeShapeType="1"/>
            </p:cNvSpPr>
            <p:nvPr/>
          </p:nvSpPr>
          <p:spPr bwMode="auto">
            <a:xfrm rot="16200000">
              <a:off x="2911856" y="3500751"/>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44" name="Line 274"/>
            <p:cNvSpPr>
              <a:spLocks noChangeShapeType="1"/>
            </p:cNvSpPr>
            <p:nvPr/>
          </p:nvSpPr>
          <p:spPr bwMode="auto">
            <a:xfrm rot="16200000">
              <a:off x="3130580" y="3500751"/>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45" name="Line 275"/>
            <p:cNvSpPr>
              <a:spLocks noChangeShapeType="1"/>
            </p:cNvSpPr>
            <p:nvPr/>
          </p:nvSpPr>
          <p:spPr bwMode="auto">
            <a:xfrm rot="16200000">
              <a:off x="3402184" y="3500751"/>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46" name="Line 276"/>
            <p:cNvSpPr>
              <a:spLocks noChangeShapeType="1"/>
            </p:cNvSpPr>
            <p:nvPr/>
          </p:nvSpPr>
          <p:spPr bwMode="auto">
            <a:xfrm rot="16200000">
              <a:off x="3620908" y="3500751"/>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47" name="Line 277"/>
            <p:cNvSpPr>
              <a:spLocks noChangeShapeType="1"/>
            </p:cNvSpPr>
            <p:nvPr/>
          </p:nvSpPr>
          <p:spPr bwMode="auto">
            <a:xfrm rot="16200000">
              <a:off x="3893713" y="3500751"/>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48" name="Line 278"/>
            <p:cNvSpPr>
              <a:spLocks noChangeShapeType="1"/>
            </p:cNvSpPr>
            <p:nvPr/>
          </p:nvSpPr>
          <p:spPr bwMode="auto">
            <a:xfrm rot="16200000">
              <a:off x="4111236" y="3500751"/>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49" name="Line 279"/>
            <p:cNvSpPr>
              <a:spLocks noChangeShapeType="1"/>
            </p:cNvSpPr>
            <p:nvPr/>
          </p:nvSpPr>
          <p:spPr bwMode="auto">
            <a:xfrm rot="16200000">
              <a:off x="459016"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50" name="Line 280"/>
            <p:cNvSpPr>
              <a:spLocks noChangeShapeType="1"/>
            </p:cNvSpPr>
            <p:nvPr/>
          </p:nvSpPr>
          <p:spPr bwMode="auto">
            <a:xfrm rot="16200000">
              <a:off x="676538"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51" name="Line 281"/>
            <p:cNvSpPr>
              <a:spLocks noChangeShapeType="1"/>
            </p:cNvSpPr>
            <p:nvPr/>
          </p:nvSpPr>
          <p:spPr bwMode="auto">
            <a:xfrm rot="16200000">
              <a:off x="949343"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52" name="Line 282"/>
            <p:cNvSpPr>
              <a:spLocks noChangeShapeType="1"/>
            </p:cNvSpPr>
            <p:nvPr/>
          </p:nvSpPr>
          <p:spPr bwMode="auto">
            <a:xfrm rot="16200000">
              <a:off x="1168068"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53" name="Line 283"/>
            <p:cNvSpPr>
              <a:spLocks noChangeShapeType="1"/>
            </p:cNvSpPr>
            <p:nvPr/>
          </p:nvSpPr>
          <p:spPr bwMode="auto">
            <a:xfrm rot="16200000">
              <a:off x="1439671"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54" name="Line 284"/>
            <p:cNvSpPr>
              <a:spLocks noChangeShapeType="1"/>
            </p:cNvSpPr>
            <p:nvPr/>
          </p:nvSpPr>
          <p:spPr bwMode="auto">
            <a:xfrm rot="16200000">
              <a:off x="1658396"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55" name="Line 285"/>
            <p:cNvSpPr>
              <a:spLocks noChangeShapeType="1"/>
            </p:cNvSpPr>
            <p:nvPr/>
          </p:nvSpPr>
          <p:spPr bwMode="auto">
            <a:xfrm rot="16200000">
              <a:off x="1931200"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56" name="Line 286"/>
            <p:cNvSpPr>
              <a:spLocks noChangeShapeType="1"/>
            </p:cNvSpPr>
            <p:nvPr/>
          </p:nvSpPr>
          <p:spPr bwMode="auto">
            <a:xfrm rot="16200000">
              <a:off x="2148723"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57" name="Line 287"/>
            <p:cNvSpPr>
              <a:spLocks noChangeShapeType="1"/>
            </p:cNvSpPr>
            <p:nvPr/>
          </p:nvSpPr>
          <p:spPr bwMode="auto">
            <a:xfrm rot="16200000">
              <a:off x="2421528"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58" name="Line 288"/>
            <p:cNvSpPr>
              <a:spLocks noChangeShapeType="1"/>
            </p:cNvSpPr>
            <p:nvPr/>
          </p:nvSpPr>
          <p:spPr bwMode="auto">
            <a:xfrm rot="16200000">
              <a:off x="2639051"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59" name="Line 289"/>
            <p:cNvSpPr>
              <a:spLocks noChangeShapeType="1"/>
            </p:cNvSpPr>
            <p:nvPr/>
          </p:nvSpPr>
          <p:spPr bwMode="auto">
            <a:xfrm rot="16200000">
              <a:off x="2911856"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60" name="Line 290"/>
            <p:cNvSpPr>
              <a:spLocks noChangeShapeType="1"/>
            </p:cNvSpPr>
            <p:nvPr/>
          </p:nvSpPr>
          <p:spPr bwMode="auto">
            <a:xfrm rot="16200000">
              <a:off x="3130580"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61" name="Line 291"/>
            <p:cNvSpPr>
              <a:spLocks noChangeShapeType="1"/>
            </p:cNvSpPr>
            <p:nvPr/>
          </p:nvSpPr>
          <p:spPr bwMode="auto">
            <a:xfrm rot="16200000">
              <a:off x="3402184"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62" name="Line 292"/>
            <p:cNvSpPr>
              <a:spLocks noChangeShapeType="1"/>
            </p:cNvSpPr>
            <p:nvPr/>
          </p:nvSpPr>
          <p:spPr bwMode="auto">
            <a:xfrm rot="16200000">
              <a:off x="3620908"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63" name="Line 293"/>
            <p:cNvSpPr>
              <a:spLocks noChangeShapeType="1"/>
            </p:cNvSpPr>
            <p:nvPr/>
          </p:nvSpPr>
          <p:spPr bwMode="auto">
            <a:xfrm rot="16200000">
              <a:off x="3893713"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64" name="Line 294"/>
            <p:cNvSpPr>
              <a:spLocks noChangeShapeType="1"/>
            </p:cNvSpPr>
            <p:nvPr/>
          </p:nvSpPr>
          <p:spPr bwMode="auto">
            <a:xfrm rot="16200000">
              <a:off x="4111236" y="2902263"/>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65" name="Line 295"/>
            <p:cNvSpPr>
              <a:spLocks noChangeShapeType="1"/>
            </p:cNvSpPr>
            <p:nvPr/>
          </p:nvSpPr>
          <p:spPr bwMode="auto">
            <a:xfrm rot="16200000">
              <a:off x="286560" y="5273982"/>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66" name="Line 296"/>
            <p:cNvSpPr>
              <a:spLocks noChangeShapeType="1"/>
            </p:cNvSpPr>
            <p:nvPr/>
          </p:nvSpPr>
          <p:spPr bwMode="auto">
            <a:xfrm rot="16200000">
              <a:off x="322613" y="5273982"/>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67" name="Line 297"/>
            <p:cNvSpPr>
              <a:spLocks noChangeShapeType="1"/>
            </p:cNvSpPr>
            <p:nvPr/>
          </p:nvSpPr>
          <p:spPr bwMode="auto">
            <a:xfrm rot="16200000">
              <a:off x="286560" y="4238045"/>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68" name="Line 298"/>
            <p:cNvSpPr>
              <a:spLocks noChangeShapeType="1"/>
            </p:cNvSpPr>
            <p:nvPr/>
          </p:nvSpPr>
          <p:spPr bwMode="auto">
            <a:xfrm rot="16200000">
              <a:off x="322613" y="4238045"/>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69" name="Line 299"/>
            <p:cNvSpPr>
              <a:spLocks noChangeShapeType="1"/>
            </p:cNvSpPr>
            <p:nvPr/>
          </p:nvSpPr>
          <p:spPr bwMode="auto">
            <a:xfrm rot="16200000">
              <a:off x="286560" y="3202108"/>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70" name="Line 300"/>
            <p:cNvSpPr>
              <a:spLocks noChangeShapeType="1"/>
            </p:cNvSpPr>
            <p:nvPr/>
          </p:nvSpPr>
          <p:spPr bwMode="auto">
            <a:xfrm rot="16200000">
              <a:off x="322613" y="3202108"/>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71" name="Line 301"/>
            <p:cNvSpPr>
              <a:spLocks noChangeShapeType="1"/>
            </p:cNvSpPr>
            <p:nvPr/>
          </p:nvSpPr>
          <p:spPr bwMode="auto">
            <a:xfrm rot="16200000">
              <a:off x="459016"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72" name="Line 302"/>
            <p:cNvSpPr>
              <a:spLocks noChangeShapeType="1"/>
            </p:cNvSpPr>
            <p:nvPr/>
          </p:nvSpPr>
          <p:spPr bwMode="auto">
            <a:xfrm rot="16200000">
              <a:off x="676538"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73" name="Line 303"/>
            <p:cNvSpPr>
              <a:spLocks noChangeShapeType="1"/>
            </p:cNvSpPr>
            <p:nvPr/>
          </p:nvSpPr>
          <p:spPr bwMode="auto">
            <a:xfrm rot="16200000">
              <a:off x="949343"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74" name="Line 304"/>
            <p:cNvSpPr>
              <a:spLocks noChangeShapeType="1"/>
            </p:cNvSpPr>
            <p:nvPr/>
          </p:nvSpPr>
          <p:spPr bwMode="auto">
            <a:xfrm rot="16200000">
              <a:off x="1168068"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75" name="Line 305"/>
            <p:cNvSpPr>
              <a:spLocks noChangeShapeType="1"/>
            </p:cNvSpPr>
            <p:nvPr/>
          </p:nvSpPr>
          <p:spPr bwMode="auto">
            <a:xfrm rot="16200000">
              <a:off x="1439671"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76" name="Line 306"/>
            <p:cNvSpPr>
              <a:spLocks noChangeShapeType="1"/>
            </p:cNvSpPr>
            <p:nvPr/>
          </p:nvSpPr>
          <p:spPr bwMode="auto">
            <a:xfrm rot="16200000">
              <a:off x="1658396"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77" name="Line 307"/>
            <p:cNvSpPr>
              <a:spLocks noChangeShapeType="1"/>
            </p:cNvSpPr>
            <p:nvPr/>
          </p:nvSpPr>
          <p:spPr bwMode="auto">
            <a:xfrm rot="16200000">
              <a:off x="1931200"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78" name="Line 308"/>
            <p:cNvSpPr>
              <a:spLocks noChangeShapeType="1"/>
            </p:cNvSpPr>
            <p:nvPr/>
          </p:nvSpPr>
          <p:spPr bwMode="auto">
            <a:xfrm rot="16200000">
              <a:off x="2148723"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79" name="Line 309"/>
            <p:cNvSpPr>
              <a:spLocks noChangeShapeType="1"/>
            </p:cNvSpPr>
            <p:nvPr/>
          </p:nvSpPr>
          <p:spPr bwMode="auto">
            <a:xfrm rot="16200000">
              <a:off x="2421528"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80" name="Line 310"/>
            <p:cNvSpPr>
              <a:spLocks noChangeShapeType="1"/>
            </p:cNvSpPr>
            <p:nvPr/>
          </p:nvSpPr>
          <p:spPr bwMode="auto">
            <a:xfrm rot="16200000">
              <a:off x="2639051"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81" name="Line 311"/>
            <p:cNvSpPr>
              <a:spLocks noChangeShapeType="1"/>
            </p:cNvSpPr>
            <p:nvPr/>
          </p:nvSpPr>
          <p:spPr bwMode="auto">
            <a:xfrm rot="16200000">
              <a:off x="2911856"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82" name="Line 312"/>
            <p:cNvSpPr>
              <a:spLocks noChangeShapeType="1"/>
            </p:cNvSpPr>
            <p:nvPr/>
          </p:nvSpPr>
          <p:spPr bwMode="auto">
            <a:xfrm rot="16200000">
              <a:off x="3130580"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83" name="Line 313"/>
            <p:cNvSpPr>
              <a:spLocks noChangeShapeType="1"/>
            </p:cNvSpPr>
            <p:nvPr/>
          </p:nvSpPr>
          <p:spPr bwMode="auto">
            <a:xfrm rot="16200000">
              <a:off x="3402184"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84" name="Line 314"/>
            <p:cNvSpPr>
              <a:spLocks noChangeShapeType="1"/>
            </p:cNvSpPr>
            <p:nvPr/>
          </p:nvSpPr>
          <p:spPr bwMode="auto">
            <a:xfrm rot="16200000">
              <a:off x="3620908"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85" name="Line 315"/>
            <p:cNvSpPr>
              <a:spLocks noChangeShapeType="1"/>
            </p:cNvSpPr>
            <p:nvPr/>
          </p:nvSpPr>
          <p:spPr bwMode="auto">
            <a:xfrm rot="16200000">
              <a:off x="3893713"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86" name="Line 316"/>
            <p:cNvSpPr>
              <a:spLocks noChangeShapeType="1"/>
            </p:cNvSpPr>
            <p:nvPr/>
          </p:nvSpPr>
          <p:spPr bwMode="auto">
            <a:xfrm rot="16200000">
              <a:off x="4111236" y="2466015"/>
              <a:ext cx="16344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87" name="Line 317"/>
            <p:cNvSpPr>
              <a:spLocks noChangeShapeType="1"/>
            </p:cNvSpPr>
            <p:nvPr/>
          </p:nvSpPr>
          <p:spPr bwMode="auto">
            <a:xfrm rot="16200000">
              <a:off x="995612" y="5273982"/>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88" name="Line 318"/>
            <p:cNvSpPr>
              <a:spLocks noChangeShapeType="1"/>
            </p:cNvSpPr>
            <p:nvPr/>
          </p:nvSpPr>
          <p:spPr bwMode="auto">
            <a:xfrm rot="16200000">
              <a:off x="1031665" y="5273982"/>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89" name="Line 319"/>
            <p:cNvSpPr>
              <a:spLocks noChangeShapeType="1"/>
            </p:cNvSpPr>
            <p:nvPr/>
          </p:nvSpPr>
          <p:spPr bwMode="auto">
            <a:xfrm rot="16200000" flipV="1">
              <a:off x="640485" y="5137580"/>
              <a:ext cx="436247" cy="27280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90" name="Line 320"/>
            <p:cNvSpPr>
              <a:spLocks noChangeShapeType="1"/>
            </p:cNvSpPr>
            <p:nvPr/>
          </p:nvSpPr>
          <p:spPr bwMode="auto">
            <a:xfrm rot="16200000" flipV="1">
              <a:off x="676538" y="5137580"/>
              <a:ext cx="436247" cy="27280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91" name="Line 321"/>
            <p:cNvSpPr>
              <a:spLocks noChangeShapeType="1"/>
            </p:cNvSpPr>
            <p:nvPr/>
          </p:nvSpPr>
          <p:spPr bwMode="auto">
            <a:xfrm rot="16200000" flipH="1" flipV="1">
              <a:off x="640485" y="5137580"/>
              <a:ext cx="436247" cy="27280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92" name="Line 322"/>
            <p:cNvSpPr>
              <a:spLocks noChangeShapeType="1"/>
            </p:cNvSpPr>
            <p:nvPr/>
          </p:nvSpPr>
          <p:spPr bwMode="auto">
            <a:xfrm rot="16200000" flipH="1" flipV="1">
              <a:off x="676538" y="5137580"/>
              <a:ext cx="436247" cy="27280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93" name="Line 323"/>
            <p:cNvSpPr>
              <a:spLocks noChangeShapeType="1"/>
            </p:cNvSpPr>
            <p:nvPr/>
          </p:nvSpPr>
          <p:spPr bwMode="auto">
            <a:xfrm rot="16200000">
              <a:off x="1267215" y="5273982"/>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94" name="Line 324"/>
            <p:cNvSpPr>
              <a:spLocks noChangeShapeType="1"/>
            </p:cNvSpPr>
            <p:nvPr/>
          </p:nvSpPr>
          <p:spPr bwMode="auto">
            <a:xfrm rot="16200000">
              <a:off x="1303269" y="5273982"/>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95" name="Line 325"/>
            <p:cNvSpPr>
              <a:spLocks noChangeShapeType="1"/>
            </p:cNvSpPr>
            <p:nvPr/>
          </p:nvSpPr>
          <p:spPr bwMode="auto">
            <a:xfrm rot="16200000">
              <a:off x="1976267" y="5273982"/>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96" name="Line 326"/>
            <p:cNvSpPr>
              <a:spLocks noChangeShapeType="1"/>
            </p:cNvSpPr>
            <p:nvPr/>
          </p:nvSpPr>
          <p:spPr bwMode="auto">
            <a:xfrm rot="16200000">
              <a:off x="2012321" y="5273982"/>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97" name="Line 327"/>
            <p:cNvSpPr>
              <a:spLocks noChangeShapeType="1"/>
            </p:cNvSpPr>
            <p:nvPr/>
          </p:nvSpPr>
          <p:spPr bwMode="auto">
            <a:xfrm rot="16200000" flipV="1">
              <a:off x="1621140" y="5137580"/>
              <a:ext cx="436247" cy="27280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98" name="Line 328"/>
            <p:cNvSpPr>
              <a:spLocks noChangeShapeType="1"/>
            </p:cNvSpPr>
            <p:nvPr/>
          </p:nvSpPr>
          <p:spPr bwMode="auto">
            <a:xfrm rot="16200000" flipV="1">
              <a:off x="1657194" y="5137580"/>
              <a:ext cx="436247" cy="27280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399" name="Line 329"/>
            <p:cNvSpPr>
              <a:spLocks noChangeShapeType="1"/>
            </p:cNvSpPr>
            <p:nvPr/>
          </p:nvSpPr>
          <p:spPr bwMode="auto">
            <a:xfrm rot="16200000" flipH="1" flipV="1">
              <a:off x="1621140" y="5137580"/>
              <a:ext cx="436247" cy="27280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00" name="Line 330"/>
            <p:cNvSpPr>
              <a:spLocks noChangeShapeType="1"/>
            </p:cNvSpPr>
            <p:nvPr/>
          </p:nvSpPr>
          <p:spPr bwMode="auto">
            <a:xfrm rot="16200000" flipH="1" flipV="1">
              <a:off x="1657194" y="5137580"/>
              <a:ext cx="436247" cy="27280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01" name="Line 331"/>
            <p:cNvSpPr>
              <a:spLocks noChangeShapeType="1"/>
            </p:cNvSpPr>
            <p:nvPr/>
          </p:nvSpPr>
          <p:spPr bwMode="auto">
            <a:xfrm rot="16200000">
              <a:off x="2249072" y="5273982"/>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02" name="Line 332"/>
            <p:cNvSpPr>
              <a:spLocks noChangeShapeType="1"/>
            </p:cNvSpPr>
            <p:nvPr/>
          </p:nvSpPr>
          <p:spPr bwMode="auto">
            <a:xfrm rot="16200000">
              <a:off x="2285126" y="5273982"/>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03" name="Line 333"/>
            <p:cNvSpPr>
              <a:spLocks noChangeShapeType="1"/>
            </p:cNvSpPr>
            <p:nvPr/>
          </p:nvSpPr>
          <p:spPr bwMode="auto">
            <a:xfrm rot="16200000">
              <a:off x="2958125" y="5273982"/>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04" name="Line 334"/>
            <p:cNvSpPr>
              <a:spLocks noChangeShapeType="1"/>
            </p:cNvSpPr>
            <p:nvPr/>
          </p:nvSpPr>
          <p:spPr bwMode="auto">
            <a:xfrm rot="16200000">
              <a:off x="2994178" y="5273982"/>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05" name="Line 335"/>
            <p:cNvSpPr>
              <a:spLocks noChangeShapeType="1"/>
            </p:cNvSpPr>
            <p:nvPr/>
          </p:nvSpPr>
          <p:spPr bwMode="auto">
            <a:xfrm rot="16200000" flipV="1">
              <a:off x="2602998" y="5137580"/>
              <a:ext cx="436247" cy="27280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06" name="Line 336"/>
            <p:cNvSpPr>
              <a:spLocks noChangeShapeType="1"/>
            </p:cNvSpPr>
            <p:nvPr/>
          </p:nvSpPr>
          <p:spPr bwMode="auto">
            <a:xfrm rot="16200000" flipV="1">
              <a:off x="2639051" y="5137580"/>
              <a:ext cx="436247" cy="27280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07" name="Line 337"/>
            <p:cNvSpPr>
              <a:spLocks noChangeShapeType="1"/>
            </p:cNvSpPr>
            <p:nvPr/>
          </p:nvSpPr>
          <p:spPr bwMode="auto">
            <a:xfrm rot="16200000" flipH="1" flipV="1">
              <a:off x="2602998" y="5137580"/>
              <a:ext cx="436247" cy="27280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08" name="Line 338"/>
            <p:cNvSpPr>
              <a:spLocks noChangeShapeType="1"/>
            </p:cNvSpPr>
            <p:nvPr/>
          </p:nvSpPr>
          <p:spPr bwMode="auto">
            <a:xfrm rot="16200000" flipH="1" flipV="1">
              <a:off x="2639051" y="5137580"/>
              <a:ext cx="436247" cy="27280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09" name="Line 339"/>
            <p:cNvSpPr>
              <a:spLocks noChangeShapeType="1"/>
            </p:cNvSpPr>
            <p:nvPr/>
          </p:nvSpPr>
          <p:spPr bwMode="auto">
            <a:xfrm rot="16200000">
              <a:off x="3229728" y="5273982"/>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10" name="Line 340"/>
            <p:cNvSpPr>
              <a:spLocks noChangeShapeType="1"/>
            </p:cNvSpPr>
            <p:nvPr/>
          </p:nvSpPr>
          <p:spPr bwMode="auto">
            <a:xfrm rot="16200000">
              <a:off x="3265781" y="5273982"/>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11" name="Line 341"/>
            <p:cNvSpPr>
              <a:spLocks noChangeShapeType="1"/>
            </p:cNvSpPr>
            <p:nvPr/>
          </p:nvSpPr>
          <p:spPr bwMode="auto">
            <a:xfrm rot="16200000">
              <a:off x="3938780" y="5273982"/>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12" name="Line 342"/>
            <p:cNvSpPr>
              <a:spLocks noChangeShapeType="1"/>
            </p:cNvSpPr>
            <p:nvPr/>
          </p:nvSpPr>
          <p:spPr bwMode="auto">
            <a:xfrm rot="16200000">
              <a:off x="3974833" y="5273982"/>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13" name="Line 343"/>
            <p:cNvSpPr>
              <a:spLocks noChangeShapeType="1"/>
            </p:cNvSpPr>
            <p:nvPr/>
          </p:nvSpPr>
          <p:spPr bwMode="auto">
            <a:xfrm rot="16200000" flipV="1">
              <a:off x="3583653" y="5137580"/>
              <a:ext cx="436247" cy="27280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14" name="Line 344"/>
            <p:cNvSpPr>
              <a:spLocks noChangeShapeType="1"/>
            </p:cNvSpPr>
            <p:nvPr/>
          </p:nvSpPr>
          <p:spPr bwMode="auto">
            <a:xfrm rot="16200000" flipV="1">
              <a:off x="3619706" y="5137580"/>
              <a:ext cx="436247" cy="27280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15" name="Line 345"/>
            <p:cNvSpPr>
              <a:spLocks noChangeShapeType="1"/>
            </p:cNvSpPr>
            <p:nvPr/>
          </p:nvSpPr>
          <p:spPr bwMode="auto">
            <a:xfrm rot="16200000" flipH="1" flipV="1">
              <a:off x="3583653" y="5137580"/>
              <a:ext cx="436247" cy="27280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16" name="Line 346"/>
            <p:cNvSpPr>
              <a:spLocks noChangeShapeType="1"/>
            </p:cNvSpPr>
            <p:nvPr/>
          </p:nvSpPr>
          <p:spPr bwMode="auto">
            <a:xfrm rot="16200000" flipH="1" flipV="1">
              <a:off x="3619706" y="5137580"/>
              <a:ext cx="436247" cy="27280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17" name="Line 347"/>
            <p:cNvSpPr>
              <a:spLocks noChangeShapeType="1"/>
            </p:cNvSpPr>
            <p:nvPr/>
          </p:nvSpPr>
          <p:spPr bwMode="auto">
            <a:xfrm rot="16200000">
              <a:off x="885649" y="3856479"/>
              <a:ext cx="436247" cy="7631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18" name="Line 348"/>
            <p:cNvSpPr>
              <a:spLocks noChangeShapeType="1"/>
            </p:cNvSpPr>
            <p:nvPr/>
          </p:nvSpPr>
          <p:spPr bwMode="auto">
            <a:xfrm rot="16200000">
              <a:off x="921702" y="3856479"/>
              <a:ext cx="436247" cy="7631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19" name="Line 349"/>
            <p:cNvSpPr>
              <a:spLocks noChangeShapeType="1"/>
            </p:cNvSpPr>
            <p:nvPr/>
          </p:nvSpPr>
          <p:spPr bwMode="auto">
            <a:xfrm rot="16200000">
              <a:off x="1377178" y="3856479"/>
              <a:ext cx="436247" cy="7631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20" name="Line 350"/>
            <p:cNvSpPr>
              <a:spLocks noChangeShapeType="1"/>
            </p:cNvSpPr>
            <p:nvPr/>
          </p:nvSpPr>
          <p:spPr bwMode="auto">
            <a:xfrm rot="16200000">
              <a:off x="1413232" y="3856479"/>
              <a:ext cx="436247" cy="7631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21" name="Line 351"/>
            <p:cNvSpPr>
              <a:spLocks noChangeShapeType="1"/>
            </p:cNvSpPr>
            <p:nvPr/>
          </p:nvSpPr>
          <p:spPr bwMode="auto">
            <a:xfrm rot="16200000">
              <a:off x="776887" y="4238045"/>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22" name="Line 352"/>
            <p:cNvSpPr>
              <a:spLocks noChangeShapeType="1"/>
            </p:cNvSpPr>
            <p:nvPr/>
          </p:nvSpPr>
          <p:spPr bwMode="auto">
            <a:xfrm rot="16200000">
              <a:off x="812941" y="4238045"/>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23" name="Line 353"/>
            <p:cNvSpPr>
              <a:spLocks noChangeShapeType="1"/>
            </p:cNvSpPr>
            <p:nvPr/>
          </p:nvSpPr>
          <p:spPr bwMode="auto">
            <a:xfrm rot="16200000">
              <a:off x="1976267" y="4238045"/>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24" name="Line 354"/>
            <p:cNvSpPr>
              <a:spLocks noChangeShapeType="1"/>
            </p:cNvSpPr>
            <p:nvPr/>
          </p:nvSpPr>
          <p:spPr bwMode="auto">
            <a:xfrm rot="16200000">
              <a:off x="2012321" y="4238045"/>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25" name="Line 355"/>
            <p:cNvSpPr>
              <a:spLocks noChangeShapeType="1"/>
            </p:cNvSpPr>
            <p:nvPr/>
          </p:nvSpPr>
          <p:spPr bwMode="auto">
            <a:xfrm rot="16200000" flipV="1">
              <a:off x="885649" y="3856479"/>
              <a:ext cx="436247" cy="7631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26" name="Line 356"/>
            <p:cNvSpPr>
              <a:spLocks noChangeShapeType="1"/>
            </p:cNvSpPr>
            <p:nvPr/>
          </p:nvSpPr>
          <p:spPr bwMode="auto">
            <a:xfrm rot="16200000" flipV="1">
              <a:off x="921702" y="3856479"/>
              <a:ext cx="436247" cy="7631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27" name="Line 357"/>
            <p:cNvSpPr>
              <a:spLocks noChangeShapeType="1"/>
            </p:cNvSpPr>
            <p:nvPr/>
          </p:nvSpPr>
          <p:spPr bwMode="auto">
            <a:xfrm rot="16200000" flipV="1">
              <a:off x="1377178" y="3856479"/>
              <a:ext cx="436247" cy="7631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28" name="Line 358"/>
            <p:cNvSpPr>
              <a:spLocks noChangeShapeType="1"/>
            </p:cNvSpPr>
            <p:nvPr/>
          </p:nvSpPr>
          <p:spPr bwMode="auto">
            <a:xfrm rot="16200000" flipV="1">
              <a:off x="1413232" y="3856479"/>
              <a:ext cx="436247" cy="7631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29" name="Line 359"/>
            <p:cNvSpPr>
              <a:spLocks noChangeShapeType="1"/>
            </p:cNvSpPr>
            <p:nvPr/>
          </p:nvSpPr>
          <p:spPr bwMode="auto">
            <a:xfrm rot="16200000">
              <a:off x="1485940" y="4238045"/>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30" name="Line 360"/>
            <p:cNvSpPr>
              <a:spLocks noChangeShapeType="1"/>
            </p:cNvSpPr>
            <p:nvPr/>
          </p:nvSpPr>
          <p:spPr bwMode="auto">
            <a:xfrm rot="16200000">
              <a:off x="1521993" y="4238045"/>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31" name="Line 361"/>
            <p:cNvSpPr>
              <a:spLocks noChangeShapeType="1"/>
            </p:cNvSpPr>
            <p:nvPr/>
          </p:nvSpPr>
          <p:spPr bwMode="auto">
            <a:xfrm rot="16200000">
              <a:off x="2249072" y="4238045"/>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32" name="Line 362"/>
            <p:cNvSpPr>
              <a:spLocks noChangeShapeType="1"/>
            </p:cNvSpPr>
            <p:nvPr/>
          </p:nvSpPr>
          <p:spPr bwMode="auto">
            <a:xfrm rot="16200000">
              <a:off x="2285126" y="4238045"/>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33" name="Line 363"/>
            <p:cNvSpPr>
              <a:spLocks noChangeShapeType="1"/>
            </p:cNvSpPr>
            <p:nvPr/>
          </p:nvSpPr>
          <p:spPr bwMode="auto">
            <a:xfrm rot="16200000">
              <a:off x="2848161" y="3856479"/>
              <a:ext cx="436247" cy="7631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34" name="Line 364"/>
            <p:cNvSpPr>
              <a:spLocks noChangeShapeType="1"/>
            </p:cNvSpPr>
            <p:nvPr/>
          </p:nvSpPr>
          <p:spPr bwMode="auto">
            <a:xfrm rot="16200000">
              <a:off x="2884215" y="3856479"/>
              <a:ext cx="436247" cy="7631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35" name="Line 365"/>
            <p:cNvSpPr>
              <a:spLocks noChangeShapeType="1"/>
            </p:cNvSpPr>
            <p:nvPr/>
          </p:nvSpPr>
          <p:spPr bwMode="auto">
            <a:xfrm rot="16200000">
              <a:off x="3339691" y="3856479"/>
              <a:ext cx="436247" cy="7631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36" name="Line 366"/>
            <p:cNvSpPr>
              <a:spLocks noChangeShapeType="1"/>
            </p:cNvSpPr>
            <p:nvPr/>
          </p:nvSpPr>
          <p:spPr bwMode="auto">
            <a:xfrm rot="16200000">
              <a:off x="3375744" y="3856479"/>
              <a:ext cx="436247" cy="7631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37" name="Line 367"/>
            <p:cNvSpPr>
              <a:spLocks noChangeShapeType="1"/>
            </p:cNvSpPr>
            <p:nvPr/>
          </p:nvSpPr>
          <p:spPr bwMode="auto">
            <a:xfrm rot="16200000">
              <a:off x="2739400" y="4238045"/>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38" name="Line 368"/>
            <p:cNvSpPr>
              <a:spLocks noChangeShapeType="1"/>
            </p:cNvSpPr>
            <p:nvPr/>
          </p:nvSpPr>
          <p:spPr bwMode="auto">
            <a:xfrm rot="16200000">
              <a:off x="2775453" y="4238045"/>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39" name="Line 369"/>
            <p:cNvSpPr>
              <a:spLocks noChangeShapeType="1"/>
            </p:cNvSpPr>
            <p:nvPr/>
          </p:nvSpPr>
          <p:spPr bwMode="auto">
            <a:xfrm rot="16200000">
              <a:off x="3938780" y="4238045"/>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40" name="Line 370"/>
            <p:cNvSpPr>
              <a:spLocks noChangeShapeType="1"/>
            </p:cNvSpPr>
            <p:nvPr/>
          </p:nvSpPr>
          <p:spPr bwMode="auto">
            <a:xfrm rot="16200000">
              <a:off x="3974833" y="4238045"/>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41" name="Line 371"/>
            <p:cNvSpPr>
              <a:spLocks noChangeShapeType="1"/>
            </p:cNvSpPr>
            <p:nvPr/>
          </p:nvSpPr>
          <p:spPr bwMode="auto">
            <a:xfrm rot="16200000" flipV="1">
              <a:off x="2848161" y="3856479"/>
              <a:ext cx="436247" cy="7631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42" name="Line 372"/>
            <p:cNvSpPr>
              <a:spLocks noChangeShapeType="1"/>
            </p:cNvSpPr>
            <p:nvPr/>
          </p:nvSpPr>
          <p:spPr bwMode="auto">
            <a:xfrm rot="16200000" flipV="1">
              <a:off x="2884215" y="3856479"/>
              <a:ext cx="436247" cy="7631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43" name="Line 373"/>
            <p:cNvSpPr>
              <a:spLocks noChangeShapeType="1"/>
            </p:cNvSpPr>
            <p:nvPr/>
          </p:nvSpPr>
          <p:spPr bwMode="auto">
            <a:xfrm rot="16200000" flipV="1">
              <a:off x="3339691" y="3856479"/>
              <a:ext cx="436247" cy="7631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44" name="Line 374"/>
            <p:cNvSpPr>
              <a:spLocks noChangeShapeType="1"/>
            </p:cNvSpPr>
            <p:nvPr/>
          </p:nvSpPr>
          <p:spPr bwMode="auto">
            <a:xfrm rot="16200000" flipV="1">
              <a:off x="3375744" y="3856479"/>
              <a:ext cx="436247" cy="7631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45" name="Line 375"/>
            <p:cNvSpPr>
              <a:spLocks noChangeShapeType="1"/>
            </p:cNvSpPr>
            <p:nvPr/>
          </p:nvSpPr>
          <p:spPr bwMode="auto">
            <a:xfrm rot="16200000">
              <a:off x="3448452" y="4238045"/>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46" name="Line 376"/>
            <p:cNvSpPr>
              <a:spLocks noChangeShapeType="1"/>
            </p:cNvSpPr>
            <p:nvPr/>
          </p:nvSpPr>
          <p:spPr bwMode="auto">
            <a:xfrm rot="16200000">
              <a:off x="3484506" y="4238045"/>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47" name="Line 377"/>
            <p:cNvSpPr>
              <a:spLocks noChangeShapeType="1"/>
            </p:cNvSpPr>
            <p:nvPr/>
          </p:nvSpPr>
          <p:spPr bwMode="auto">
            <a:xfrm rot="16200000">
              <a:off x="776887" y="3202108"/>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48" name="Line 378"/>
            <p:cNvSpPr>
              <a:spLocks noChangeShapeType="1"/>
            </p:cNvSpPr>
            <p:nvPr/>
          </p:nvSpPr>
          <p:spPr bwMode="auto">
            <a:xfrm rot="16200000">
              <a:off x="812941" y="3202108"/>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49" name="Line 379"/>
            <p:cNvSpPr>
              <a:spLocks noChangeShapeType="1"/>
            </p:cNvSpPr>
            <p:nvPr/>
          </p:nvSpPr>
          <p:spPr bwMode="auto">
            <a:xfrm rot="16200000">
              <a:off x="1267215" y="3202108"/>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50" name="Line 380"/>
            <p:cNvSpPr>
              <a:spLocks noChangeShapeType="1"/>
            </p:cNvSpPr>
            <p:nvPr/>
          </p:nvSpPr>
          <p:spPr bwMode="auto">
            <a:xfrm rot="16200000">
              <a:off x="1303269" y="3202108"/>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51" name="Line 381"/>
            <p:cNvSpPr>
              <a:spLocks noChangeShapeType="1"/>
            </p:cNvSpPr>
            <p:nvPr/>
          </p:nvSpPr>
          <p:spPr bwMode="auto">
            <a:xfrm rot="16200000">
              <a:off x="1758745" y="3202108"/>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52" name="Line 382"/>
            <p:cNvSpPr>
              <a:spLocks noChangeShapeType="1"/>
            </p:cNvSpPr>
            <p:nvPr/>
          </p:nvSpPr>
          <p:spPr bwMode="auto">
            <a:xfrm rot="16200000">
              <a:off x="1794798" y="3202108"/>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53" name="Line 383"/>
            <p:cNvSpPr>
              <a:spLocks noChangeShapeType="1"/>
            </p:cNvSpPr>
            <p:nvPr/>
          </p:nvSpPr>
          <p:spPr bwMode="auto">
            <a:xfrm rot="16200000">
              <a:off x="2466595" y="3202108"/>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54" name="Line 384"/>
            <p:cNvSpPr>
              <a:spLocks noChangeShapeType="1"/>
            </p:cNvSpPr>
            <p:nvPr/>
          </p:nvSpPr>
          <p:spPr bwMode="auto">
            <a:xfrm rot="16200000">
              <a:off x="2502649" y="3202108"/>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55" name="Line 385"/>
            <p:cNvSpPr>
              <a:spLocks noChangeShapeType="1"/>
            </p:cNvSpPr>
            <p:nvPr/>
          </p:nvSpPr>
          <p:spPr bwMode="auto">
            <a:xfrm rot="16200000">
              <a:off x="2958125" y="3202108"/>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56" name="Line 386"/>
            <p:cNvSpPr>
              <a:spLocks noChangeShapeType="1"/>
            </p:cNvSpPr>
            <p:nvPr/>
          </p:nvSpPr>
          <p:spPr bwMode="auto">
            <a:xfrm rot="16200000">
              <a:off x="2994178" y="3202108"/>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57" name="Line 387"/>
            <p:cNvSpPr>
              <a:spLocks noChangeShapeType="1"/>
            </p:cNvSpPr>
            <p:nvPr/>
          </p:nvSpPr>
          <p:spPr bwMode="auto">
            <a:xfrm rot="16200000">
              <a:off x="3448452" y="3202108"/>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58" name="Line 388"/>
            <p:cNvSpPr>
              <a:spLocks noChangeShapeType="1"/>
            </p:cNvSpPr>
            <p:nvPr/>
          </p:nvSpPr>
          <p:spPr bwMode="auto">
            <a:xfrm rot="16200000">
              <a:off x="3484506" y="3202108"/>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59" name="Line 389"/>
            <p:cNvSpPr>
              <a:spLocks noChangeShapeType="1"/>
            </p:cNvSpPr>
            <p:nvPr/>
          </p:nvSpPr>
          <p:spPr bwMode="auto">
            <a:xfrm rot="16200000">
              <a:off x="3938780" y="3202108"/>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60" name="Line 390"/>
            <p:cNvSpPr>
              <a:spLocks noChangeShapeType="1"/>
            </p:cNvSpPr>
            <p:nvPr/>
          </p:nvSpPr>
          <p:spPr bwMode="auto">
            <a:xfrm rot="16200000">
              <a:off x="3974833" y="3202108"/>
              <a:ext cx="4362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endParaRPr lang="zh-CN" altLang="en-US"/>
            </a:p>
          </p:txBody>
        </p:sp>
        <p:sp>
          <p:nvSpPr>
            <p:cNvPr id="461" name="Line 391"/>
            <p:cNvSpPr>
              <a:spLocks noChangeShapeType="1"/>
            </p:cNvSpPr>
            <p:nvPr/>
          </p:nvSpPr>
          <p:spPr bwMode="auto">
            <a:xfrm rot="16200000">
              <a:off x="1376577" y="2329613"/>
              <a:ext cx="436247" cy="17449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62" name="Line 392"/>
            <p:cNvSpPr>
              <a:spLocks noChangeShapeType="1"/>
            </p:cNvSpPr>
            <p:nvPr/>
          </p:nvSpPr>
          <p:spPr bwMode="auto">
            <a:xfrm rot="16200000">
              <a:off x="1412631" y="2344034"/>
              <a:ext cx="436247" cy="17449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63" name="Line 393"/>
            <p:cNvSpPr>
              <a:spLocks noChangeShapeType="1"/>
            </p:cNvSpPr>
            <p:nvPr/>
          </p:nvSpPr>
          <p:spPr bwMode="auto">
            <a:xfrm rot="16200000">
              <a:off x="1868107" y="2329613"/>
              <a:ext cx="436247" cy="17449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64" name="Line 394"/>
            <p:cNvSpPr>
              <a:spLocks noChangeShapeType="1"/>
            </p:cNvSpPr>
            <p:nvPr/>
          </p:nvSpPr>
          <p:spPr bwMode="auto">
            <a:xfrm rot="16200000">
              <a:off x="1904160" y="2344034"/>
              <a:ext cx="436247" cy="17449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65" name="Line 395"/>
            <p:cNvSpPr>
              <a:spLocks noChangeShapeType="1"/>
            </p:cNvSpPr>
            <p:nvPr/>
          </p:nvSpPr>
          <p:spPr bwMode="auto">
            <a:xfrm rot="16200000">
              <a:off x="2358435" y="2315191"/>
              <a:ext cx="436247" cy="17449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66" name="Line 396"/>
            <p:cNvSpPr>
              <a:spLocks noChangeShapeType="1"/>
            </p:cNvSpPr>
            <p:nvPr/>
          </p:nvSpPr>
          <p:spPr bwMode="auto">
            <a:xfrm rot="16200000">
              <a:off x="2394488" y="2329613"/>
              <a:ext cx="436247" cy="17449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67" name="Line 404"/>
            <p:cNvSpPr>
              <a:spLocks noChangeShapeType="1"/>
            </p:cNvSpPr>
            <p:nvPr/>
          </p:nvSpPr>
          <p:spPr bwMode="auto">
            <a:xfrm rot="16200000" flipV="1">
              <a:off x="1376577" y="2344034"/>
              <a:ext cx="436247" cy="17449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68" name="Line 405"/>
            <p:cNvSpPr>
              <a:spLocks noChangeShapeType="1"/>
            </p:cNvSpPr>
            <p:nvPr/>
          </p:nvSpPr>
          <p:spPr bwMode="auto">
            <a:xfrm rot="16200000" flipV="1">
              <a:off x="1409025" y="2322402"/>
              <a:ext cx="436247" cy="17449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69" name="Line 406"/>
            <p:cNvSpPr>
              <a:spLocks noChangeShapeType="1"/>
            </p:cNvSpPr>
            <p:nvPr/>
          </p:nvSpPr>
          <p:spPr bwMode="auto">
            <a:xfrm rot="16200000" flipV="1">
              <a:off x="1868107" y="2329613"/>
              <a:ext cx="436247" cy="17449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70" name="Line 407"/>
            <p:cNvSpPr>
              <a:spLocks noChangeShapeType="1"/>
            </p:cNvSpPr>
            <p:nvPr/>
          </p:nvSpPr>
          <p:spPr bwMode="auto">
            <a:xfrm rot="16200000" flipV="1">
              <a:off x="1900555" y="2307981"/>
              <a:ext cx="436247" cy="17449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71" name="Line 408"/>
            <p:cNvSpPr>
              <a:spLocks noChangeShapeType="1"/>
            </p:cNvSpPr>
            <p:nvPr/>
          </p:nvSpPr>
          <p:spPr bwMode="auto">
            <a:xfrm rot="16200000" flipV="1">
              <a:off x="2351224" y="2336823"/>
              <a:ext cx="436247" cy="17449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72" name="Line 409"/>
            <p:cNvSpPr>
              <a:spLocks noChangeShapeType="1"/>
            </p:cNvSpPr>
            <p:nvPr/>
          </p:nvSpPr>
          <p:spPr bwMode="auto">
            <a:xfrm rot="16200000" flipV="1">
              <a:off x="2390883" y="2322402"/>
              <a:ext cx="436247" cy="17449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73" name="Line 410"/>
            <p:cNvSpPr>
              <a:spLocks noChangeShapeType="1"/>
            </p:cNvSpPr>
            <p:nvPr/>
          </p:nvSpPr>
          <p:spPr bwMode="auto">
            <a:xfrm rot="16200000" flipV="1">
              <a:off x="2848762" y="2329613"/>
              <a:ext cx="436247" cy="17449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74" name="Line 411"/>
            <p:cNvSpPr>
              <a:spLocks noChangeShapeType="1"/>
            </p:cNvSpPr>
            <p:nvPr/>
          </p:nvSpPr>
          <p:spPr bwMode="auto">
            <a:xfrm rot="16200000" flipV="1">
              <a:off x="2881210" y="2307981"/>
              <a:ext cx="436247" cy="17449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75" name="Line 412"/>
            <p:cNvSpPr>
              <a:spLocks noChangeShapeType="1"/>
            </p:cNvSpPr>
            <p:nvPr/>
          </p:nvSpPr>
          <p:spPr bwMode="auto">
            <a:xfrm rot="16200000">
              <a:off x="2848762" y="2322402"/>
              <a:ext cx="436247" cy="17449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76" name="Line 413"/>
            <p:cNvSpPr>
              <a:spLocks noChangeShapeType="1"/>
            </p:cNvSpPr>
            <p:nvPr/>
          </p:nvSpPr>
          <p:spPr bwMode="auto">
            <a:xfrm rot="16200000">
              <a:off x="2884816" y="2344034"/>
              <a:ext cx="436247" cy="17449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a:p>
          </p:txBody>
        </p:sp>
        <p:sp>
          <p:nvSpPr>
            <p:cNvPr id="477" name="Oval 424"/>
            <p:cNvSpPr>
              <a:spLocks noChangeArrowheads="1"/>
            </p:cNvSpPr>
            <p:nvPr/>
          </p:nvSpPr>
          <p:spPr bwMode="auto">
            <a:xfrm rot="16200000">
              <a:off x="2084428" y="6091195"/>
              <a:ext cx="218725" cy="21752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eaVert" wrap="none" lIns="90000" tIns="46800" rIns="90000" bIns="46800" anchor="ctr"/>
            <a:lstStyle/>
            <a:p>
              <a:pPr algn="ctr" defTabSz="914400"/>
              <a:r>
                <a:rPr lang="es-ES_tradnl" sz="1400"/>
                <a:t>7</a:t>
              </a:r>
              <a:endParaRPr lang="es-ES_tradnl" sz="1400"/>
            </a:p>
          </p:txBody>
        </p:sp>
        <p:sp>
          <p:nvSpPr>
            <p:cNvPr id="478" name="Oval 425"/>
            <p:cNvSpPr>
              <a:spLocks noChangeArrowheads="1"/>
            </p:cNvSpPr>
            <p:nvPr/>
          </p:nvSpPr>
          <p:spPr bwMode="auto">
            <a:xfrm rot="16200000">
              <a:off x="1865703" y="6091195"/>
              <a:ext cx="218725" cy="21752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eaVert" wrap="none" lIns="90000" tIns="46800" rIns="90000" bIns="46800" anchor="ctr"/>
            <a:lstStyle/>
            <a:p>
              <a:pPr algn="ctr" defTabSz="914400"/>
              <a:r>
                <a:rPr lang="es-ES_tradnl" sz="1400"/>
                <a:t>6</a:t>
              </a:r>
              <a:endParaRPr lang="es-ES_tradnl" sz="1400"/>
            </a:p>
          </p:txBody>
        </p:sp>
        <p:sp>
          <p:nvSpPr>
            <p:cNvPr id="479" name="Oval 426"/>
            <p:cNvSpPr>
              <a:spLocks noChangeArrowheads="1"/>
            </p:cNvSpPr>
            <p:nvPr/>
          </p:nvSpPr>
          <p:spPr bwMode="auto">
            <a:xfrm rot="16200000">
              <a:off x="1592898" y="6091195"/>
              <a:ext cx="218725" cy="21752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eaVert" wrap="none" lIns="90000" tIns="46800" rIns="90000" bIns="46800" anchor="ctr"/>
            <a:lstStyle/>
            <a:p>
              <a:pPr algn="ctr" defTabSz="914400"/>
              <a:r>
                <a:rPr lang="es-ES_tradnl" sz="1400"/>
                <a:t>5</a:t>
              </a:r>
              <a:endParaRPr lang="es-ES_tradnl" sz="1400"/>
            </a:p>
          </p:txBody>
        </p:sp>
        <p:sp>
          <p:nvSpPr>
            <p:cNvPr id="480" name="Oval 427"/>
            <p:cNvSpPr>
              <a:spLocks noChangeArrowheads="1"/>
            </p:cNvSpPr>
            <p:nvPr/>
          </p:nvSpPr>
          <p:spPr bwMode="auto">
            <a:xfrm rot="16200000">
              <a:off x="1375376" y="6091195"/>
              <a:ext cx="218725" cy="21752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eaVert" wrap="none" lIns="90000" tIns="46800" rIns="90000" bIns="46800" anchor="ctr"/>
            <a:lstStyle/>
            <a:p>
              <a:pPr algn="ctr" defTabSz="914400"/>
              <a:r>
                <a:rPr lang="es-ES_tradnl" sz="1400"/>
                <a:t>4</a:t>
              </a:r>
              <a:endParaRPr lang="es-ES_tradnl" sz="1400"/>
            </a:p>
          </p:txBody>
        </p:sp>
        <p:sp>
          <p:nvSpPr>
            <p:cNvPr id="481" name="Oval 428"/>
            <p:cNvSpPr>
              <a:spLocks noChangeArrowheads="1"/>
            </p:cNvSpPr>
            <p:nvPr/>
          </p:nvSpPr>
          <p:spPr bwMode="auto">
            <a:xfrm rot="16200000">
              <a:off x="1102571" y="6091195"/>
              <a:ext cx="218725" cy="21752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eaVert" wrap="none" lIns="90000" tIns="46800" rIns="90000" bIns="46800" anchor="ctr"/>
            <a:lstStyle/>
            <a:p>
              <a:pPr algn="ctr" defTabSz="914400"/>
              <a:r>
                <a:rPr lang="es-ES_tradnl" sz="1400"/>
                <a:t>3</a:t>
              </a:r>
              <a:endParaRPr lang="es-ES_tradnl" sz="1400"/>
            </a:p>
          </p:txBody>
        </p:sp>
        <p:sp>
          <p:nvSpPr>
            <p:cNvPr id="482" name="Oval 429"/>
            <p:cNvSpPr>
              <a:spLocks noChangeArrowheads="1"/>
            </p:cNvSpPr>
            <p:nvPr/>
          </p:nvSpPr>
          <p:spPr bwMode="auto">
            <a:xfrm rot="16200000">
              <a:off x="885048" y="6091195"/>
              <a:ext cx="218725" cy="21752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eaVert" wrap="none" lIns="90000" tIns="46800" rIns="90000" bIns="46800" anchor="ctr"/>
            <a:lstStyle/>
            <a:p>
              <a:pPr algn="ctr" defTabSz="914400"/>
              <a:r>
                <a:rPr lang="es-ES_tradnl" sz="1400"/>
                <a:t>2</a:t>
              </a:r>
              <a:endParaRPr lang="es-ES_tradnl" sz="1400"/>
            </a:p>
          </p:txBody>
        </p:sp>
        <p:sp>
          <p:nvSpPr>
            <p:cNvPr id="483" name="Oval 430"/>
            <p:cNvSpPr>
              <a:spLocks noChangeArrowheads="1"/>
            </p:cNvSpPr>
            <p:nvPr/>
          </p:nvSpPr>
          <p:spPr bwMode="auto">
            <a:xfrm rot="16200000">
              <a:off x="612243" y="6091195"/>
              <a:ext cx="218725" cy="21752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eaVert" wrap="none" lIns="90000" tIns="46800" rIns="90000" bIns="46800" anchor="ctr"/>
            <a:lstStyle/>
            <a:p>
              <a:pPr algn="ctr" defTabSz="914400"/>
              <a:r>
                <a:rPr lang="es-ES_tradnl" sz="1400"/>
                <a:t>1</a:t>
              </a:r>
              <a:endParaRPr lang="es-ES_tradnl" sz="1400"/>
            </a:p>
          </p:txBody>
        </p:sp>
        <p:sp>
          <p:nvSpPr>
            <p:cNvPr id="484" name="Oval 431"/>
            <p:cNvSpPr>
              <a:spLocks noChangeArrowheads="1"/>
            </p:cNvSpPr>
            <p:nvPr/>
          </p:nvSpPr>
          <p:spPr bwMode="auto">
            <a:xfrm rot="16200000">
              <a:off x="394720" y="6091195"/>
              <a:ext cx="218725" cy="21752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eaVert" wrap="none" lIns="90000" tIns="46800" rIns="90000" bIns="46800" anchor="ctr"/>
            <a:lstStyle/>
            <a:p>
              <a:pPr algn="ctr" defTabSz="914400"/>
              <a:r>
                <a:rPr lang="es-ES_tradnl" sz="1400"/>
                <a:t>0</a:t>
              </a:r>
              <a:endParaRPr lang="es-ES_tradnl" sz="1400"/>
            </a:p>
          </p:txBody>
        </p:sp>
        <p:sp>
          <p:nvSpPr>
            <p:cNvPr id="485" name="Oval 432"/>
            <p:cNvSpPr>
              <a:spLocks noChangeArrowheads="1"/>
            </p:cNvSpPr>
            <p:nvPr/>
          </p:nvSpPr>
          <p:spPr bwMode="auto">
            <a:xfrm rot="16200000">
              <a:off x="4046940" y="6091195"/>
              <a:ext cx="218725" cy="21752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eaVert" wrap="none" lIns="90000" tIns="46800" rIns="90000" bIns="46800" anchor="ctr"/>
            <a:lstStyle/>
            <a:p>
              <a:pPr algn="ctr" defTabSz="914400"/>
              <a:r>
                <a:rPr lang="es-ES_tradnl" sz="1400"/>
                <a:t>15</a:t>
              </a:r>
              <a:endParaRPr lang="es-ES_tradnl" sz="1400"/>
            </a:p>
          </p:txBody>
        </p:sp>
        <p:sp>
          <p:nvSpPr>
            <p:cNvPr id="486" name="Oval 433"/>
            <p:cNvSpPr>
              <a:spLocks noChangeArrowheads="1"/>
            </p:cNvSpPr>
            <p:nvPr/>
          </p:nvSpPr>
          <p:spPr bwMode="auto">
            <a:xfrm rot="16200000">
              <a:off x="3828216" y="6091195"/>
              <a:ext cx="218725" cy="21752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eaVert" wrap="none" lIns="90000" tIns="46800" rIns="90000" bIns="46800" anchor="ctr"/>
            <a:lstStyle/>
            <a:p>
              <a:pPr algn="ctr" defTabSz="914400"/>
              <a:r>
                <a:rPr lang="es-ES_tradnl" sz="1400"/>
                <a:t>14</a:t>
              </a:r>
              <a:endParaRPr lang="es-ES_tradnl" sz="1400"/>
            </a:p>
          </p:txBody>
        </p:sp>
        <p:sp>
          <p:nvSpPr>
            <p:cNvPr id="487" name="Oval 434"/>
            <p:cNvSpPr>
              <a:spLocks noChangeArrowheads="1"/>
            </p:cNvSpPr>
            <p:nvPr/>
          </p:nvSpPr>
          <p:spPr bwMode="auto">
            <a:xfrm rot="16200000">
              <a:off x="3555411" y="6091195"/>
              <a:ext cx="218725" cy="21752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eaVert" wrap="none" lIns="90000" tIns="46800" rIns="90000" bIns="46800" anchor="ctr"/>
            <a:lstStyle/>
            <a:p>
              <a:pPr algn="ctr" defTabSz="914400"/>
              <a:r>
                <a:rPr lang="es-ES_tradnl" sz="1400"/>
                <a:t>13</a:t>
              </a:r>
              <a:endParaRPr lang="es-ES_tradnl" sz="1400"/>
            </a:p>
          </p:txBody>
        </p:sp>
        <p:sp>
          <p:nvSpPr>
            <p:cNvPr id="488" name="Oval 435"/>
            <p:cNvSpPr>
              <a:spLocks noChangeArrowheads="1"/>
            </p:cNvSpPr>
            <p:nvPr/>
          </p:nvSpPr>
          <p:spPr bwMode="auto">
            <a:xfrm rot="16200000">
              <a:off x="3337888" y="6091195"/>
              <a:ext cx="218725" cy="21752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eaVert" wrap="none" lIns="90000" tIns="46800" rIns="90000" bIns="46800" anchor="ctr"/>
            <a:lstStyle/>
            <a:p>
              <a:pPr algn="ctr" defTabSz="914400"/>
              <a:r>
                <a:rPr lang="es-ES_tradnl" sz="1400"/>
                <a:t>12</a:t>
              </a:r>
              <a:endParaRPr lang="es-ES_tradnl" sz="1400"/>
            </a:p>
          </p:txBody>
        </p:sp>
        <p:sp>
          <p:nvSpPr>
            <p:cNvPr id="489" name="Oval 436"/>
            <p:cNvSpPr>
              <a:spLocks noChangeArrowheads="1"/>
            </p:cNvSpPr>
            <p:nvPr/>
          </p:nvSpPr>
          <p:spPr bwMode="auto">
            <a:xfrm rot="16200000">
              <a:off x="3065083" y="6091195"/>
              <a:ext cx="218725" cy="21752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eaVert" wrap="none" lIns="90000" tIns="46800" rIns="90000" bIns="46800" anchor="ctr"/>
            <a:lstStyle/>
            <a:p>
              <a:pPr algn="ctr" defTabSz="914400"/>
              <a:r>
                <a:rPr lang="es-ES_tradnl" sz="1400"/>
                <a:t>11</a:t>
              </a:r>
              <a:endParaRPr lang="es-ES_tradnl" sz="1400"/>
            </a:p>
          </p:txBody>
        </p:sp>
        <p:sp>
          <p:nvSpPr>
            <p:cNvPr id="490" name="Oval 437"/>
            <p:cNvSpPr>
              <a:spLocks noChangeArrowheads="1"/>
            </p:cNvSpPr>
            <p:nvPr/>
          </p:nvSpPr>
          <p:spPr bwMode="auto">
            <a:xfrm rot="16200000">
              <a:off x="2847560" y="6091195"/>
              <a:ext cx="218725" cy="21752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eaVert" wrap="none" lIns="90000" tIns="46800" rIns="90000" bIns="46800" anchor="ctr"/>
            <a:lstStyle/>
            <a:p>
              <a:pPr algn="ctr" defTabSz="914400"/>
              <a:r>
                <a:rPr lang="es-ES_tradnl" sz="1400"/>
                <a:t>10</a:t>
              </a:r>
              <a:endParaRPr lang="es-ES_tradnl" sz="1400"/>
            </a:p>
          </p:txBody>
        </p:sp>
        <p:sp>
          <p:nvSpPr>
            <p:cNvPr id="491" name="Oval 438"/>
            <p:cNvSpPr>
              <a:spLocks noChangeArrowheads="1"/>
            </p:cNvSpPr>
            <p:nvPr/>
          </p:nvSpPr>
          <p:spPr bwMode="auto">
            <a:xfrm rot="16200000">
              <a:off x="2574756" y="6091195"/>
              <a:ext cx="218725" cy="21752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eaVert" wrap="none" lIns="90000" tIns="46800" rIns="90000" bIns="46800" anchor="ctr"/>
            <a:lstStyle/>
            <a:p>
              <a:pPr algn="ctr" defTabSz="914400"/>
              <a:r>
                <a:rPr lang="es-ES_tradnl" sz="1400"/>
                <a:t>9</a:t>
              </a:r>
              <a:endParaRPr lang="es-ES_tradnl" sz="1400"/>
            </a:p>
          </p:txBody>
        </p:sp>
        <p:sp>
          <p:nvSpPr>
            <p:cNvPr id="492" name="Oval 439"/>
            <p:cNvSpPr>
              <a:spLocks noChangeArrowheads="1"/>
            </p:cNvSpPr>
            <p:nvPr/>
          </p:nvSpPr>
          <p:spPr bwMode="auto">
            <a:xfrm rot="16200000">
              <a:off x="2357233" y="6091195"/>
              <a:ext cx="218725" cy="217523"/>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eaVert" wrap="none" lIns="90000" tIns="46800" rIns="90000" bIns="46800" anchor="ctr"/>
            <a:lstStyle/>
            <a:p>
              <a:pPr algn="ctr" defTabSz="914400"/>
              <a:r>
                <a:rPr lang="es-ES_tradnl" sz="1400"/>
                <a:t>8</a:t>
              </a:r>
              <a:endParaRPr lang="es-ES_tradnl" sz="1400"/>
            </a:p>
          </p:txBody>
        </p:sp>
        <p:cxnSp>
          <p:nvCxnSpPr>
            <p:cNvPr id="499" name="直接连接符 498"/>
            <p:cNvCxnSpPr/>
            <p:nvPr/>
          </p:nvCxnSpPr>
          <p:spPr>
            <a:xfrm>
              <a:off x="2359036" y="2132856"/>
              <a:ext cx="0" cy="4248472"/>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grpSp>
      <p:sp>
        <p:nvSpPr>
          <p:cNvPr id="500" name="Text Box 16"/>
          <p:cNvSpPr txBox="1">
            <a:spLocks noChangeArrowheads="1"/>
          </p:cNvSpPr>
          <p:nvPr/>
        </p:nvSpPr>
        <p:spPr bwMode="auto">
          <a:xfrm>
            <a:off x="4430573" y="4567471"/>
            <a:ext cx="754608" cy="37708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14:hiddenLine>
            </a:ext>
          </a:extLst>
        </p:spPr>
        <p:txBody>
          <a:bodyPr wrap="square" lIns="89973" tIns="44986" rIns="89973" bIns="44986">
            <a:spAutoFit/>
          </a:bodyPr>
          <a:lstStyle>
            <a:defPPr>
              <a:defRPr lang="en-US"/>
            </a:defPPr>
            <a:lvl1pPr marR="0" lvl="0" indent="0" fontAlgn="auto">
              <a:lnSpc>
                <a:spcPct val="93000"/>
              </a:lnSpc>
              <a:spcBef>
                <a:spcPts val="0"/>
              </a:spcBef>
              <a:spcAft>
                <a:spcPts val="0"/>
              </a:spcAft>
              <a:buClr>
                <a:srgbClr val="000000"/>
              </a:buClr>
              <a:buSzPct val="45000"/>
              <a:buFont typeface="Wingdings" panose="05000000000000000000" pitchFamily="2" charset="2"/>
              <a:buNone/>
              <a:tabLst>
                <a:tab pos="723900" algn="l"/>
                <a:tab pos="1447800" algn="l"/>
                <a:tab pos="2171700" algn="l"/>
                <a:tab pos="2895600" algn="l"/>
              </a:tabLst>
              <a:defRPr kumimoji="0" b="1" i="1" u="none" strike="noStrike" kern="0" cap="none" spc="0" normalizeH="0" baseline="0">
                <a:ln>
                  <a:noFill/>
                </a:ln>
                <a:solidFill>
                  <a:srgbClr val="3333CC"/>
                </a:solidFill>
                <a:effectLst/>
                <a:uLnTx/>
                <a:uFillTx/>
                <a:latin typeface="Arial" panose="020B0604020202020204" pitchFamily="34" charset="0"/>
                <a:ea typeface="宋体" panose="02010600030101010101" pitchFamily="2" charset="-122"/>
                <a:cs typeface="Arial" panose="020B0604020202020204" pitchFamily="34"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3pPr>
            <a:lvl4pPr marL="862330" indent="-214630">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4pPr>
            <a:lvl5pPr indent="-217805">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5pPr>
            <a:lvl6pPr marL="15367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6pPr>
            <a:lvl7pPr marL="19939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7pPr>
            <a:lvl8pPr marL="24511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8pPr>
            <a:lvl9pPr marL="29083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9pPr>
          </a:lstStyle>
          <a:p>
            <a:pPr algn="ctr">
              <a:spcBef>
                <a:spcPts val="600"/>
              </a:spcBef>
            </a:pPr>
            <a:r>
              <a:rPr lang="en-US" altLang="zh-CN" sz="2000" b="0" i="0" dirty="0">
                <a:latin typeface="Cambria Math" panose="02040503050406030204" pitchFamily="18" charset="0"/>
                <a:ea typeface="Cambria Math" panose="02040503050406030204" pitchFamily="18" charset="0"/>
              </a:rPr>
              <a:t>Leaf</a:t>
            </a:r>
            <a:endParaRPr lang="en-GB" altLang="zh-CN" sz="2000" b="0" i="0" dirty="0">
              <a:latin typeface="Cambria Math" panose="02040503050406030204" pitchFamily="18" charset="0"/>
              <a:ea typeface="Cambria Math" panose="02040503050406030204" pitchFamily="18" charset="0"/>
            </a:endParaRPr>
          </a:p>
        </p:txBody>
      </p:sp>
      <p:sp>
        <p:nvSpPr>
          <p:cNvPr id="502" name="Text Box 16"/>
          <p:cNvSpPr txBox="1">
            <a:spLocks noChangeArrowheads="1"/>
          </p:cNvSpPr>
          <p:nvPr/>
        </p:nvSpPr>
        <p:spPr bwMode="auto">
          <a:xfrm>
            <a:off x="4395682" y="3531534"/>
            <a:ext cx="824390" cy="37708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14:hiddenLine>
            </a:ext>
          </a:extLst>
        </p:spPr>
        <p:txBody>
          <a:bodyPr wrap="square" lIns="89973" tIns="44986" rIns="89973" bIns="44986">
            <a:spAutoFit/>
          </a:bodyPr>
          <a:lstStyle>
            <a:defPPr>
              <a:defRPr lang="en-US"/>
            </a:defPPr>
            <a:lvl1pPr marR="0" lvl="0" indent="0" fontAlgn="auto">
              <a:lnSpc>
                <a:spcPct val="93000"/>
              </a:lnSpc>
              <a:spcBef>
                <a:spcPts val="0"/>
              </a:spcBef>
              <a:spcAft>
                <a:spcPts val="0"/>
              </a:spcAft>
              <a:buClr>
                <a:srgbClr val="000000"/>
              </a:buClr>
              <a:buSzPct val="45000"/>
              <a:buFont typeface="Wingdings" panose="05000000000000000000" pitchFamily="2" charset="2"/>
              <a:buNone/>
              <a:tabLst>
                <a:tab pos="723900" algn="l"/>
                <a:tab pos="1447800" algn="l"/>
                <a:tab pos="2171700" algn="l"/>
                <a:tab pos="2895600" algn="l"/>
              </a:tabLst>
              <a:defRPr kumimoji="0" b="1" i="1" u="none" strike="noStrike" kern="0" cap="none" spc="0" normalizeH="0" baseline="0">
                <a:ln>
                  <a:noFill/>
                </a:ln>
                <a:solidFill>
                  <a:srgbClr val="3333CC"/>
                </a:solidFill>
                <a:effectLst/>
                <a:uLnTx/>
                <a:uFillTx/>
                <a:latin typeface="Arial" panose="020B0604020202020204" pitchFamily="34" charset="0"/>
                <a:ea typeface="宋体" panose="02010600030101010101" pitchFamily="2" charset="-122"/>
                <a:cs typeface="Arial" panose="020B0604020202020204" pitchFamily="34"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3pPr>
            <a:lvl4pPr marL="862330" indent="-214630">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4pPr>
            <a:lvl5pPr indent="-217805">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5pPr>
            <a:lvl6pPr marL="15367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6pPr>
            <a:lvl7pPr marL="19939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7pPr>
            <a:lvl8pPr marL="24511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8pPr>
            <a:lvl9pPr marL="29083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9pPr>
          </a:lstStyle>
          <a:p>
            <a:pPr algn="ctr">
              <a:spcBef>
                <a:spcPts val="600"/>
              </a:spcBef>
            </a:pPr>
            <a:r>
              <a:rPr lang="en-US" altLang="zh-CN" sz="2000" b="0" i="0" dirty="0">
                <a:latin typeface="Cambria Math" panose="02040503050406030204" pitchFamily="18" charset="0"/>
                <a:ea typeface="Cambria Math" panose="02040503050406030204" pitchFamily="18" charset="0"/>
              </a:rPr>
              <a:t>Spine</a:t>
            </a:r>
            <a:endParaRPr lang="en-GB" altLang="zh-CN" sz="2000" b="0" i="0" dirty="0">
              <a:latin typeface="Cambria Math" panose="02040503050406030204" pitchFamily="18" charset="0"/>
              <a:ea typeface="Cambria Math" panose="02040503050406030204" pitchFamily="18" charset="0"/>
            </a:endParaRPr>
          </a:p>
        </p:txBody>
      </p:sp>
      <p:sp>
        <p:nvSpPr>
          <p:cNvPr id="503" name="Text Box 16"/>
          <p:cNvSpPr txBox="1">
            <a:spLocks noChangeArrowheads="1"/>
          </p:cNvSpPr>
          <p:nvPr/>
        </p:nvSpPr>
        <p:spPr bwMode="auto">
          <a:xfrm>
            <a:off x="4395682" y="2525180"/>
            <a:ext cx="824390" cy="37708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14:hiddenLine>
            </a:ext>
          </a:extLst>
        </p:spPr>
        <p:txBody>
          <a:bodyPr wrap="square" lIns="89973" tIns="44986" rIns="89973" bIns="44986">
            <a:spAutoFit/>
          </a:bodyPr>
          <a:lstStyle>
            <a:defPPr>
              <a:defRPr lang="en-US"/>
            </a:defPPr>
            <a:lvl1pPr marR="0" lvl="0" indent="0" fontAlgn="auto">
              <a:lnSpc>
                <a:spcPct val="93000"/>
              </a:lnSpc>
              <a:spcBef>
                <a:spcPts val="0"/>
              </a:spcBef>
              <a:spcAft>
                <a:spcPts val="0"/>
              </a:spcAft>
              <a:buClr>
                <a:srgbClr val="000000"/>
              </a:buClr>
              <a:buSzPct val="45000"/>
              <a:buFont typeface="Wingdings" panose="05000000000000000000" pitchFamily="2" charset="2"/>
              <a:buNone/>
              <a:tabLst>
                <a:tab pos="723900" algn="l"/>
                <a:tab pos="1447800" algn="l"/>
                <a:tab pos="2171700" algn="l"/>
                <a:tab pos="2895600" algn="l"/>
              </a:tabLst>
              <a:defRPr kumimoji="0" b="1" i="1" u="none" strike="noStrike" kern="0" cap="none" spc="0" normalizeH="0" baseline="0">
                <a:ln>
                  <a:noFill/>
                </a:ln>
                <a:solidFill>
                  <a:srgbClr val="3333CC"/>
                </a:solidFill>
                <a:effectLst/>
                <a:uLnTx/>
                <a:uFillTx/>
                <a:latin typeface="Arial" panose="020B0604020202020204" pitchFamily="34" charset="0"/>
                <a:ea typeface="宋体" panose="02010600030101010101" pitchFamily="2" charset="-122"/>
                <a:cs typeface="Arial" panose="020B0604020202020204" pitchFamily="34"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3pPr>
            <a:lvl4pPr marL="862330" indent="-214630">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4pPr>
            <a:lvl5pPr indent="-217805">
              <a:lnSpc>
                <a:spcPct val="93000"/>
              </a:lnSpc>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5pPr>
            <a:lvl6pPr marL="15367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6pPr>
            <a:lvl7pPr marL="19939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7pPr>
            <a:lvl8pPr marL="24511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8pPr>
            <a:lvl9pPr marL="2908300" indent="-217805" defTabSz="44958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Lst>
              <a:defRPr>
                <a:solidFill>
                  <a:srgbClr val="000000"/>
                </a:solidFill>
                <a:latin typeface="Arial" panose="020B0604020202020204" pitchFamily="34" charset="0"/>
                <a:cs typeface="Arial" panose="020B0604020202020204" pitchFamily="34" charset="0"/>
              </a:defRPr>
            </a:lvl9pPr>
          </a:lstStyle>
          <a:p>
            <a:pPr algn="ctr">
              <a:spcBef>
                <a:spcPts val="600"/>
              </a:spcBef>
            </a:pPr>
            <a:r>
              <a:rPr lang="en-US" altLang="zh-CN" sz="2000" b="0" i="0" dirty="0">
                <a:latin typeface="Cambria Math" panose="02040503050406030204" pitchFamily="18" charset="0"/>
                <a:ea typeface="Cambria Math" panose="02040503050406030204" pitchFamily="18" charset="0"/>
              </a:rPr>
              <a:t>Core</a:t>
            </a:r>
            <a:endParaRPr lang="en-GB" altLang="zh-CN" sz="2000" b="0" i="0" dirty="0">
              <a:latin typeface="Cambria Math" panose="02040503050406030204" pitchFamily="18" charset="0"/>
              <a:ea typeface="Cambria Math" panose="02040503050406030204" pitchFamily="18" charset="0"/>
            </a:endParaRPr>
          </a:p>
        </p:txBody>
      </p:sp>
      <p:pic>
        <p:nvPicPr>
          <p:cNvPr id="2050" name="Picture 2" descr="See the source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2080" y="1863811"/>
            <a:ext cx="1266688" cy="12771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7998" b="28273"/>
          <a:stretch>
            <a:fillRect/>
          </a:stretch>
        </p:blipFill>
        <p:spPr bwMode="auto">
          <a:xfrm>
            <a:off x="4223144" y="5221929"/>
            <a:ext cx="1400454" cy="447090"/>
          </a:xfrm>
          <a:prstGeom prst="rect">
            <a:avLst/>
          </a:prstGeom>
          <a:noFill/>
          <a:extLst>
            <a:ext uri="{909E8E84-426E-40DD-AFC4-6F175D3DCCD1}">
              <a14:hiddenFill xmlns:a14="http://schemas.microsoft.com/office/drawing/2010/main">
                <a:solidFill>
                  <a:srgbClr val="FFFFFF"/>
                </a:solidFill>
              </a14:hiddenFill>
            </a:ext>
          </a:extLst>
        </p:spPr>
      </p:pic>
      <p:sp>
        <p:nvSpPr>
          <p:cNvPr id="504" name="矩形 503"/>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网络拓扑比较</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3" name="TextBox 492"/>
          <p:cNvSpPr txBox="1"/>
          <p:nvPr/>
        </p:nvSpPr>
        <p:spPr>
          <a:xfrm>
            <a:off x="258175" y="1124744"/>
            <a:ext cx="8418281" cy="461665"/>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互连规模为</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N</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个节点</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94" name="矩形 493"/>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6"/>
          <p:cNvGraphicFramePr>
            <a:graphicFrameLocks noGrp="1"/>
          </p:cNvGraphicFramePr>
          <p:nvPr/>
        </p:nvGraphicFramePr>
        <p:xfrm>
          <a:off x="107504" y="1844824"/>
          <a:ext cx="8856984" cy="3734399"/>
        </p:xfrm>
        <a:graphic>
          <a:graphicData uri="http://schemas.openxmlformats.org/drawingml/2006/table">
            <a:tbl>
              <a:tblPr firstRow="1" bandRow="1">
                <a:tableStyleId>{5C22544A-7EE6-4342-B048-85BDC9FD1C3A}</a:tableStyleId>
              </a:tblPr>
              <a:tblGrid>
                <a:gridCol w="539121"/>
                <a:gridCol w="1186067"/>
                <a:gridCol w="507060"/>
                <a:gridCol w="864096"/>
                <a:gridCol w="1008112"/>
                <a:gridCol w="1008112"/>
                <a:gridCol w="1296144"/>
                <a:gridCol w="2448272"/>
              </a:tblGrid>
              <a:tr h="579120">
                <a:tc>
                  <a:txBody>
                    <a:bodyPr/>
                    <a:lstStyle/>
                    <a:p>
                      <a:pPr algn="ctr"/>
                      <a:endParaRPr lang="zh-CN" altLang="en-US" dirty="0">
                        <a:latin typeface="Cambria Math" panose="02040503050406030204" pitchFamily="18" charset="0"/>
                        <a:ea typeface="华文中宋" panose="02010600040101010101" pitchFamily="2" charset="-122"/>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0" dirty="0">
                          <a:solidFill>
                            <a:schemeClr val="tx1"/>
                          </a:solidFill>
                          <a:latin typeface="Cambria Math" panose="02040503050406030204" pitchFamily="18" charset="0"/>
                          <a:ea typeface="华文中宋" panose="02010600040101010101" pitchFamily="2" charset="-122"/>
                        </a:rPr>
                        <a:t>类别</a:t>
                      </a:r>
                      <a:endParaRPr lang="zh-CN" altLang="en-US" b="0" dirty="0">
                        <a:solidFill>
                          <a:schemeClr val="tx1"/>
                        </a:solidFill>
                        <a:latin typeface="Cambria Math" panose="02040503050406030204" pitchFamily="18" charset="0"/>
                        <a:ea typeface="华文中宋" panose="02010600040101010101" pitchFamily="2"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CCCC"/>
                    </a:solidFill>
                  </a:tcPr>
                </a:tc>
                <a:tc>
                  <a:txBody>
                    <a:bodyPr/>
                    <a:lstStyle/>
                    <a:p>
                      <a:pPr algn="ctr"/>
                      <a:r>
                        <a:rPr lang="en-US" altLang="zh-CN" sz="1600" b="0" dirty="0">
                          <a:solidFill>
                            <a:schemeClr val="tx1"/>
                          </a:solidFill>
                          <a:latin typeface="Cambria Math" panose="02040503050406030204" pitchFamily="18" charset="0"/>
                          <a:ea typeface="Cambria Math" panose="02040503050406030204" pitchFamily="18" charset="0"/>
                        </a:rPr>
                        <a:t>Bus</a:t>
                      </a:r>
                      <a:endParaRPr lang="zh-CN" altLang="en-US" sz="1600" b="0" dirty="0">
                        <a:solidFill>
                          <a:schemeClr val="tx1"/>
                        </a:solidFill>
                        <a:latin typeface="Cambria Math" panose="02040503050406030204" pitchFamily="18" charset="0"/>
                        <a:ea typeface="华文中宋" panose="02010600040101010101" pitchFamily="2"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CCCC"/>
                    </a:solidFill>
                  </a:tcPr>
                </a:tc>
                <a:tc>
                  <a:txBody>
                    <a:bodyPr/>
                    <a:lstStyle/>
                    <a:p>
                      <a:pPr algn="ctr"/>
                      <a:r>
                        <a:rPr lang="en-US" altLang="zh-CN" sz="1600" b="0" dirty="0">
                          <a:solidFill>
                            <a:schemeClr val="tx1"/>
                          </a:solidFill>
                          <a:latin typeface="Cambria Math" panose="02040503050406030204" pitchFamily="18" charset="0"/>
                          <a:ea typeface="华文中宋" panose="02010600040101010101" pitchFamily="2" charset="-122"/>
                        </a:rPr>
                        <a:t>Ring</a:t>
                      </a:r>
                      <a:endParaRPr lang="zh-CN" altLang="en-US" sz="1600" b="0" dirty="0">
                        <a:solidFill>
                          <a:schemeClr val="tx1"/>
                        </a:solidFill>
                        <a:latin typeface="Cambria Math" panose="02040503050406030204" pitchFamily="18" charset="0"/>
                        <a:ea typeface="华文中宋" panose="02010600040101010101" pitchFamily="2"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CCCC"/>
                    </a:solidFill>
                  </a:tcPr>
                </a:tc>
                <a:tc>
                  <a:txBody>
                    <a:bodyPr/>
                    <a:lstStyle/>
                    <a:p>
                      <a:pPr algn="ctr"/>
                      <a:r>
                        <a:rPr lang="en-US" altLang="zh-CN" sz="1600" b="0" dirty="0">
                          <a:solidFill>
                            <a:schemeClr val="tx1"/>
                          </a:solidFill>
                          <a:latin typeface="Cambria Math" panose="02040503050406030204" pitchFamily="18" charset="0"/>
                          <a:ea typeface="华文中宋" panose="02010600040101010101" pitchFamily="2" charset="-122"/>
                        </a:rPr>
                        <a:t>2D Torus</a:t>
                      </a:r>
                      <a:endParaRPr lang="zh-CN" altLang="en-US" sz="1600" b="0" dirty="0">
                        <a:solidFill>
                          <a:schemeClr val="tx1"/>
                        </a:solidFill>
                        <a:latin typeface="Cambria Math" panose="02040503050406030204" pitchFamily="18" charset="0"/>
                        <a:ea typeface="华文中宋" panose="02010600040101010101" pitchFamily="2"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CCCC"/>
                    </a:solidFill>
                  </a:tcPr>
                </a:tc>
                <a:tc>
                  <a:txBody>
                    <a:bodyPr/>
                    <a:lstStyle/>
                    <a:p>
                      <a:pPr algn="ctr"/>
                      <a:r>
                        <a:rPr lang="en-US" altLang="zh-CN" sz="1600" b="0" dirty="0">
                          <a:solidFill>
                            <a:schemeClr val="tx1"/>
                          </a:solidFill>
                          <a:latin typeface="Cambria Math" panose="02040503050406030204" pitchFamily="18" charset="0"/>
                          <a:ea typeface="华文中宋" panose="02010600040101010101" pitchFamily="2" charset="-122"/>
                        </a:rPr>
                        <a:t>3D</a:t>
                      </a:r>
                      <a:r>
                        <a:rPr lang="en-US" altLang="zh-CN" sz="1600" b="0" baseline="0" dirty="0">
                          <a:solidFill>
                            <a:schemeClr val="tx1"/>
                          </a:solidFill>
                          <a:latin typeface="Cambria Math" panose="02040503050406030204" pitchFamily="18" charset="0"/>
                          <a:ea typeface="华文中宋" panose="02010600040101010101" pitchFamily="2" charset="-122"/>
                        </a:rPr>
                        <a:t> </a:t>
                      </a:r>
                      <a:r>
                        <a:rPr lang="en-US" altLang="zh-CN" sz="1600" b="0" dirty="0">
                          <a:solidFill>
                            <a:schemeClr val="tx1"/>
                          </a:solidFill>
                          <a:latin typeface="Cambria Math" panose="02040503050406030204" pitchFamily="18" charset="0"/>
                          <a:ea typeface="华文中宋" panose="02010600040101010101" pitchFamily="2" charset="-122"/>
                        </a:rPr>
                        <a:t>Torus</a:t>
                      </a:r>
                      <a:endParaRPr lang="zh-CN" altLang="en-US" sz="1600" b="0" dirty="0">
                        <a:solidFill>
                          <a:schemeClr val="tx1"/>
                        </a:solidFill>
                        <a:latin typeface="Cambria Math" panose="02040503050406030204" pitchFamily="18" charset="0"/>
                        <a:ea typeface="华文中宋" panose="02010600040101010101" pitchFamily="2"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CCCC"/>
                    </a:solidFill>
                  </a:tcPr>
                </a:tc>
                <a:tc>
                  <a:txBody>
                    <a:bodyPr/>
                    <a:lstStyle/>
                    <a:p>
                      <a:pPr algn="ctr"/>
                      <a:r>
                        <a:rPr lang="en-US" altLang="zh-CN" sz="1600" b="0" dirty="0">
                          <a:solidFill>
                            <a:schemeClr val="tx1"/>
                          </a:solidFill>
                          <a:latin typeface="Cambria Math" panose="02040503050406030204" pitchFamily="18" charset="0"/>
                          <a:ea typeface="华文中宋" panose="02010600040101010101" pitchFamily="2" charset="-122"/>
                        </a:rPr>
                        <a:t>Butterfly</a:t>
                      </a:r>
                      <a:endParaRPr lang="zh-CN" altLang="en-US" sz="1600" b="0" dirty="0">
                        <a:solidFill>
                          <a:schemeClr val="tx1"/>
                        </a:solidFill>
                        <a:latin typeface="Cambria Math" panose="02040503050406030204" pitchFamily="18" charset="0"/>
                        <a:ea typeface="华文中宋" panose="02010600040101010101" pitchFamily="2"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CCCC"/>
                    </a:solidFill>
                  </a:tcPr>
                </a:tc>
                <a:tc>
                  <a:txBody>
                    <a:bodyPr/>
                    <a:lstStyle/>
                    <a:p>
                      <a:pPr algn="ctr"/>
                      <a:r>
                        <a:rPr lang="en-US" altLang="zh-CN" sz="1600" b="0" dirty="0">
                          <a:solidFill>
                            <a:schemeClr val="tx1"/>
                          </a:solidFill>
                          <a:latin typeface="Cambria Math" panose="02040503050406030204" pitchFamily="18" charset="0"/>
                          <a:ea typeface="华文中宋" panose="02010600040101010101" pitchFamily="2" charset="-122"/>
                        </a:rPr>
                        <a:t>(</a:t>
                      </a:r>
                      <a:r>
                        <a:rPr lang="en-US" altLang="zh-CN" sz="1600" b="0" dirty="0" err="1">
                          <a:solidFill>
                            <a:schemeClr val="tx1"/>
                          </a:solidFill>
                          <a:latin typeface="Cambria Math" panose="02040503050406030204" pitchFamily="18" charset="0"/>
                          <a:ea typeface="华文中宋" panose="02010600040101010101" pitchFamily="2" charset="-122"/>
                        </a:rPr>
                        <a:t>m,n</a:t>
                      </a:r>
                      <a:r>
                        <a:rPr lang="en-US" altLang="zh-CN" sz="1600" b="0" dirty="0">
                          <a:solidFill>
                            <a:schemeClr val="tx1"/>
                          </a:solidFill>
                          <a:latin typeface="Cambria Math" panose="02040503050406030204" pitchFamily="18" charset="0"/>
                          <a:ea typeface="华文中宋" panose="02010600040101010101" pitchFamily="2" charset="-122"/>
                        </a:rPr>
                        <a:t>)</a:t>
                      </a:r>
                      <a:endParaRPr lang="en-US" altLang="zh-CN" sz="1600" b="0" dirty="0">
                        <a:solidFill>
                          <a:schemeClr val="tx1"/>
                        </a:solidFill>
                        <a:latin typeface="Cambria Math" panose="02040503050406030204" pitchFamily="18" charset="0"/>
                        <a:ea typeface="华文中宋" panose="02010600040101010101" pitchFamily="2" charset="-122"/>
                      </a:endParaRPr>
                    </a:p>
                    <a:p>
                      <a:pPr algn="ctr"/>
                      <a:r>
                        <a:rPr lang="en-US" altLang="zh-CN" sz="1600" b="0" dirty="0">
                          <a:solidFill>
                            <a:schemeClr val="tx1"/>
                          </a:solidFill>
                          <a:latin typeface="Cambria Math" panose="02040503050406030204" pitchFamily="18" charset="0"/>
                          <a:ea typeface="华文中宋" panose="02010600040101010101" pitchFamily="2" charset="-122"/>
                        </a:rPr>
                        <a:t>Fat-Tree</a:t>
                      </a:r>
                      <a:endParaRPr lang="zh-CN" altLang="en-US" sz="1600" b="0" dirty="0">
                        <a:solidFill>
                          <a:schemeClr val="tx1"/>
                        </a:solidFill>
                        <a:latin typeface="Cambria Math" panose="02040503050406030204" pitchFamily="18" charset="0"/>
                        <a:ea typeface="华文中宋" panose="02010600040101010101" pitchFamily="2"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CCCC"/>
                    </a:solidFill>
                  </a:tcPr>
                </a:tc>
              </a:tr>
              <a:tr h="518160">
                <a:tc rowSpan="3">
                  <a:txBody>
                    <a:bodyPr/>
                    <a:lstStyle/>
                    <a:p>
                      <a:pPr algn="ctr"/>
                      <a:r>
                        <a:rPr lang="zh-CN" altLang="en-US" dirty="0">
                          <a:latin typeface="Cambria Math" panose="02040503050406030204" pitchFamily="18" charset="0"/>
                          <a:ea typeface="华文中宋" panose="02010600040101010101" pitchFamily="2" charset="-122"/>
                        </a:rPr>
                        <a:t>性能</a:t>
                      </a:r>
                      <a:endParaRPr lang="zh-CN" altLang="en-US" dirty="0">
                        <a:latin typeface="Cambria Math" panose="02040503050406030204" pitchFamily="18" charset="0"/>
                        <a:ea typeface="华文中宋" panose="02010600040101010101" pitchFamily="2"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9CCFF"/>
                    </a:solidFill>
                  </a:tcPr>
                </a:tc>
                <a:tc>
                  <a:txBody>
                    <a:bodyPr/>
                    <a:lstStyle/>
                    <a:p>
                      <a:pPr algn="ctr"/>
                      <a:r>
                        <a:rPr lang="zh-CN" altLang="en-US" sz="1400" dirty="0">
                          <a:latin typeface="Cambria Math" panose="02040503050406030204" pitchFamily="18" charset="0"/>
                          <a:ea typeface="华文中宋" panose="02010600040101010101" pitchFamily="2" charset="-122"/>
                        </a:rPr>
                        <a:t>对分带宽（</a:t>
                      </a:r>
                      <a:r>
                        <a:rPr lang="en-US" altLang="zh-CN" sz="1400" dirty="0">
                          <a:latin typeface="Cambria Math" panose="02040503050406030204" pitchFamily="18" charset="0"/>
                          <a:ea typeface="华文中宋" panose="02010600040101010101" pitchFamily="2" charset="-122"/>
                        </a:rPr>
                        <a:t>in links</a:t>
                      </a:r>
                      <a:r>
                        <a:rPr lang="zh-CN" altLang="en-US" sz="1400" dirty="0">
                          <a:latin typeface="Cambria Math" panose="02040503050406030204" pitchFamily="18" charset="0"/>
                          <a:ea typeface="华文中宋" panose="02010600040101010101" pitchFamily="2" charset="-122"/>
                        </a:rPr>
                        <a:t>）</a:t>
                      </a:r>
                      <a:endParaRPr lang="zh-CN" altLang="en-US" sz="1400" dirty="0">
                        <a:latin typeface="Cambria Math" panose="02040503050406030204" pitchFamily="18" charset="0"/>
                        <a:ea typeface="华文中宋" panose="02010600040101010101" pitchFamily="2"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dirty="0">
                          <a:latin typeface="Cambria Math" panose="02040503050406030204" pitchFamily="18" charset="0"/>
                          <a:ea typeface="华文中宋" panose="02010600040101010101" pitchFamily="2" charset="-122"/>
                        </a:rPr>
                        <a:t>1</a:t>
                      </a:r>
                      <a:endParaRPr lang="zh-CN" altLang="en-US" dirty="0">
                        <a:latin typeface="Cambria Math" panose="02040503050406030204" pitchFamily="18" charset="0"/>
                        <a:ea typeface="华文中宋" panose="02010600040101010101" pitchFamily="2"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dirty="0">
                          <a:latin typeface="Cambria Math" panose="02040503050406030204" pitchFamily="18" charset="0"/>
                          <a:ea typeface="华文中宋" panose="02010600040101010101" pitchFamily="2" charset="-122"/>
                        </a:rPr>
                        <a:t>2</a:t>
                      </a:r>
                      <a:endParaRPr lang="zh-CN" altLang="en-US" dirty="0">
                        <a:latin typeface="Cambria Math" panose="02040503050406030204" pitchFamily="18" charset="0"/>
                        <a:ea typeface="华文中宋" panose="02010600040101010101" pitchFamily="2"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9CCFF"/>
                    </a:solidFill>
                  </a:tcPr>
                </a:tc>
                <a:tc>
                  <a:txBody>
                    <a:bodyPr/>
                    <a:lstStyle/>
                    <a:p>
                      <a:endParaRPr lang="zh-CN"/>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rotWithShape="1">
                      <a:blip r:embed="rId2"/>
                      <a:stretch>
                        <a:fillRect l="-308485" t="-116471" r="-472727" b="-514118"/>
                      </a:stretch>
                    </a:blipFill>
                  </a:tcPr>
                </a:tc>
                <a:tc>
                  <a:txBody>
                    <a:bodyPr/>
                    <a:lstStyle/>
                    <a:p>
                      <a:endParaRPr lang="zh-CN"/>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rotWithShape="1">
                      <a:blip r:embed="rId2"/>
                      <a:stretch>
                        <a:fillRect l="-406024" t="-116471" r="-369880" b="-514118"/>
                      </a:stretch>
                    </a:blipFill>
                  </a:tcPr>
                </a:tc>
                <a:tc>
                  <a:txBody>
                    <a:bodyPr/>
                    <a:lstStyle/>
                    <a:p>
                      <a:endParaRPr lang="zh-CN"/>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rotWithShape="1">
                      <a:blip r:embed="rId2"/>
                      <a:stretch>
                        <a:fillRect l="-396226" t="-116471" r="-189623" b="-514118"/>
                      </a:stretch>
                    </a:blipFill>
                  </a:tcPr>
                </a:tc>
                <a:tc>
                  <a:txBody>
                    <a:bodyPr/>
                    <a:lstStyle/>
                    <a:p>
                      <a:endParaRPr lang="zh-CN"/>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rotWithShape="1">
                      <a:blip r:embed="rId2"/>
                      <a:stretch>
                        <a:fillRect l="-261692" t="-116471" b="-514118"/>
                      </a:stretch>
                    </a:blipFill>
                  </a:tcPr>
                </a:tc>
              </a:tr>
              <a:tr h="495055">
                <a:tc vMerge="1">
                  <a:tcPr/>
                </a:tc>
                <a:tc>
                  <a:txBody>
                    <a:bodyPr/>
                    <a:lstStyle/>
                    <a:p>
                      <a:pPr algn="ctr"/>
                      <a:r>
                        <a:rPr lang="zh-CN" altLang="en-US" sz="1400" dirty="0">
                          <a:latin typeface="Cambria Math" panose="02040503050406030204" pitchFamily="18" charset="0"/>
                          <a:ea typeface="华文中宋" panose="02010600040101010101" pitchFamily="2" charset="-122"/>
                        </a:rPr>
                        <a:t>网络直径</a:t>
                      </a:r>
                      <a:endParaRPr lang="en-US" altLang="zh-CN" sz="1400" dirty="0">
                        <a:latin typeface="Cambria Math" panose="02040503050406030204" pitchFamily="18" charset="0"/>
                        <a:ea typeface="华文中宋" panose="02010600040101010101" pitchFamily="2"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dirty="0">
                          <a:latin typeface="Cambria Math" panose="02040503050406030204" pitchFamily="18" charset="0"/>
                          <a:ea typeface="华文中宋" panose="02010600040101010101" pitchFamily="2" charset="-122"/>
                        </a:rPr>
                        <a:t>1</a:t>
                      </a:r>
                      <a:endParaRPr lang="zh-CN" altLang="en-US" dirty="0">
                        <a:latin typeface="Cambria Math" panose="02040503050406030204" pitchFamily="18" charset="0"/>
                        <a:ea typeface="华文中宋" panose="02010600040101010101" pitchFamily="2"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9CCFF"/>
                    </a:solidFill>
                  </a:tcPr>
                </a:tc>
                <a:tc>
                  <a:txBody>
                    <a:bodyPr/>
                    <a:lstStyle/>
                    <a:p>
                      <a:endParaRPr lang="zh-CN"/>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rotWithShape="1">
                      <a:blip r:embed="rId2"/>
                      <a:stretch>
                        <a:fillRect l="-258451" t="-227160" r="-665493" b="-439506"/>
                      </a:stretch>
                    </a:blipFill>
                  </a:tcPr>
                </a:tc>
                <a:tc>
                  <a:txBody>
                    <a:bodyPr/>
                    <a:lstStyle/>
                    <a:p>
                      <a:endParaRPr lang="zh-CN"/>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rotWithShape="1">
                      <a:blip r:embed="rId2"/>
                      <a:stretch>
                        <a:fillRect l="-308485" t="-227160" r="-472727" b="-439506"/>
                      </a:stretch>
                    </a:blipFill>
                  </a:tcPr>
                </a:tc>
                <a:tc>
                  <a:txBody>
                    <a:bodyPr/>
                    <a:lstStyle/>
                    <a:p>
                      <a:endParaRPr lang="zh-CN"/>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rotWithShape="1">
                      <a:blip r:embed="rId2"/>
                      <a:stretch>
                        <a:fillRect l="-406024" t="-227160" r="-369880" b="-439506"/>
                      </a:stretch>
                    </a:blipFill>
                  </a:tcPr>
                </a:tc>
                <a:tc>
                  <a:txBody>
                    <a:bodyPr/>
                    <a:lstStyle/>
                    <a:p>
                      <a:endParaRPr lang="zh-CN"/>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rotWithShape="1">
                      <a:blip r:embed="rId2"/>
                      <a:stretch>
                        <a:fillRect l="-396226" t="-227160" r="-189623" b="-439506"/>
                      </a:stretch>
                    </a:blipFill>
                  </a:tcPr>
                </a:tc>
                <a:tc>
                  <a:txBody>
                    <a:bodyPr/>
                    <a:lstStyle/>
                    <a:p>
                      <a:endParaRPr lang="zh-CN"/>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rotWithShape="1">
                      <a:blip r:embed="rId2"/>
                      <a:stretch>
                        <a:fillRect l="-261692" t="-227160" b="-439506"/>
                      </a:stretch>
                    </a:blipFill>
                  </a:tcPr>
                </a:tc>
              </a:tr>
              <a:tr h="633794">
                <a:tc vMerge="1">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9CCFF"/>
                    </a:solidFill>
                  </a:tcPr>
                </a:tc>
                <a:tc>
                  <a:txBody>
                    <a:bodyPr/>
                    <a:lstStyle/>
                    <a:p>
                      <a:pPr algn="ctr"/>
                      <a:r>
                        <a:rPr lang="zh-CN" altLang="en-US" sz="1400" dirty="0">
                          <a:latin typeface="Cambria Math" panose="02040503050406030204" pitchFamily="18" charset="0"/>
                          <a:ea typeface="华文中宋" panose="02010600040101010101" pitchFamily="2" charset="-122"/>
                        </a:rPr>
                        <a:t>平均跳步</a:t>
                      </a:r>
                      <a:endParaRPr lang="en-US" altLang="zh-CN" sz="1400" dirty="0">
                        <a:latin typeface="Cambria Math" panose="02040503050406030204" pitchFamily="18" charset="0"/>
                        <a:ea typeface="华文中宋" panose="02010600040101010101" pitchFamily="2"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dirty="0">
                          <a:latin typeface="Cambria Math" panose="02040503050406030204" pitchFamily="18" charset="0"/>
                          <a:ea typeface="华文中宋" panose="02010600040101010101" pitchFamily="2" charset="-122"/>
                        </a:rPr>
                        <a:t>1</a:t>
                      </a:r>
                      <a:endParaRPr lang="zh-CN" altLang="en-US" dirty="0">
                        <a:latin typeface="Cambria Math" panose="02040503050406030204" pitchFamily="18" charset="0"/>
                        <a:ea typeface="华文中宋" panose="02010600040101010101" pitchFamily="2"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9CCFF"/>
                    </a:solidFill>
                  </a:tcPr>
                </a:tc>
                <a:tc>
                  <a:txBody>
                    <a:bodyPr/>
                    <a:lstStyle/>
                    <a:p>
                      <a:pPr algn="ctr"/>
                      <a:r>
                        <a:rPr lang="zh-CN" altLang="en-US" dirty="0">
                          <a:latin typeface="Cambria Math" panose="02040503050406030204" pitchFamily="18" charset="0"/>
                          <a:ea typeface="华文中宋" panose="02010600040101010101" pitchFamily="2" charset="-122"/>
                        </a:rPr>
                        <a:t>⌊𝑁</a:t>
                      </a:r>
                      <a:r>
                        <a:rPr lang="en-US" altLang="zh-CN" dirty="0">
                          <a:latin typeface="Cambria Math" panose="02040503050406030204" pitchFamily="18" charset="0"/>
                          <a:ea typeface="华文中宋" panose="02010600040101010101" pitchFamily="2" charset="-122"/>
                        </a:rPr>
                        <a:t>/4⌋</a:t>
                      </a:r>
                      <a:endParaRPr lang="zh-CN" altLang="en-US" dirty="0">
                        <a:latin typeface="Cambria Math" panose="02040503050406030204" pitchFamily="18" charset="0"/>
                        <a:ea typeface="华文中宋" panose="02010600040101010101" pitchFamily="2"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9CCFF"/>
                    </a:solidFill>
                  </a:tcPr>
                </a:tc>
                <a:tc>
                  <a:txBody>
                    <a:bodyPr/>
                    <a:lstStyle/>
                    <a:p>
                      <a:endParaRPr lang="zh-CN"/>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rotWithShape="1">
                      <a:blip r:embed="rId2"/>
                      <a:stretch>
                        <a:fillRect l="-308485" t="-254808" r="-472727" b="-242308"/>
                      </a:stretch>
                    </a:blipFill>
                  </a:tcPr>
                </a:tc>
                <a:tc>
                  <a:txBody>
                    <a:bodyPr/>
                    <a:lstStyle/>
                    <a:p>
                      <a:endParaRPr lang="zh-CN"/>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rotWithShape="1">
                      <a:blip r:embed="rId2"/>
                      <a:stretch>
                        <a:fillRect l="-406024" t="-254808" r="-369880" b="-242308"/>
                      </a:stretch>
                    </a:blipFill>
                  </a:tcPr>
                </a:tc>
                <a:tc>
                  <a:txBody>
                    <a:bodyPr/>
                    <a:lstStyle/>
                    <a:p>
                      <a:endParaRPr lang="zh-CN"/>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rotWithShape="1">
                      <a:blip r:embed="rId2"/>
                      <a:stretch>
                        <a:fillRect l="-396226" t="-254808" r="-189623" b="-242308"/>
                      </a:stretch>
                    </a:blipFill>
                  </a:tcPr>
                </a:tc>
                <a:tc>
                  <a:txBody>
                    <a:bodyPr/>
                    <a:lstStyle/>
                    <a:p>
                      <a:endParaRPr lang="zh-CN"/>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rotWithShape="1">
                      <a:blip r:embed="rId2"/>
                      <a:stretch>
                        <a:fillRect l="-261692" t="-254808" b="-242308"/>
                      </a:stretch>
                    </a:blipFill>
                  </a:tcPr>
                </a:tc>
              </a:tr>
              <a:tr h="518160">
                <a:tc rowSpan="3">
                  <a:txBody>
                    <a:bodyPr/>
                    <a:lstStyle/>
                    <a:p>
                      <a:pPr algn="ctr"/>
                      <a:r>
                        <a:rPr lang="zh-CN" altLang="en-US" dirty="0">
                          <a:latin typeface="Cambria Math" panose="02040503050406030204" pitchFamily="18" charset="0"/>
                          <a:ea typeface="华文中宋" panose="02010600040101010101" pitchFamily="2" charset="-122"/>
                        </a:rPr>
                        <a:t>成本</a:t>
                      </a:r>
                      <a:endParaRPr lang="zh-CN" altLang="en-US" dirty="0">
                        <a:latin typeface="Cambria Math" panose="02040503050406030204" pitchFamily="18" charset="0"/>
                        <a:ea typeface="华文中宋" panose="02010600040101010101" pitchFamily="2"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sz="1400" dirty="0">
                          <a:latin typeface="Cambria Math" panose="02040503050406030204" pitchFamily="18" charset="0"/>
                          <a:ea typeface="Cambria Math" panose="02040503050406030204" pitchFamily="18" charset="0"/>
                        </a:rPr>
                        <a:t>Switch</a:t>
                      </a:r>
                      <a:r>
                        <a:rPr lang="zh-CN" altLang="en-US" sz="1400" dirty="0">
                          <a:latin typeface="Cambria Math" panose="02040503050406030204" pitchFamily="18" charset="0"/>
                          <a:ea typeface="华文中宋" panose="02010600040101010101" pitchFamily="2" charset="-122"/>
                        </a:rPr>
                        <a:t>端口数</a:t>
                      </a:r>
                      <a:endParaRPr lang="zh-CN" altLang="en-US" sz="1400" dirty="0">
                        <a:latin typeface="Cambria Math" panose="02040503050406030204" pitchFamily="18" charset="0"/>
                        <a:ea typeface="华文中宋" panose="02010600040101010101" pitchFamily="2"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dirty="0" smtClean="0">
                          <a:latin typeface="Cambria Math" panose="02040503050406030204" pitchFamily="18" charset="0"/>
                          <a:ea typeface="华文中宋" panose="02010600040101010101" pitchFamily="2" charset="-122"/>
                        </a:rPr>
                        <a:t>0</a:t>
                      </a:r>
                      <a:endParaRPr lang="zh-CN" altLang="en-US" dirty="0">
                        <a:latin typeface="Cambria Math" panose="02040503050406030204" pitchFamily="18" charset="0"/>
                        <a:ea typeface="华文中宋" panose="02010600040101010101" pitchFamily="2"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dirty="0">
                          <a:latin typeface="Cambria Math" panose="02040503050406030204" pitchFamily="18" charset="0"/>
                          <a:ea typeface="华文中宋" panose="02010600040101010101" pitchFamily="2" charset="-122"/>
                        </a:rPr>
                        <a:t>3</a:t>
                      </a:r>
                      <a:endParaRPr lang="zh-CN" altLang="en-US" dirty="0">
                        <a:latin typeface="Cambria Math" panose="02040503050406030204" pitchFamily="18" charset="0"/>
                        <a:ea typeface="华文中宋" panose="02010600040101010101" pitchFamily="2"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dirty="0">
                          <a:latin typeface="Cambria Math" panose="02040503050406030204" pitchFamily="18" charset="0"/>
                          <a:ea typeface="华文中宋" panose="02010600040101010101" pitchFamily="2" charset="-122"/>
                        </a:rPr>
                        <a:t>4</a:t>
                      </a:r>
                      <a:endParaRPr lang="zh-CN" altLang="en-US" dirty="0">
                        <a:latin typeface="Cambria Math" panose="02040503050406030204" pitchFamily="18" charset="0"/>
                        <a:ea typeface="华文中宋" panose="02010600040101010101" pitchFamily="2"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dirty="0">
                          <a:latin typeface="Cambria Math" panose="02040503050406030204" pitchFamily="18" charset="0"/>
                          <a:ea typeface="华文中宋" panose="02010600040101010101" pitchFamily="2" charset="-122"/>
                        </a:rPr>
                        <a:t>6</a:t>
                      </a:r>
                      <a:endParaRPr lang="zh-CN" altLang="en-US" dirty="0">
                        <a:latin typeface="Cambria Math" panose="02040503050406030204" pitchFamily="18" charset="0"/>
                        <a:ea typeface="华文中宋" panose="02010600040101010101" pitchFamily="2"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endParaRPr lang="zh-CN"/>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rotWithShape="1">
                      <a:blip r:embed="rId2"/>
                      <a:stretch>
                        <a:fillRect l="-396226" t="-434118" r="-189623" b="-196471"/>
                      </a:stretch>
                    </a:blipFill>
                  </a:tcPr>
                </a:tc>
                <a:tc>
                  <a:txBody>
                    <a:bodyPr/>
                    <a:lstStyle/>
                    <a:p>
                      <a:endParaRPr lang="zh-CN"/>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rotWithShape="1">
                      <a:blip r:embed="rId2"/>
                      <a:stretch>
                        <a:fillRect l="-261692" t="-434118" b="-196471"/>
                      </a:stretch>
                    </a:blipFill>
                  </a:tcPr>
                </a:tc>
              </a:tr>
              <a:tr h="495055">
                <a:tc vMerge="1">
                  <a:tcPr/>
                </a:tc>
                <a:tc>
                  <a:txBody>
                    <a:bodyPr/>
                    <a:lstStyle/>
                    <a:p>
                      <a:pPr algn="ctr"/>
                      <a:r>
                        <a:rPr lang="en-US" altLang="zh-CN" sz="1400" dirty="0">
                          <a:latin typeface="Cambria Math" panose="02040503050406030204" pitchFamily="18" charset="0"/>
                          <a:ea typeface="Cambria Math" panose="02040503050406030204" pitchFamily="18" charset="0"/>
                        </a:rPr>
                        <a:t>Switch</a:t>
                      </a:r>
                      <a:r>
                        <a:rPr lang="zh-CN" altLang="en-US" sz="1400" dirty="0">
                          <a:latin typeface="Cambria Math" panose="02040503050406030204" pitchFamily="18" charset="0"/>
                          <a:ea typeface="华文中宋" panose="02010600040101010101" pitchFamily="2" charset="-122"/>
                        </a:rPr>
                        <a:t>个数</a:t>
                      </a:r>
                      <a:endParaRPr lang="zh-CN" altLang="en-US" sz="1400" dirty="0">
                        <a:latin typeface="Cambria Math" panose="02040503050406030204" pitchFamily="18" charset="0"/>
                        <a:ea typeface="华文中宋" panose="02010600040101010101" pitchFamily="2"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dirty="0" smtClean="0">
                          <a:latin typeface="Cambria Math" panose="02040503050406030204" pitchFamily="18" charset="0"/>
                          <a:ea typeface="华文中宋" panose="02010600040101010101" pitchFamily="2" charset="-122"/>
                        </a:rPr>
                        <a:t>0</a:t>
                      </a:r>
                      <a:endParaRPr lang="zh-CN" altLang="en-US" dirty="0">
                        <a:latin typeface="Cambria Math" panose="02040503050406030204" pitchFamily="18" charset="0"/>
                        <a:ea typeface="华文中宋" panose="02010600040101010101" pitchFamily="2"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endParaRPr lang="zh-CN"/>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rotWithShape="1">
                      <a:blip r:embed="rId2"/>
                      <a:stretch>
                        <a:fillRect l="-258451" t="-560494" r="-665493" b="-106173"/>
                      </a:stretch>
                    </a:blipFill>
                  </a:tcPr>
                </a:tc>
                <a:tc>
                  <a:txBody>
                    <a:bodyPr/>
                    <a:lstStyle/>
                    <a:p>
                      <a:endParaRPr lang="zh-CN"/>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rotWithShape="1">
                      <a:blip r:embed="rId2"/>
                      <a:stretch>
                        <a:fillRect l="-308485" t="-560494" r="-472727" b="-106173"/>
                      </a:stretch>
                    </a:blipFill>
                  </a:tcPr>
                </a:tc>
                <a:tc>
                  <a:txBody>
                    <a:bodyPr/>
                    <a:lstStyle/>
                    <a:p>
                      <a:endParaRPr lang="zh-CN"/>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rotWithShape="1">
                      <a:blip r:embed="rId2"/>
                      <a:stretch>
                        <a:fillRect l="-406024" t="-560494" r="-369880" b="-106173"/>
                      </a:stretch>
                    </a:blipFill>
                  </a:tcPr>
                </a:tc>
                <a:tc>
                  <a:txBody>
                    <a:bodyPr/>
                    <a:lstStyle/>
                    <a:p>
                      <a:endParaRPr lang="zh-CN"/>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rotWithShape="1">
                      <a:blip r:embed="rId2"/>
                      <a:stretch>
                        <a:fillRect l="-396226" t="-560494" r="-189623" b="-106173"/>
                      </a:stretch>
                    </a:blipFill>
                  </a:tcPr>
                </a:tc>
                <a:tc>
                  <a:txBody>
                    <a:bodyPr/>
                    <a:lstStyle/>
                    <a:p>
                      <a:endParaRPr lang="zh-CN"/>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rotWithShape="1">
                      <a:blip r:embed="rId2"/>
                      <a:stretch>
                        <a:fillRect l="-261692" t="-560494" b="-106173"/>
                      </a:stretch>
                    </a:blipFill>
                  </a:tcPr>
                </a:tc>
              </a:tr>
              <a:tr h="495055">
                <a:tc vMerge="1">
                  <a:tcPr/>
                </a:tc>
                <a:tc>
                  <a:txBody>
                    <a:bodyPr/>
                    <a:lstStyle/>
                    <a:p>
                      <a:pPr algn="ctr"/>
                      <a:r>
                        <a:rPr lang="zh-CN" altLang="en-US" sz="1400" dirty="0">
                          <a:latin typeface="Cambria Math" panose="02040503050406030204" pitchFamily="18" charset="0"/>
                          <a:ea typeface="华文中宋" panose="02010600040101010101" pitchFamily="2" charset="-122"/>
                        </a:rPr>
                        <a:t>全网连线数</a:t>
                      </a:r>
                      <a:endParaRPr lang="zh-CN" altLang="en-US" sz="1400" dirty="0">
                        <a:latin typeface="Cambria Math" panose="02040503050406030204" pitchFamily="18" charset="0"/>
                        <a:ea typeface="华文中宋" panose="02010600040101010101" pitchFamily="2"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dirty="0" smtClean="0">
                          <a:latin typeface="Cambria Math" panose="02040503050406030204" pitchFamily="18" charset="0"/>
                          <a:ea typeface="华文中宋" panose="02010600040101010101" pitchFamily="2" charset="-122"/>
                        </a:rPr>
                        <a:t>1</a:t>
                      </a:r>
                      <a:endParaRPr lang="zh-CN" altLang="en-US" dirty="0">
                        <a:latin typeface="Cambria Math" panose="02040503050406030204" pitchFamily="18" charset="0"/>
                        <a:ea typeface="华文中宋" panose="02010600040101010101" pitchFamily="2"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FFFF"/>
                    </a:solidFill>
                  </a:tcPr>
                </a:tc>
                <a:tc>
                  <a:txBody>
                    <a:bodyPr/>
                    <a:lstStyle/>
                    <a:p>
                      <a:endParaRPr lang="zh-CN"/>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rotWithShape="1">
                      <a:blip r:embed="rId2"/>
                      <a:stretch>
                        <a:fillRect l="-258451" t="-660494" r="-665493" b="-6173"/>
                      </a:stretch>
                    </a:blipFill>
                  </a:tcPr>
                </a:tc>
                <a:tc>
                  <a:txBody>
                    <a:bodyPr/>
                    <a:lstStyle/>
                    <a:p>
                      <a:endParaRPr lang="zh-CN"/>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rotWithShape="1">
                      <a:blip r:embed="rId2"/>
                      <a:stretch>
                        <a:fillRect l="-308485" t="-660494" r="-472727" b="-6173"/>
                      </a:stretch>
                    </a:blipFill>
                  </a:tcPr>
                </a:tc>
                <a:tc>
                  <a:txBody>
                    <a:bodyPr/>
                    <a:lstStyle/>
                    <a:p>
                      <a:endParaRPr lang="zh-CN"/>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rotWithShape="1">
                      <a:blip r:embed="rId2"/>
                      <a:stretch>
                        <a:fillRect l="-406024" t="-660494" r="-369880" b="-6173"/>
                      </a:stretch>
                    </a:blipFill>
                  </a:tcPr>
                </a:tc>
                <a:tc>
                  <a:txBody>
                    <a:bodyPr/>
                    <a:lstStyle/>
                    <a:p>
                      <a:endParaRPr lang="zh-CN"/>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rotWithShape="1">
                      <a:blip r:embed="rId2"/>
                      <a:stretch>
                        <a:fillRect l="-396226" t="-660494" r="-189623" b="-6173"/>
                      </a:stretch>
                    </a:blipFill>
                  </a:tcPr>
                </a:tc>
                <a:tc>
                  <a:txBody>
                    <a:bodyPr/>
                    <a:lstStyle/>
                    <a:p>
                      <a:endParaRPr lang="zh-CN"/>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rotWithShape="1">
                      <a:blip r:embed="rId2"/>
                      <a:stretch>
                        <a:fillRect l="-261692" t="-660494" b="-6173"/>
                      </a:stretch>
                    </a:blipFill>
                  </a:tcPr>
                </a:tc>
              </a:tr>
            </a:tbl>
          </a:graphicData>
        </a:graphic>
      </p:graphicFrame>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536" y="2747342"/>
            <a:ext cx="8424935" cy="807272"/>
          </a:xfrm>
          <a:prstGeom prst="rect">
            <a:avLst/>
          </a:prstGeom>
        </p:spPr>
        <p:txBody>
          <a:bodyPr vert="horz" wrap="square" lIns="0" tIns="0" rIns="0" bIns="0" rtlCol="0">
            <a:spAutoFit/>
          </a:bodyPr>
          <a:lstStyle/>
          <a:p>
            <a:pPr marL="0" marR="0" algn="ctr">
              <a:lnSpc>
                <a:spcPts val="7035"/>
              </a:lnSpc>
              <a:spcBef>
                <a:spcPct val="0"/>
              </a:spcBef>
              <a:spcAft>
                <a:spcPct val="0"/>
              </a:spcAft>
            </a:pPr>
            <a:r>
              <a:rPr lang="zh-CN" altLang="en-US" sz="4400" spc="-18" dirty="0">
                <a:solidFill>
                  <a:srgbClr val="003B93"/>
                </a:solidFill>
                <a:latin typeface="华文中宋" panose="02010600040101010101" pitchFamily="2" charset="-122"/>
                <a:ea typeface="华文中宋" panose="02010600040101010101" pitchFamily="2" charset="-122"/>
                <a:cs typeface="Cambria" panose="02040503050406030204"/>
              </a:rPr>
              <a:t>路由算法</a:t>
            </a:r>
            <a:endParaRPr lang="en-US" altLang="zh-CN" sz="4400" spc="-18" dirty="0">
              <a:solidFill>
                <a:srgbClr val="003B93"/>
              </a:solidFill>
              <a:latin typeface="华文中宋" panose="02010600040101010101" pitchFamily="2" charset="-122"/>
              <a:ea typeface="华文中宋" panose="02010600040101010101" pitchFamily="2" charset="-122"/>
              <a:cs typeface="Cambria" panose="02040503050406030204"/>
            </a:endParaRPr>
          </a:p>
        </p:txBody>
      </p:sp>
      <p:sp>
        <p:nvSpPr>
          <p:cNvPr id="19" name="矩形 18"/>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路由算法</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3" name="TextBox 492"/>
          <p:cNvSpPr txBox="1"/>
          <p:nvPr/>
        </p:nvSpPr>
        <p:spPr>
          <a:xfrm>
            <a:off x="258175" y="1124744"/>
            <a:ext cx="8418281" cy="1723549"/>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目的</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：在交换机中通过查表或路径计算，从全网中找出特定的路径，可将数据包从源节点送达目的节点</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spcBef>
                <a:spcPts val="600"/>
              </a:spcBef>
              <a:buSzPct val="60000"/>
              <a:buFont typeface="Wingdings" panose="05000000000000000000" pitchFamily="2" charset="2"/>
              <a:buChar char="l"/>
            </a:pPr>
            <a:r>
              <a:rPr lang="zh-CN" altLang="en-US"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约束条件</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：负载均衡、最短路径、容错、无死锁和活锁等</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spcBef>
                <a:spcPts val="600"/>
              </a:spcBef>
              <a:buSzPct val="60000"/>
              <a:buFont typeface="Wingdings" panose="05000000000000000000" pitchFamily="2" charset="2"/>
              <a:buChar char="l"/>
            </a:pPr>
            <a:r>
              <a:rPr lang="zh-CN" altLang="en-US"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路由算法的分类</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231533" y="3573016"/>
            <a:ext cx="2664296" cy="661720"/>
          </a:xfrm>
          <a:prstGeom prst="rect">
            <a:avLst/>
          </a:prstGeom>
          <a:noFill/>
          <a:ln>
            <a:solidFill>
              <a:srgbClr val="003B93"/>
            </a:solidFill>
          </a:ln>
        </p:spPr>
        <p:txBody>
          <a:bodyPr wrap="none" rtlCol="0">
            <a:noAutofit/>
          </a:bodyPr>
          <a:lstStyle/>
          <a:p>
            <a:pPr marL="0" lvl="1" algn="ctr"/>
            <a:r>
              <a:rPr lang="zh-CN" altLang="en-US"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确定路由</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marL="0" lvl="1" algn="ctr"/>
            <a:r>
              <a:rPr lang="zh-CN" altLang="en-US" sz="1600" dirty="0">
                <a:latin typeface="华文楷体" panose="02010600040101010101" pitchFamily="2" charset="-122"/>
                <a:ea typeface="华文楷体" panose="02010600040101010101" pitchFamily="2" charset="-122"/>
                <a:cs typeface="Times New Roman" panose="02020603050405020304" pitchFamily="18" charset="0"/>
              </a:rPr>
              <a:t>每次路由路径都不变</a:t>
            </a:r>
            <a:endParaRPr lang="en-US" altLang="zh-CN" sz="1600" dirty="0">
              <a:latin typeface="华文楷体" panose="02010600040101010101" pitchFamily="2" charset="-122"/>
              <a:ea typeface="华文楷体" panose="02010600040101010101" pitchFamily="2" charset="-122"/>
              <a:cs typeface="Times New Roman" panose="02020603050405020304" pitchFamily="18" charset="0"/>
            </a:endParaRPr>
          </a:p>
          <a:p>
            <a:pPr algn="ctr"/>
            <a:endParaRPr lang="zh-CN" altLang="en-US" dirty="0"/>
          </a:p>
        </p:txBody>
      </p:sp>
      <p:sp>
        <p:nvSpPr>
          <p:cNvPr id="13" name="TextBox 12"/>
          <p:cNvSpPr txBox="1"/>
          <p:nvPr/>
        </p:nvSpPr>
        <p:spPr>
          <a:xfrm>
            <a:off x="1231533" y="4351409"/>
            <a:ext cx="2664296" cy="661720"/>
          </a:xfrm>
          <a:prstGeom prst="rect">
            <a:avLst/>
          </a:prstGeom>
          <a:noFill/>
          <a:ln>
            <a:solidFill>
              <a:srgbClr val="003B93"/>
            </a:solidFill>
          </a:ln>
        </p:spPr>
        <p:txBody>
          <a:bodyPr wrap="none" rtlCol="0">
            <a:noAutofit/>
          </a:bodyPr>
          <a:lstStyle/>
          <a:p>
            <a:pPr marL="0" lvl="1" algn="ctr"/>
            <a:r>
              <a:rPr lang="zh-CN" altLang="en-US"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遗忘路由</a:t>
            </a:r>
            <a:endParaRPr lang="en-US" altLang="zh-CN" dirty="0">
              <a:latin typeface="Times New Roman" panose="02020603050405020304" pitchFamily="18" charset="0"/>
              <a:ea typeface="华文中宋" panose="02010600040101010101" pitchFamily="2" charset="-122"/>
              <a:cs typeface="Times New Roman" panose="02020603050405020304" pitchFamily="18" charset="0"/>
            </a:endParaRPr>
          </a:p>
          <a:p>
            <a:pPr marL="0" lvl="1" algn="ctr"/>
            <a:r>
              <a:rPr lang="zh-CN" altLang="en-US" sz="1600" dirty="0">
                <a:latin typeface="华文楷体" panose="02010600040101010101" pitchFamily="2" charset="-122"/>
                <a:ea typeface="华文楷体" panose="02010600040101010101" pitchFamily="2" charset="-122"/>
                <a:cs typeface="Times New Roman" panose="02020603050405020304" pitchFamily="18" charset="0"/>
              </a:rPr>
              <a:t>与网络状态无关随机选择路径</a:t>
            </a:r>
            <a:endParaRPr lang="zh-CN" altLang="en-US" sz="16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4" name="TextBox 13"/>
          <p:cNvSpPr txBox="1"/>
          <p:nvPr/>
        </p:nvSpPr>
        <p:spPr>
          <a:xfrm>
            <a:off x="1231533" y="5120515"/>
            <a:ext cx="2664296" cy="661720"/>
          </a:xfrm>
          <a:prstGeom prst="rect">
            <a:avLst/>
          </a:prstGeom>
          <a:noFill/>
          <a:ln>
            <a:solidFill>
              <a:srgbClr val="003B93"/>
            </a:solidFill>
          </a:ln>
        </p:spPr>
        <p:txBody>
          <a:bodyPr wrap="none" rtlCol="0">
            <a:noAutofit/>
          </a:bodyPr>
          <a:lstStyle/>
          <a:p>
            <a:pPr marL="0" lvl="1" algn="ctr"/>
            <a:r>
              <a:rPr lang="zh-CN" altLang="en-US"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自适应路由</a:t>
            </a:r>
            <a:endParaRPr lang="en-US" altLang="zh-CN" dirty="0">
              <a:latin typeface="Times New Roman" panose="02020603050405020304" pitchFamily="18" charset="0"/>
              <a:ea typeface="华文中宋" panose="02010600040101010101" pitchFamily="2" charset="-122"/>
              <a:cs typeface="Times New Roman" panose="02020603050405020304" pitchFamily="18" charset="0"/>
            </a:endParaRPr>
          </a:p>
          <a:p>
            <a:pPr marL="0" lvl="1" algn="ctr"/>
            <a:r>
              <a:rPr lang="zh-CN" altLang="en-US" sz="1600" dirty="0">
                <a:latin typeface="华文楷体" panose="02010600040101010101" pitchFamily="2" charset="-122"/>
                <a:ea typeface="华文楷体" panose="02010600040101010101" pitchFamily="2" charset="-122"/>
                <a:cs typeface="Times New Roman" panose="02020603050405020304" pitchFamily="18" charset="0"/>
              </a:rPr>
              <a:t>根据网络状态动态选择路径</a:t>
            </a:r>
            <a:endParaRPr lang="zh-CN" altLang="en-US" sz="16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5" name="TextBox 14"/>
          <p:cNvSpPr txBox="1"/>
          <p:nvPr/>
        </p:nvSpPr>
        <p:spPr>
          <a:xfrm>
            <a:off x="5335989" y="3903876"/>
            <a:ext cx="2664296" cy="661720"/>
          </a:xfrm>
          <a:prstGeom prst="rect">
            <a:avLst/>
          </a:prstGeom>
          <a:noFill/>
          <a:ln>
            <a:solidFill>
              <a:srgbClr val="003B93"/>
            </a:solidFill>
          </a:ln>
        </p:spPr>
        <p:txBody>
          <a:bodyPr wrap="none" rtlCol="0">
            <a:noAutofit/>
          </a:bodyPr>
          <a:lstStyle/>
          <a:p>
            <a:pPr marL="0" lvl="1" algn="ctr"/>
            <a:r>
              <a:rPr lang="zh-CN" altLang="en-US"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查表路由</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marL="0" lvl="1" algn="ctr"/>
            <a:r>
              <a:rPr lang="zh-CN" altLang="en-US" sz="1600" dirty="0">
                <a:latin typeface="华文楷体" panose="02010600040101010101" pitchFamily="2" charset="-122"/>
                <a:ea typeface="华文楷体" panose="02010600040101010101" pitchFamily="2" charset="-122"/>
                <a:cs typeface="Times New Roman" panose="02020603050405020304" pitchFamily="18" charset="0"/>
              </a:rPr>
              <a:t>查询提前准备好的路由表</a:t>
            </a:r>
            <a:endParaRPr lang="en-US" altLang="zh-CN" sz="1600" dirty="0">
              <a:latin typeface="华文楷体" panose="02010600040101010101" pitchFamily="2" charset="-122"/>
              <a:ea typeface="华文楷体" panose="02010600040101010101" pitchFamily="2" charset="-122"/>
              <a:cs typeface="Times New Roman" panose="02020603050405020304" pitchFamily="18" charset="0"/>
            </a:endParaRPr>
          </a:p>
          <a:p>
            <a:pPr algn="ctr"/>
            <a:endParaRPr lang="zh-CN" altLang="en-US" dirty="0"/>
          </a:p>
        </p:txBody>
      </p:sp>
      <p:sp>
        <p:nvSpPr>
          <p:cNvPr id="16" name="TextBox 15"/>
          <p:cNvSpPr txBox="1"/>
          <p:nvPr/>
        </p:nvSpPr>
        <p:spPr>
          <a:xfrm>
            <a:off x="5335989" y="4789655"/>
            <a:ext cx="2664296" cy="661720"/>
          </a:xfrm>
          <a:prstGeom prst="rect">
            <a:avLst/>
          </a:prstGeom>
          <a:noFill/>
          <a:ln>
            <a:solidFill>
              <a:srgbClr val="003B93"/>
            </a:solidFill>
          </a:ln>
        </p:spPr>
        <p:txBody>
          <a:bodyPr wrap="none" rtlCol="0">
            <a:noAutofit/>
          </a:bodyPr>
          <a:lstStyle/>
          <a:p>
            <a:pPr marL="0" lvl="1" algn="ctr"/>
            <a:r>
              <a:rPr lang="zh-CN" altLang="en-US"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算法路由</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marL="0" lvl="1" algn="ctr"/>
            <a:r>
              <a:rPr lang="zh-CN" altLang="en-US" sz="1600" dirty="0">
                <a:latin typeface="华文楷体" panose="02010600040101010101" pitchFamily="2" charset="-122"/>
                <a:ea typeface="华文楷体" panose="02010600040101010101" pitchFamily="2" charset="-122"/>
                <a:cs typeface="Times New Roman" panose="02020603050405020304" pitchFamily="18" charset="0"/>
              </a:rPr>
              <a:t>结合网络状态和节点标识计算</a:t>
            </a:r>
            <a:endParaRPr lang="en-US" altLang="zh-CN" sz="1600" dirty="0">
              <a:latin typeface="华文楷体" panose="02010600040101010101" pitchFamily="2" charset="-122"/>
              <a:ea typeface="华文楷体" panose="02010600040101010101" pitchFamily="2" charset="-122"/>
              <a:cs typeface="Times New Roman" panose="02020603050405020304" pitchFamily="18" charset="0"/>
            </a:endParaRPr>
          </a:p>
          <a:p>
            <a:pPr algn="ctr"/>
            <a:endParaRPr lang="zh-CN" altLang="en-US" dirty="0"/>
          </a:p>
        </p:txBody>
      </p:sp>
      <p:sp>
        <p:nvSpPr>
          <p:cNvPr id="12" name="矩形 11"/>
          <p:cNvSpPr/>
          <p:nvPr/>
        </p:nvSpPr>
        <p:spPr>
          <a:xfrm>
            <a:off x="611560" y="3068960"/>
            <a:ext cx="3467616" cy="400110"/>
          </a:xfrm>
          <a:prstGeom prst="rect">
            <a:avLst/>
          </a:prstGeom>
        </p:spPr>
        <p:txBody>
          <a:bodyPr wrap="none">
            <a:spAutoFit/>
          </a:bodyPr>
          <a:lstStyle/>
          <a:p>
            <a:pPr lvl="1">
              <a:spcBef>
                <a:spcPts val="600"/>
              </a:spcBef>
              <a:buSzPct val="60000"/>
            </a:pPr>
            <a:r>
              <a:rPr lang="zh-CN" altLang="en-US" sz="20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根据路径选择的方式分类</a:t>
            </a:r>
            <a:endParaRPr lang="en-US" altLang="zh-CN" sz="20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8" name="矩形 17"/>
          <p:cNvSpPr/>
          <p:nvPr/>
        </p:nvSpPr>
        <p:spPr>
          <a:xfrm>
            <a:off x="4572000" y="3068960"/>
            <a:ext cx="3980577" cy="400110"/>
          </a:xfrm>
          <a:prstGeom prst="rect">
            <a:avLst/>
          </a:prstGeom>
        </p:spPr>
        <p:txBody>
          <a:bodyPr wrap="none">
            <a:spAutoFit/>
          </a:bodyPr>
          <a:lstStyle/>
          <a:p>
            <a:pPr lvl="1">
              <a:spcBef>
                <a:spcPts val="600"/>
              </a:spcBef>
              <a:buSzPct val="60000"/>
            </a:pPr>
            <a:r>
              <a:rPr lang="zh-CN" altLang="en-US" sz="20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根据路由信息获取的方式分类</a:t>
            </a:r>
            <a:endParaRPr lang="en-US" altLang="zh-CN" sz="20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endParaRPr>
          </a:p>
        </p:txBody>
      </p:sp>
      <p:cxnSp>
        <p:nvCxnSpPr>
          <p:cNvPr id="20" name="直接箭头连接符 19"/>
          <p:cNvCxnSpPr>
            <a:stCxn id="10" idx="3"/>
            <a:endCxn id="15" idx="1"/>
          </p:cNvCxnSpPr>
          <p:nvPr/>
        </p:nvCxnSpPr>
        <p:spPr>
          <a:xfrm>
            <a:off x="3895829" y="3903876"/>
            <a:ext cx="1440160" cy="330860"/>
          </a:xfrm>
          <a:prstGeom prst="straightConnector1">
            <a:avLst/>
          </a:prstGeom>
          <a:ln>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0" idx="3"/>
            <a:endCxn id="16" idx="1"/>
          </p:cNvCxnSpPr>
          <p:nvPr/>
        </p:nvCxnSpPr>
        <p:spPr>
          <a:xfrm>
            <a:off x="3895829" y="3903876"/>
            <a:ext cx="1440160" cy="1216639"/>
          </a:xfrm>
          <a:prstGeom prst="straightConnector1">
            <a:avLst/>
          </a:prstGeom>
          <a:ln>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3" idx="3"/>
            <a:endCxn id="15" idx="1"/>
          </p:cNvCxnSpPr>
          <p:nvPr/>
        </p:nvCxnSpPr>
        <p:spPr>
          <a:xfrm flipV="1">
            <a:off x="3895829" y="4234736"/>
            <a:ext cx="1440160" cy="447533"/>
          </a:xfrm>
          <a:prstGeom prst="straightConnector1">
            <a:avLst/>
          </a:prstGeom>
          <a:ln>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4" idx="3"/>
            <a:endCxn id="15" idx="1"/>
          </p:cNvCxnSpPr>
          <p:nvPr/>
        </p:nvCxnSpPr>
        <p:spPr>
          <a:xfrm flipV="1">
            <a:off x="3895829" y="4234736"/>
            <a:ext cx="1440160" cy="1216639"/>
          </a:xfrm>
          <a:prstGeom prst="straightConnector1">
            <a:avLst/>
          </a:prstGeom>
          <a:ln>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3" idx="3"/>
            <a:endCxn id="16" idx="1"/>
          </p:cNvCxnSpPr>
          <p:nvPr/>
        </p:nvCxnSpPr>
        <p:spPr>
          <a:xfrm>
            <a:off x="3895829" y="4682269"/>
            <a:ext cx="1440160" cy="438246"/>
          </a:xfrm>
          <a:prstGeom prst="straightConnector1">
            <a:avLst/>
          </a:prstGeom>
          <a:ln>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4" idx="3"/>
            <a:endCxn id="16" idx="1"/>
          </p:cNvCxnSpPr>
          <p:nvPr/>
        </p:nvCxnSpPr>
        <p:spPr>
          <a:xfrm flipV="1">
            <a:off x="3895829" y="5120515"/>
            <a:ext cx="1440160" cy="330860"/>
          </a:xfrm>
          <a:prstGeom prst="straightConnector1">
            <a:avLst/>
          </a:prstGeom>
          <a:ln>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确定路由举例</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——Butterfly</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493" name="TextBox 492"/>
              <p:cNvSpPr txBox="1"/>
              <p:nvPr/>
            </p:nvSpPr>
            <p:spPr>
              <a:xfrm>
                <a:off x="258175" y="1239143"/>
                <a:ext cx="8418281" cy="1569660"/>
              </a:xfrm>
              <a:prstGeom prst="rect">
                <a:avLst/>
              </a:prstGeom>
              <a:noFill/>
            </p:spPr>
            <p:txBody>
              <a:bodyPr wrap="square" rtlCol="0">
                <a:spAutoFit/>
              </a:bodyPr>
              <a:lstStyle/>
              <a:p>
                <a:pPr marL="285750" indent="-285750">
                  <a:buSzPct val="60000"/>
                  <a:buFont typeface="Wingdings" pitchFamily="2" charset="2"/>
                  <a:buChar char="l"/>
                </a:pPr>
                <a:r>
                  <a:rPr lang="zh-CN" altLang="en-US" sz="2400" dirty="0">
                    <a:latin typeface="Times New Roman" pitchFamily="18" charset="0"/>
                    <a:ea typeface="华文中宋" pitchFamily="2" charset="-122"/>
                    <a:cs typeface="Times New Roman" pitchFamily="18" charset="0"/>
                  </a:rPr>
                  <a:t>根据目的节点编号计算的确定路由</a:t>
                </a:r>
                <a:endParaRPr lang="en-US" altLang="zh-CN" sz="2400" dirty="0">
                  <a:latin typeface="Times New Roman" pitchFamily="18" charset="0"/>
                  <a:ea typeface="华文中宋" pitchFamily="2" charset="-122"/>
                  <a:cs typeface="Times New Roman" pitchFamily="18" charset="0"/>
                </a:endParaRPr>
              </a:p>
              <a:p>
                <a:pPr marL="742950" lvl="1" indent="-285750">
                  <a:buSzPct val="60000"/>
                  <a:buFont typeface="Wingdings" pitchFamily="2" charset="2"/>
                  <a:buChar char="l"/>
                </a:pPr>
                <a14:m>
                  <m:oMath xmlns:m="http://schemas.openxmlformats.org/officeDocument/2006/math">
                    <m:r>
                      <a:rPr lang="en-US" altLang="zh-CN" sz="2400" b="0" i="1" smtClean="0">
                        <a:latin typeface="Cambria Math"/>
                        <a:ea typeface="华文中宋" pitchFamily="2" charset="-122"/>
                        <a:cs typeface="Times New Roman" pitchFamily="18" charset="0"/>
                      </a:rPr>
                      <m:t>𝑜𝑢𝑡𝑝𝑢𝑡</m:t>
                    </m:r>
                    <m:r>
                      <a:rPr lang="en-US" altLang="zh-CN" sz="2400" b="0" i="1" smtClean="0">
                        <a:latin typeface="Cambria Math"/>
                        <a:ea typeface="华文中宋" pitchFamily="2" charset="-122"/>
                        <a:cs typeface="Times New Roman" pitchFamily="18" charset="0"/>
                      </a:rPr>
                      <m:t>_</m:t>
                    </m:r>
                    <m:r>
                      <a:rPr lang="en-US" altLang="zh-CN" sz="2400" b="0" i="1" smtClean="0">
                        <a:latin typeface="Cambria Math"/>
                        <a:ea typeface="华文中宋" pitchFamily="2" charset="-122"/>
                        <a:cs typeface="Times New Roman" pitchFamily="18" charset="0"/>
                      </a:rPr>
                      <m:t>𝑝𝑜𝑟𝑡</m:t>
                    </m:r>
                    <m:r>
                      <a:rPr lang="en-US" altLang="zh-CN" sz="2400" b="0" i="1" smtClean="0">
                        <a:latin typeface="Cambria Math"/>
                        <a:ea typeface="华文中宋" pitchFamily="2" charset="-122"/>
                        <a:cs typeface="Times New Roman" pitchFamily="18" charset="0"/>
                      </a:rPr>
                      <m:t>=</m:t>
                    </m:r>
                    <m:r>
                      <a:rPr lang="en-US" altLang="zh-CN" sz="2400" b="0" i="1" smtClean="0">
                        <a:latin typeface="Cambria Math"/>
                        <a:ea typeface="华文中宋" pitchFamily="2" charset="-122"/>
                        <a:cs typeface="Times New Roman" pitchFamily="18" charset="0"/>
                      </a:rPr>
                      <m:t>𝑑𝑒𝑠𝑡</m:t>
                    </m:r>
                    <m:r>
                      <a:rPr lang="en-US" altLang="zh-CN" sz="2400" b="0" i="1" smtClean="0">
                        <a:latin typeface="Cambria Math"/>
                        <a:ea typeface="华文中宋" pitchFamily="2" charset="-122"/>
                        <a:cs typeface="Times New Roman" pitchFamily="18" charset="0"/>
                      </a:rPr>
                      <m:t>_</m:t>
                    </m:r>
                    <m:r>
                      <a:rPr lang="en-US" altLang="zh-CN" sz="2400" b="0" i="1" smtClean="0">
                        <a:latin typeface="Cambria Math"/>
                        <a:ea typeface="华文中宋" pitchFamily="2" charset="-122"/>
                        <a:cs typeface="Times New Roman" pitchFamily="18" charset="0"/>
                      </a:rPr>
                      <m:t>𝑡𝑎𝑔</m:t>
                    </m:r>
                    <m:r>
                      <a:rPr lang="en-US" altLang="zh-CN" sz="2400" b="0" i="1" smtClean="0">
                        <a:latin typeface="Cambria Math"/>
                        <a:ea typeface="华文中宋" pitchFamily="2" charset="-122"/>
                        <a:cs typeface="Times New Roman" pitchFamily="18" charset="0"/>
                      </a:rPr>
                      <m:t>[</m:t>
                    </m:r>
                    <m:r>
                      <a:rPr lang="en-US" altLang="zh-CN" sz="2400" b="0" i="1" smtClean="0">
                        <a:latin typeface="Cambria Math"/>
                        <a:ea typeface="华文中宋" pitchFamily="2" charset="-122"/>
                        <a:cs typeface="Times New Roman" pitchFamily="18" charset="0"/>
                      </a:rPr>
                      <m:t>𝑚𝑠𝑏</m:t>
                    </m:r>
                    <m:r>
                      <a:rPr lang="en-US" altLang="zh-CN" sz="2400" b="0" i="1" smtClean="0">
                        <a:latin typeface="Cambria Math"/>
                        <a:ea typeface="华文中宋" pitchFamily="2" charset="-122"/>
                        <a:cs typeface="Times New Roman" pitchFamily="18" charset="0"/>
                      </a:rPr>
                      <m:t>]</m:t>
                    </m:r>
                  </m:oMath>
                </a14:m>
                <a:endParaRPr lang="en-US" altLang="zh-CN" sz="2400" dirty="0">
                  <a:latin typeface="Times New Roman" pitchFamily="18" charset="0"/>
                  <a:ea typeface="华文中宋" pitchFamily="2" charset="-122"/>
                  <a:cs typeface="Times New Roman" pitchFamily="18" charset="0"/>
                </a:endParaRPr>
              </a:p>
              <a:p>
                <a:pPr marL="742950" lvl="1" indent="-285750">
                  <a:buSzPct val="60000"/>
                  <a:buFont typeface="Wingdings" pitchFamily="2" charset="2"/>
                  <a:buChar char="l"/>
                </a:pPr>
                <a14:m>
                  <m:oMath xmlns:m="http://schemas.openxmlformats.org/officeDocument/2006/math">
                    <m:r>
                      <a:rPr lang="en-US" altLang="zh-CN" sz="2400" i="1" smtClean="0">
                        <a:latin typeface="Cambria Math"/>
                        <a:ea typeface="华文中宋" pitchFamily="2" charset="-122"/>
                        <a:cs typeface="Times New Roman" pitchFamily="18" charset="0"/>
                      </a:rPr>
                      <m:t>𝑑𝑒𝑠𝑡</m:t>
                    </m:r>
                    <m:r>
                      <a:rPr lang="en-US" altLang="zh-CN" sz="2400" i="1" smtClean="0">
                        <a:latin typeface="Cambria Math"/>
                        <a:ea typeface="华文中宋" pitchFamily="2" charset="-122"/>
                        <a:cs typeface="Times New Roman" pitchFamily="18" charset="0"/>
                      </a:rPr>
                      <m:t>_</m:t>
                    </m:r>
                    <m:r>
                      <a:rPr lang="en-US" altLang="zh-CN" sz="2400" i="1" smtClean="0">
                        <a:latin typeface="Cambria Math"/>
                        <a:ea typeface="华文中宋" pitchFamily="2" charset="-122"/>
                        <a:cs typeface="Times New Roman" pitchFamily="18" charset="0"/>
                      </a:rPr>
                      <m:t>𝑡𝑎𝑔</m:t>
                    </m:r>
                    <m:r>
                      <a:rPr lang="en-US" altLang="zh-CN" sz="2400" i="1" smtClean="0">
                        <a:latin typeface="Cambria Math"/>
                        <a:ea typeface="Cambria Math"/>
                        <a:cs typeface="Times New Roman" pitchFamily="18" charset="0"/>
                      </a:rPr>
                      <m:t>≪</m:t>
                    </m:r>
                  </m:oMath>
                </a14:m>
                <a:r>
                  <a:rPr lang="en-US" altLang="zh-CN" sz="2400" dirty="0">
                    <a:latin typeface="Times New Roman" pitchFamily="18" charset="0"/>
                    <a:ea typeface="华文中宋" pitchFamily="2" charset="-122"/>
                    <a:cs typeface="Times New Roman" pitchFamily="18" charset="0"/>
                  </a:rPr>
                  <a:t> 1</a:t>
                </a:r>
              </a:p>
              <a:p>
                <a:pPr marL="742950" lvl="1" indent="-285750">
                  <a:buSzPct val="60000"/>
                  <a:buFont typeface="Wingdings" pitchFamily="2" charset="2"/>
                  <a:buChar char="l"/>
                </a:pPr>
                <a:endParaRPr lang="en-US" altLang="zh-CN" sz="2400" dirty="0">
                  <a:latin typeface="Times New Roman" pitchFamily="18" charset="0"/>
                  <a:ea typeface="华文中宋" pitchFamily="2" charset="-122"/>
                  <a:cs typeface="Times New Roman" pitchFamily="18" charset="0"/>
                </a:endParaRPr>
              </a:p>
            </p:txBody>
          </p:sp>
        </mc:Choice>
        <mc:Fallback>
          <p:sp>
            <p:nvSpPr>
              <p:cNvPr id="493" name="TextBox 492"/>
              <p:cNvSpPr txBox="1">
                <a:spLocks noRot="1" noChangeAspect="1" noMove="1" noResize="1" noEditPoints="1" noAdjustHandles="1" noChangeArrowheads="1" noChangeShapeType="1" noTextEdit="1"/>
              </p:cNvSpPr>
              <p:nvPr/>
            </p:nvSpPr>
            <p:spPr>
              <a:xfrm>
                <a:off x="258175" y="1239143"/>
                <a:ext cx="8418281" cy="1569660"/>
              </a:xfrm>
              <a:prstGeom prst="rect">
                <a:avLst/>
              </a:prstGeom>
              <a:blipFill rotWithShape="1">
                <a:blip r:embed="rId2"/>
                <a:stretch>
                  <a:fillRect l="-145" t="-3101"/>
                </a:stretch>
              </a:blipFill>
            </p:spPr>
            <p:txBody>
              <a:bodyPr/>
              <a:lstStyle/>
              <a:p>
                <a:r>
                  <a:rPr lang="zh-CN" altLang="en-US">
                    <a:noFill/>
                  </a:rPr>
                  <a:t> </a:t>
                </a:r>
                <a:endParaRPr lang="zh-CN" altLang="en-US">
                  <a:noFill/>
                </a:endParaRPr>
              </a:p>
            </p:txBody>
          </p:sp>
        </mc:Fallback>
      </mc:AlternateContent>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Group 117"/>
          <p:cNvGrpSpPr/>
          <p:nvPr/>
        </p:nvGrpSpPr>
        <p:grpSpPr bwMode="auto">
          <a:xfrm>
            <a:off x="3004260" y="2744085"/>
            <a:ext cx="3942722" cy="3659327"/>
            <a:chOff x="2222" y="2262"/>
            <a:chExt cx="1906" cy="1769"/>
          </a:xfrm>
        </p:grpSpPr>
        <p:sp>
          <p:nvSpPr>
            <p:cNvPr id="39" name="Rectangle 31"/>
            <p:cNvSpPr>
              <a:spLocks noChangeArrowheads="1"/>
            </p:cNvSpPr>
            <p:nvPr/>
          </p:nvSpPr>
          <p:spPr bwMode="auto">
            <a:xfrm>
              <a:off x="2222" y="2262"/>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 name="Rectangle 32"/>
            <p:cNvSpPr>
              <a:spLocks noChangeArrowheads="1"/>
            </p:cNvSpPr>
            <p:nvPr/>
          </p:nvSpPr>
          <p:spPr bwMode="auto">
            <a:xfrm>
              <a:off x="2222" y="2716"/>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 name="Rectangle 33"/>
            <p:cNvSpPr>
              <a:spLocks noChangeArrowheads="1"/>
            </p:cNvSpPr>
            <p:nvPr/>
          </p:nvSpPr>
          <p:spPr bwMode="auto">
            <a:xfrm>
              <a:off x="2222" y="3169"/>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 name="Rectangle 34"/>
            <p:cNvSpPr>
              <a:spLocks noChangeArrowheads="1"/>
            </p:cNvSpPr>
            <p:nvPr/>
          </p:nvSpPr>
          <p:spPr bwMode="auto">
            <a:xfrm>
              <a:off x="2222" y="3623"/>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 name="Rectangle 35"/>
            <p:cNvSpPr>
              <a:spLocks noChangeArrowheads="1"/>
            </p:cNvSpPr>
            <p:nvPr/>
          </p:nvSpPr>
          <p:spPr bwMode="auto">
            <a:xfrm>
              <a:off x="3038" y="2262"/>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 name="Rectangle 36"/>
            <p:cNvSpPr>
              <a:spLocks noChangeArrowheads="1"/>
            </p:cNvSpPr>
            <p:nvPr/>
          </p:nvSpPr>
          <p:spPr bwMode="auto">
            <a:xfrm>
              <a:off x="3038" y="2716"/>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 name="Rectangle 37"/>
            <p:cNvSpPr>
              <a:spLocks noChangeArrowheads="1"/>
            </p:cNvSpPr>
            <p:nvPr/>
          </p:nvSpPr>
          <p:spPr bwMode="auto">
            <a:xfrm>
              <a:off x="3038" y="3169"/>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 name="Rectangle 38"/>
            <p:cNvSpPr>
              <a:spLocks noChangeArrowheads="1"/>
            </p:cNvSpPr>
            <p:nvPr/>
          </p:nvSpPr>
          <p:spPr bwMode="auto">
            <a:xfrm>
              <a:off x="3038" y="3623"/>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 name="Rectangle 39"/>
            <p:cNvSpPr>
              <a:spLocks noChangeArrowheads="1"/>
            </p:cNvSpPr>
            <p:nvPr/>
          </p:nvSpPr>
          <p:spPr bwMode="auto">
            <a:xfrm>
              <a:off x="3856" y="2262"/>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 name="Rectangle 40"/>
            <p:cNvSpPr>
              <a:spLocks noChangeArrowheads="1"/>
            </p:cNvSpPr>
            <p:nvPr/>
          </p:nvSpPr>
          <p:spPr bwMode="auto">
            <a:xfrm>
              <a:off x="3856" y="2716"/>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 name="Rectangle 41"/>
            <p:cNvSpPr>
              <a:spLocks noChangeArrowheads="1"/>
            </p:cNvSpPr>
            <p:nvPr/>
          </p:nvSpPr>
          <p:spPr bwMode="auto">
            <a:xfrm>
              <a:off x="3856" y="3169"/>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 name="Rectangle 42"/>
            <p:cNvSpPr>
              <a:spLocks noChangeArrowheads="1"/>
            </p:cNvSpPr>
            <p:nvPr/>
          </p:nvSpPr>
          <p:spPr bwMode="auto">
            <a:xfrm>
              <a:off x="3856" y="3623"/>
              <a:ext cx="272" cy="408"/>
            </a:xfrm>
            <a:prstGeom prst="rect">
              <a:avLst/>
            </a:prstGeom>
            <a:solidFill>
              <a:srgbClr val="CCFFFF"/>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2" name="Line 43"/>
          <p:cNvSpPr>
            <a:spLocks noChangeShapeType="1"/>
          </p:cNvSpPr>
          <p:nvPr/>
        </p:nvSpPr>
        <p:spPr bwMode="auto">
          <a:xfrm>
            <a:off x="6946982" y="2930258"/>
            <a:ext cx="28339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 name="Line 44"/>
          <p:cNvSpPr>
            <a:spLocks noChangeShapeType="1"/>
          </p:cNvSpPr>
          <p:nvPr/>
        </p:nvSpPr>
        <p:spPr bwMode="auto">
          <a:xfrm>
            <a:off x="6946982" y="3399827"/>
            <a:ext cx="28339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 name="Line 45"/>
          <p:cNvSpPr>
            <a:spLocks noChangeShapeType="1"/>
          </p:cNvSpPr>
          <p:nvPr/>
        </p:nvSpPr>
        <p:spPr bwMode="auto">
          <a:xfrm>
            <a:off x="6946982" y="3869395"/>
            <a:ext cx="28339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 name="Line 46"/>
          <p:cNvSpPr>
            <a:spLocks noChangeShapeType="1"/>
          </p:cNvSpPr>
          <p:nvPr/>
        </p:nvSpPr>
        <p:spPr bwMode="auto">
          <a:xfrm>
            <a:off x="6946982" y="4338964"/>
            <a:ext cx="28339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 name="Line 47"/>
          <p:cNvSpPr>
            <a:spLocks noChangeShapeType="1"/>
          </p:cNvSpPr>
          <p:nvPr/>
        </p:nvSpPr>
        <p:spPr bwMode="auto">
          <a:xfrm>
            <a:off x="6946982" y="4808533"/>
            <a:ext cx="28339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 name="Line 48"/>
          <p:cNvSpPr>
            <a:spLocks noChangeShapeType="1"/>
          </p:cNvSpPr>
          <p:nvPr/>
        </p:nvSpPr>
        <p:spPr bwMode="auto">
          <a:xfrm>
            <a:off x="6946982" y="5276033"/>
            <a:ext cx="283397" cy="0"/>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sp>
        <p:nvSpPr>
          <p:cNvPr id="58" name="Line 49"/>
          <p:cNvSpPr>
            <a:spLocks noChangeShapeType="1"/>
          </p:cNvSpPr>
          <p:nvPr/>
        </p:nvSpPr>
        <p:spPr bwMode="auto">
          <a:xfrm>
            <a:off x="6946982" y="5745601"/>
            <a:ext cx="28339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 name="Line 50"/>
          <p:cNvSpPr>
            <a:spLocks noChangeShapeType="1"/>
          </p:cNvSpPr>
          <p:nvPr/>
        </p:nvSpPr>
        <p:spPr bwMode="auto">
          <a:xfrm>
            <a:off x="6946982" y="6215170"/>
            <a:ext cx="28339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 name="Line 51"/>
          <p:cNvSpPr>
            <a:spLocks noChangeShapeType="1"/>
          </p:cNvSpPr>
          <p:nvPr/>
        </p:nvSpPr>
        <p:spPr bwMode="auto">
          <a:xfrm>
            <a:off x="1881020" y="2930258"/>
            <a:ext cx="112531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 name="Line 52"/>
          <p:cNvSpPr>
            <a:spLocks noChangeShapeType="1"/>
          </p:cNvSpPr>
          <p:nvPr/>
        </p:nvSpPr>
        <p:spPr bwMode="auto">
          <a:xfrm>
            <a:off x="1881020" y="6215170"/>
            <a:ext cx="112531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 name="Line 53"/>
          <p:cNvSpPr>
            <a:spLocks noChangeShapeType="1"/>
          </p:cNvSpPr>
          <p:nvPr/>
        </p:nvSpPr>
        <p:spPr bwMode="auto">
          <a:xfrm>
            <a:off x="3566915" y="2930258"/>
            <a:ext cx="1127379"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 name="Line 56"/>
          <p:cNvSpPr>
            <a:spLocks noChangeShapeType="1"/>
          </p:cNvSpPr>
          <p:nvPr/>
        </p:nvSpPr>
        <p:spPr bwMode="auto">
          <a:xfrm>
            <a:off x="3566915" y="6215170"/>
            <a:ext cx="1127379"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 name="Line 97"/>
          <p:cNvSpPr>
            <a:spLocks noChangeShapeType="1"/>
          </p:cNvSpPr>
          <p:nvPr/>
        </p:nvSpPr>
        <p:spPr bwMode="auto">
          <a:xfrm>
            <a:off x="3567949" y="3355616"/>
            <a:ext cx="1124276" cy="141671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kern="0">
              <a:solidFill>
                <a:sysClr val="windowText" lastClr="000000"/>
              </a:solidFill>
            </a:endParaRPr>
          </a:p>
        </p:txBody>
      </p:sp>
      <p:sp>
        <p:nvSpPr>
          <p:cNvPr id="65" name="Line 103"/>
          <p:cNvSpPr>
            <a:spLocks noChangeShapeType="1"/>
          </p:cNvSpPr>
          <p:nvPr/>
        </p:nvSpPr>
        <p:spPr bwMode="auto">
          <a:xfrm>
            <a:off x="3567949" y="4302764"/>
            <a:ext cx="1126345" cy="1408706"/>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sp>
        <p:nvSpPr>
          <p:cNvPr id="66" name="Line 106"/>
          <p:cNvSpPr>
            <a:spLocks noChangeShapeType="1"/>
          </p:cNvSpPr>
          <p:nvPr/>
        </p:nvSpPr>
        <p:spPr bwMode="auto">
          <a:xfrm flipV="1">
            <a:off x="3566915" y="3368251"/>
            <a:ext cx="1127379" cy="141262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7" name="Line 112"/>
          <p:cNvSpPr>
            <a:spLocks noChangeShapeType="1"/>
          </p:cNvSpPr>
          <p:nvPr/>
        </p:nvSpPr>
        <p:spPr bwMode="auto">
          <a:xfrm flipV="1">
            <a:off x="3566914" y="3839973"/>
            <a:ext cx="112738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8" name="Line 54"/>
          <p:cNvSpPr>
            <a:spLocks noChangeShapeType="1"/>
          </p:cNvSpPr>
          <p:nvPr/>
        </p:nvSpPr>
        <p:spPr bwMode="auto">
          <a:xfrm>
            <a:off x="5254880" y="2930258"/>
            <a:ext cx="112944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9" name="Line 57"/>
          <p:cNvSpPr>
            <a:spLocks noChangeShapeType="1"/>
          </p:cNvSpPr>
          <p:nvPr/>
        </p:nvSpPr>
        <p:spPr bwMode="auto">
          <a:xfrm>
            <a:off x="5259017" y="6215170"/>
            <a:ext cx="112531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70" name="Group 132"/>
          <p:cNvGrpSpPr/>
          <p:nvPr/>
        </p:nvGrpSpPr>
        <p:grpSpPr bwMode="auto">
          <a:xfrm>
            <a:off x="1502468" y="2708920"/>
            <a:ext cx="376482" cy="3659325"/>
            <a:chOff x="1270" y="2245"/>
            <a:chExt cx="182" cy="1769"/>
          </a:xfrm>
        </p:grpSpPr>
        <p:sp>
          <p:nvSpPr>
            <p:cNvPr id="71" name="Oval 124"/>
            <p:cNvSpPr>
              <a:spLocks noChangeArrowheads="1"/>
            </p:cNvSpPr>
            <p:nvPr/>
          </p:nvSpPr>
          <p:spPr bwMode="auto">
            <a:xfrm>
              <a:off x="1270" y="3833"/>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7</a:t>
              </a:r>
              <a:endParaRPr kumimoji="0" lang="es-ES_tradnl" sz="1400" b="0" i="0" u="none" strike="noStrike" kern="0" cap="none" spc="0" normalizeH="0" baseline="0" noProof="0">
                <a:ln>
                  <a:noFill/>
                </a:ln>
                <a:solidFill>
                  <a:sysClr val="windowText" lastClr="000000"/>
                </a:solidFill>
                <a:effectLst/>
                <a:uLnTx/>
                <a:uFillTx/>
              </a:endParaRPr>
            </a:p>
          </p:txBody>
        </p:sp>
        <p:sp>
          <p:nvSpPr>
            <p:cNvPr id="72" name="Oval 125"/>
            <p:cNvSpPr>
              <a:spLocks noChangeArrowheads="1"/>
            </p:cNvSpPr>
            <p:nvPr/>
          </p:nvSpPr>
          <p:spPr bwMode="auto">
            <a:xfrm>
              <a:off x="1270" y="3606"/>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6</a:t>
              </a:r>
              <a:endParaRPr kumimoji="0" lang="es-ES_tradnl" sz="1400" b="0" i="0" u="none" strike="noStrike" kern="0" cap="none" spc="0" normalizeH="0" baseline="0" noProof="0">
                <a:ln>
                  <a:noFill/>
                </a:ln>
                <a:solidFill>
                  <a:sysClr val="windowText" lastClr="000000"/>
                </a:solidFill>
                <a:effectLst/>
                <a:uLnTx/>
                <a:uFillTx/>
              </a:endParaRPr>
            </a:p>
          </p:txBody>
        </p:sp>
        <p:sp>
          <p:nvSpPr>
            <p:cNvPr id="73" name="Oval 126"/>
            <p:cNvSpPr>
              <a:spLocks noChangeArrowheads="1"/>
            </p:cNvSpPr>
            <p:nvPr/>
          </p:nvSpPr>
          <p:spPr bwMode="auto">
            <a:xfrm>
              <a:off x="1270" y="3379"/>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5</a:t>
              </a:r>
              <a:endParaRPr kumimoji="0" lang="es-ES_tradnl" sz="1400" b="0" i="0" u="none" strike="noStrike" kern="0" cap="none" spc="0" normalizeH="0" baseline="0" noProof="0">
                <a:ln>
                  <a:noFill/>
                </a:ln>
                <a:solidFill>
                  <a:sysClr val="windowText" lastClr="000000"/>
                </a:solidFill>
                <a:effectLst/>
                <a:uLnTx/>
                <a:uFillTx/>
              </a:endParaRPr>
            </a:p>
          </p:txBody>
        </p:sp>
        <p:sp>
          <p:nvSpPr>
            <p:cNvPr id="74" name="Oval 127"/>
            <p:cNvSpPr>
              <a:spLocks noChangeArrowheads="1"/>
            </p:cNvSpPr>
            <p:nvPr/>
          </p:nvSpPr>
          <p:spPr bwMode="auto">
            <a:xfrm>
              <a:off x="1270" y="3152"/>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4</a:t>
              </a:r>
              <a:endParaRPr kumimoji="0" lang="es-ES_tradnl" sz="1400" b="0" i="0" u="none" strike="noStrike" kern="0" cap="none" spc="0" normalizeH="0" baseline="0" noProof="0">
                <a:ln>
                  <a:noFill/>
                </a:ln>
                <a:solidFill>
                  <a:sysClr val="windowText" lastClr="000000"/>
                </a:solidFill>
                <a:effectLst/>
                <a:uLnTx/>
                <a:uFillTx/>
              </a:endParaRPr>
            </a:p>
          </p:txBody>
        </p:sp>
        <p:sp>
          <p:nvSpPr>
            <p:cNvPr id="75" name="Oval 128"/>
            <p:cNvSpPr>
              <a:spLocks noChangeArrowheads="1"/>
            </p:cNvSpPr>
            <p:nvPr/>
          </p:nvSpPr>
          <p:spPr bwMode="auto">
            <a:xfrm>
              <a:off x="1270" y="292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3</a:t>
              </a:r>
              <a:endParaRPr kumimoji="0" lang="es-ES_tradnl" sz="1400" b="0" i="0" u="none" strike="noStrike" kern="0" cap="none" spc="0" normalizeH="0" baseline="0" noProof="0">
                <a:ln>
                  <a:noFill/>
                </a:ln>
                <a:solidFill>
                  <a:sysClr val="windowText" lastClr="000000"/>
                </a:solidFill>
                <a:effectLst/>
                <a:uLnTx/>
                <a:uFillTx/>
              </a:endParaRPr>
            </a:p>
          </p:txBody>
        </p:sp>
        <p:sp>
          <p:nvSpPr>
            <p:cNvPr id="76" name="Oval 129"/>
            <p:cNvSpPr>
              <a:spLocks noChangeArrowheads="1"/>
            </p:cNvSpPr>
            <p:nvPr/>
          </p:nvSpPr>
          <p:spPr bwMode="auto">
            <a:xfrm>
              <a:off x="1270" y="2699"/>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2</a:t>
              </a:r>
              <a:endParaRPr kumimoji="0" lang="es-ES_tradnl" sz="1400" b="0" i="0" u="none" strike="noStrike" kern="0" cap="none" spc="0" normalizeH="0" baseline="0" noProof="0">
                <a:ln>
                  <a:noFill/>
                </a:ln>
                <a:solidFill>
                  <a:sysClr val="windowText" lastClr="000000"/>
                </a:solidFill>
                <a:effectLst/>
                <a:uLnTx/>
                <a:uFillTx/>
              </a:endParaRPr>
            </a:p>
          </p:txBody>
        </p:sp>
        <p:sp>
          <p:nvSpPr>
            <p:cNvPr id="77" name="Oval 130"/>
            <p:cNvSpPr>
              <a:spLocks noChangeArrowheads="1"/>
            </p:cNvSpPr>
            <p:nvPr/>
          </p:nvSpPr>
          <p:spPr bwMode="auto">
            <a:xfrm>
              <a:off x="1270" y="2472"/>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1</a:t>
              </a:r>
              <a:endParaRPr kumimoji="0" lang="es-ES_tradnl" sz="1400" b="0" i="0" u="none" strike="noStrike" kern="0" cap="none" spc="0" normalizeH="0" baseline="0" noProof="0">
                <a:ln>
                  <a:noFill/>
                </a:ln>
                <a:solidFill>
                  <a:sysClr val="windowText" lastClr="000000"/>
                </a:solidFill>
                <a:effectLst/>
                <a:uLnTx/>
                <a:uFillTx/>
              </a:endParaRPr>
            </a:p>
          </p:txBody>
        </p:sp>
        <p:sp>
          <p:nvSpPr>
            <p:cNvPr id="78" name="Oval 131"/>
            <p:cNvSpPr>
              <a:spLocks noChangeArrowheads="1"/>
            </p:cNvSpPr>
            <p:nvPr/>
          </p:nvSpPr>
          <p:spPr bwMode="auto">
            <a:xfrm>
              <a:off x="1270" y="224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0</a:t>
              </a:r>
              <a:endParaRPr kumimoji="0" lang="es-ES_tradnl" sz="1400" b="0" i="0" u="none" strike="noStrike" kern="0" cap="none" spc="0" normalizeH="0" baseline="0" noProof="0">
                <a:ln>
                  <a:noFill/>
                </a:ln>
                <a:solidFill>
                  <a:sysClr val="windowText" lastClr="000000"/>
                </a:solidFill>
                <a:effectLst/>
                <a:uLnTx/>
                <a:uFillTx/>
              </a:endParaRPr>
            </a:p>
          </p:txBody>
        </p:sp>
      </p:grpSp>
      <p:grpSp>
        <p:nvGrpSpPr>
          <p:cNvPr id="79" name="Group 133"/>
          <p:cNvGrpSpPr/>
          <p:nvPr/>
        </p:nvGrpSpPr>
        <p:grpSpPr bwMode="auto">
          <a:xfrm>
            <a:off x="7228310" y="2708920"/>
            <a:ext cx="376482" cy="3659325"/>
            <a:chOff x="1270" y="2245"/>
            <a:chExt cx="182" cy="1769"/>
          </a:xfrm>
        </p:grpSpPr>
        <p:sp>
          <p:nvSpPr>
            <p:cNvPr id="80" name="Oval 134"/>
            <p:cNvSpPr>
              <a:spLocks noChangeArrowheads="1"/>
            </p:cNvSpPr>
            <p:nvPr/>
          </p:nvSpPr>
          <p:spPr bwMode="auto">
            <a:xfrm>
              <a:off x="1270" y="3833"/>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7</a:t>
              </a:r>
              <a:endParaRPr kumimoji="0" lang="es-ES_tradnl" sz="1400" b="0" i="0" u="none" strike="noStrike" kern="0" cap="none" spc="0" normalizeH="0" baseline="0" noProof="0">
                <a:ln>
                  <a:noFill/>
                </a:ln>
                <a:solidFill>
                  <a:sysClr val="windowText" lastClr="000000"/>
                </a:solidFill>
                <a:effectLst/>
                <a:uLnTx/>
                <a:uFillTx/>
              </a:endParaRPr>
            </a:p>
          </p:txBody>
        </p:sp>
        <p:sp>
          <p:nvSpPr>
            <p:cNvPr id="81" name="Oval 135"/>
            <p:cNvSpPr>
              <a:spLocks noChangeArrowheads="1"/>
            </p:cNvSpPr>
            <p:nvPr/>
          </p:nvSpPr>
          <p:spPr bwMode="auto">
            <a:xfrm>
              <a:off x="1270" y="3606"/>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6</a:t>
              </a:r>
              <a:endParaRPr kumimoji="0" lang="es-ES_tradnl" sz="1400" b="0" i="0" u="none" strike="noStrike" kern="0" cap="none" spc="0" normalizeH="0" baseline="0" noProof="0">
                <a:ln>
                  <a:noFill/>
                </a:ln>
                <a:solidFill>
                  <a:sysClr val="windowText" lastClr="000000"/>
                </a:solidFill>
                <a:effectLst/>
                <a:uLnTx/>
                <a:uFillTx/>
              </a:endParaRPr>
            </a:p>
          </p:txBody>
        </p:sp>
        <p:sp>
          <p:nvSpPr>
            <p:cNvPr id="82" name="Oval 136"/>
            <p:cNvSpPr>
              <a:spLocks noChangeArrowheads="1"/>
            </p:cNvSpPr>
            <p:nvPr/>
          </p:nvSpPr>
          <p:spPr bwMode="auto">
            <a:xfrm>
              <a:off x="1270" y="3379"/>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5</a:t>
              </a:r>
              <a:endParaRPr kumimoji="0" lang="es-ES_tradnl" sz="1400" b="0" i="0" u="none" strike="noStrike" kern="0" cap="none" spc="0" normalizeH="0" baseline="0" noProof="0">
                <a:ln>
                  <a:noFill/>
                </a:ln>
                <a:solidFill>
                  <a:sysClr val="windowText" lastClr="000000"/>
                </a:solidFill>
                <a:effectLst/>
                <a:uLnTx/>
                <a:uFillTx/>
              </a:endParaRPr>
            </a:p>
          </p:txBody>
        </p:sp>
        <p:sp>
          <p:nvSpPr>
            <p:cNvPr id="83" name="Oval 137"/>
            <p:cNvSpPr>
              <a:spLocks noChangeArrowheads="1"/>
            </p:cNvSpPr>
            <p:nvPr/>
          </p:nvSpPr>
          <p:spPr bwMode="auto">
            <a:xfrm>
              <a:off x="1270" y="3152"/>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4</a:t>
              </a:r>
              <a:endParaRPr kumimoji="0" lang="es-ES_tradnl" sz="1400" b="0" i="0" u="none" strike="noStrike" kern="0" cap="none" spc="0" normalizeH="0" baseline="0" noProof="0">
                <a:ln>
                  <a:noFill/>
                </a:ln>
                <a:solidFill>
                  <a:sysClr val="windowText" lastClr="000000"/>
                </a:solidFill>
                <a:effectLst/>
                <a:uLnTx/>
                <a:uFillTx/>
              </a:endParaRPr>
            </a:p>
          </p:txBody>
        </p:sp>
        <p:sp>
          <p:nvSpPr>
            <p:cNvPr id="84" name="Oval 138"/>
            <p:cNvSpPr>
              <a:spLocks noChangeArrowheads="1"/>
            </p:cNvSpPr>
            <p:nvPr/>
          </p:nvSpPr>
          <p:spPr bwMode="auto">
            <a:xfrm>
              <a:off x="1270" y="292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3</a:t>
              </a:r>
              <a:endParaRPr kumimoji="0" lang="es-ES_tradnl" sz="1400" b="0" i="0" u="none" strike="noStrike" kern="0" cap="none" spc="0" normalizeH="0" baseline="0" noProof="0">
                <a:ln>
                  <a:noFill/>
                </a:ln>
                <a:solidFill>
                  <a:sysClr val="windowText" lastClr="000000"/>
                </a:solidFill>
                <a:effectLst/>
                <a:uLnTx/>
                <a:uFillTx/>
              </a:endParaRPr>
            </a:p>
          </p:txBody>
        </p:sp>
        <p:sp>
          <p:nvSpPr>
            <p:cNvPr id="85" name="Oval 139"/>
            <p:cNvSpPr>
              <a:spLocks noChangeArrowheads="1"/>
            </p:cNvSpPr>
            <p:nvPr/>
          </p:nvSpPr>
          <p:spPr bwMode="auto">
            <a:xfrm>
              <a:off x="1270" y="2699"/>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2</a:t>
              </a:r>
              <a:endParaRPr kumimoji="0" lang="es-ES_tradnl" sz="1400" b="0" i="0" u="none" strike="noStrike" kern="0" cap="none" spc="0" normalizeH="0" baseline="0" noProof="0">
                <a:ln>
                  <a:noFill/>
                </a:ln>
                <a:solidFill>
                  <a:sysClr val="windowText" lastClr="000000"/>
                </a:solidFill>
                <a:effectLst/>
                <a:uLnTx/>
                <a:uFillTx/>
              </a:endParaRPr>
            </a:p>
          </p:txBody>
        </p:sp>
        <p:sp>
          <p:nvSpPr>
            <p:cNvPr id="86" name="Oval 140"/>
            <p:cNvSpPr>
              <a:spLocks noChangeArrowheads="1"/>
            </p:cNvSpPr>
            <p:nvPr/>
          </p:nvSpPr>
          <p:spPr bwMode="auto">
            <a:xfrm>
              <a:off x="1270" y="2472"/>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a:ln>
                    <a:noFill/>
                  </a:ln>
                  <a:solidFill>
                    <a:sysClr val="windowText" lastClr="000000"/>
                  </a:solidFill>
                  <a:effectLst/>
                  <a:uLnTx/>
                  <a:uFillTx/>
                </a:rPr>
                <a:t>1</a:t>
              </a:r>
              <a:endParaRPr kumimoji="0" lang="es-ES_tradnl" sz="1400" b="0" i="0" u="none" strike="noStrike" kern="0" cap="none" spc="0" normalizeH="0" baseline="0" noProof="0">
                <a:ln>
                  <a:noFill/>
                </a:ln>
                <a:solidFill>
                  <a:sysClr val="windowText" lastClr="000000"/>
                </a:solidFill>
                <a:effectLst/>
                <a:uLnTx/>
                <a:uFillTx/>
              </a:endParaRPr>
            </a:p>
          </p:txBody>
        </p:sp>
        <p:sp>
          <p:nvSpPr>
            <p:cNvPr id="87" name="Oval 141"/>
            <p:cNvSpPr>
              <a:spLocks noChangeArrowheads="1"/>
            </p:cNvSpPr>
            <p:nvPr/>
          </p:nvSpPr>
          <p:spPr bwMode="auto">
            <a:xfrm>
              <a:off x="1270" y="2245"/>
              <a:ext cx="182" cy="181"/>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_tradnl" sz="1400" b="0" i="0" u="none" strike="noStrike" kern="0" cap="none" spc="0" normalizeH="0" baseline="0" noProof="0" dirty="0">
                  <a:ln>
                    <a:noFill/>
                  </a:ln>
                  <a:solidFill>
                    <a:sysClr val="windowText" lastClr="000000"/>
                  </a:solidFill>
                  <a:effectLst/>
                  <a:uLnTx/>
                  <a:uFillTx/>
                </a:rPr>
                <a:t>0</a:t>
              </a:r>
              <a:endParaRPr kumimoji="0" lang="es-ES_tradnl" sz="1400" b="0" i="0" u="none" strike="noStrike" kern="0" cap="none" spc="0" normalizeH="0" baseline="0" noProof="0" dirty="0">
                <a:ln>
                  <a:noFill/>
                </a:ln>
                <a:solidFill>
                  <a:sysClr val="windowText" lastClr="000000"/>
                </a:solidFill>
                <a:effectLst/>
                <a:uLnTx/>
                <a:uFillTx/>
              </a:endParaRPr>
            </a:p>
          </p:txBody>
        </p:sp>
      </p:grpSp>
      <p:sp>
        <p:nvSpPr>
          <p:cNvPr id="88" name="Line 51"/>
          <p:cNvSpPr>
            <a:spLocks noChangeShapeType="1"/>
          </p:cNvSpPr>
          <p:nvPr/>
        </p:nvSpPr>
        <p:spPr bwMode="auto">
          <a:xfrm>
            <a:off x="1878950" y="3365696"/>
            <a:ext cx="112531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sp>
        <p:nvSpPr>
          <p:cNvPr id="89" name="Line 51"/>
          <p:cNvSpPr>
            <a:spLocks noChangeShapeType="1"/>
          </p:cNvSpPr>
          <p:nvPr/>
        </p:nvSpPr>
        <p:spPr bwMode="auto">
          <a:xfrm>
            <a:off x="1881020" y="3834844"/>
            <a:ext cx="112531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0" name="Line 51"/>
          <p:cNvSpPr>
            <a:spLocks noChangeShapeType="1"/>
          </p:cNvSpPr>
          <p:nvPr/>
        </p:nvSpPr>
        <p:spPr bwMode="auto">
          <a:xfrm>
            <a:off x="1881020" y="4311309"/>
            <a:ext cx="1125310" cy="0"/>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sp>
        <p:nvSpPr>
          <p:cNvPr id="91" name="Line 51"/>
          <p:cNvSpPr>
            <a:spLocks noChangeShapeType="1"/>
          </p:cNvSpPr>
          <p:nvPr/>
        </p:nvSpPr>
        <p:spPr bwMode="auto">
          <a:xfrm>
            <a:off x="1878950" y="4772333"/>
            <a:ext cx="112531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2" name="Line 51"/>
          <p:cNvSpPr>
            <a:spLocks noChangeShapeType="1"/>
          </p:cNvSpPr>
          <p:nvPr/>
        </p:nvSpPr>
        <p:spPr bwMode="auto">
          <a:xfrm>
            <a:off x="1881020" y="5241901"/>
            <a:ext cx="112531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3" name="Line 51"/>
          <p:cNvSpPr>
            <a:spLocks noChangeShapeType="1"/>
          </p:cNvSpPr>
          <p:nvPr/>
        </p:nvSpPr>
        <p:spPr bwMode="auto">
          <a:xfrm>
            <a:off x="1881020" y="5711050"/>
            <a:ext cx="112531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4" name="Line 106"/>
          <p:cNvSpPr>
            <a:spLocks noChangeShapeType="1"/>
          </p:cNvSpPr>
          <p:nvPr/>
        </p:nvSpPr>
        <p:spPr bwMode="auto">
          <a:xfrm flipV="1">
            <a:off x="3567949" y="5241900"/>
            <a:ext cx="1126345"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5" name="Line 106"/>
          <p:cNvSpPr>
            <a:spLocks noChangeShapeType="1"/>
          </p:cNvSpPr>
          <p:nvPr/>
        </p:nvSpPr>
        <p:spPr bwMode="auto">
          <a:xfrm flipV="1">
            <a:off x="3567950" y="4300594"/>
            <a:ext cx="1124276" cy="140833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6" name="Line 106"/>
          <p:cNvSpPr>
            <a:spLocks noChangeShapeType="1"/>
          </p:cNvSpPr>
          <p:nvPr/>
        </p:nvSpPr>
        <p:spPr bwMode="auto">
          <a:xfrm>
            <a:off x="5254880" y="3385983"/>
            <a:ext cx="1129447" cy="483411"/>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kern="0">
              <a:solidFill>
                <a:sysClr val="windowText" lastClr="000000"/>
              </a:solidFill>
            </a:endParaRPr>
          </a:p>
        </p:txBody>
      </p:sp>
      <p:sp>
        <p:nvSpPr>
          <p:cNvPr id="117" name="Line 106"/>
          <p:cNvSpPr>
            <a:spLocks noChangeShapeType="1"/>
          </p:cNvSpPr>
          <p:nvPr/>
        </p:nvSpPr>
        <p:spPr bwMode="auto">
          <a:xfrm flipV="1">
            <a:off x="5254880" y="3399827"/>
            <a:ext cx="1129447" cy="44014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8" name="Line 106"/>
          <p:cNvSpPr>
            <a:spLocks noChangeShapeType="1"/>
          </p:cNvSpPr>
          <p:nvPr/>
        </p:nvSpPr>
        <p:spPr bwMode="auto">
          <a:xfrm flipV="1">
            <a:off x="5259018" y="4311308"/>
            <a:ext cx="1125309"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9" name="Line 106"/>
          <p:cNvSpPr>
            <a:spLocks noChangeShapeType="1"/>
          </p:cNvSpPr>
          <p:nvPr/>
        </p:nvSpPr>
        <p:spPr bwMode="auto">
          <a:xfrm flipV="1">
            <a:off x="5254880" y="4772331"/>
            <a:ext cx="112944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kern="0">
              <a:solidFill>
                <a:sysClr val="windowText" lastClr="000000"/>
              </a:solidFill>
            </a:endParaRPr>
          </a:p>
        </p:txBody>
      </p:sp>
      <p:sp>
        <p:nvSpPr>
          <p:cNvPr id="120" name="Line 106"/>
          <p:cNvSpPr>
            <a:spLocks noChangeShapeType="1"/>
          </p:cNvSpPr>
          <p:nvPr/>
        </p:nvSpPr>
        <p:spPr bwMode="auto">
          <a:xfrm>
            <a:off x="5259018" y="5241898"/>
            <a:ext cx="1125309" cy="50370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1" name="Line 106"/>
          <p:cNvSpPr>
            <a:spLocks noChangeShapeType="1"/>
          </p:cNvSpPr>
          <p:nvPr/>
        </p:nvSpPr>
        <p:spPr bwMode="auto">
          <a:xfrm flipV="1">
            <a:off x="5254880" y="5276033"/>
            <a:ext cx="1129447" cy="469567"/>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endParaRPr lang="zh-CN" altLang="en-US" kern="0">
              <a:solidFill>
                <a:sysClr val="windowText" lastClr="000000"/>
              </a:solidFill>
            </a:endParaRPr>
          </a:p>
        </p:txBody>
      </p:sp>
      <p:grpSp>
        <p:nvGrpSpPr>
          <p:cNvPr id="485" name="组合 484"/>
          <p:cNvGrpSpPr/>
          <p:nvPr/>
        </p:nvGrpSpPr>
        <p:grpSpPr>
          <a:xfrm>
            <a:off x="3322990" y="2744085"/>
            <a:ext cx="312906" cy="3564130"/>
            <a:chOff x="3322990" y="2345685"/>
            <a:chExt cx="312906" cy="3564130"/>
          </a:xfrm>
        </p:grpSpPr>
        <p:sp>
          <p:nvSpPr>
            <p:cNvPr id="484" name="TextBox 483"/>
            <p:cNvSpPr txBox="1"/>
            <p:nvPr/>
          </p:nvSpPr>
          <p:spPr>
            <a:xfrm>
              <a:off x="3322990" y="2345685"/>
              <a:ext cx="312906" cy="723275"/>
            </a:xfrm>
            <a:prstGeom prst="rect">
              <a:avLst/>
            </a:prstGeom>
            <a:noFill/>
          </p:spPr>
          <p:txBody>
            <a:bodyPr wrap="none" rtlCol="0">
              <a:spAutoFit/>
            </a:bodyPr>
            <a:lstStyle>
              <a:defPPr>
                <a:defRPr lang="en-US"/>
              </a:defPPr>
              <a:lvl1pPr>
                <a:defRPr>
                  <a:latin typeface="Cambria Math" panose="02040503050406030204" pitchFamily="18" charset="0"/>
                  <a:ea typeface="Cambria Math" panose="02040503050406030204" pitchFamily="18" charset="0"/>
                </a:defRPr>
              </a:lvl1pPr>
            </a:lstStyle>
            <a:p>
              <a:r>
                <a:rPr lang="en-US" altLang="zh-CN" dirty="0"/>
                <a:t>0</a:t>
              </a:r>
              <a:endParaRPr lang="en-US" altLang="zh-CN" dirty="0"/>
            </a:p>
            <a:p>
              <a:pPr>
                <a:spcBef>
                  <a:spcPts val="600"/>
                </a:spcBef>
              </a:pPr>
              <a:r>
                <a:rPr lang="en-US" altLang="zh-CN" dirty="0"/>
                <a:t>1</a:t>
              </a:r>
              <a:endParaRPr lang="zh-CN" altLang="en-US" dirty="0"/>
            </a:p>
          </p:txBody>
        </p:sp>
        <p:sp>
          <p:nvSpPr>
            <p:cNvPr id="125" name="TextBox 124"/>
            <p:cNvSpPr txBox="1"/>
            <p:nvPr/>
          </p:nvSpPr>
          <p:spPr>
            <a:xfrm>
              <a:off x="3322990" y="3279683"/>
              <a:ext cx="312906" cy="723275"/>
            </a:xfrm>
            <a:prstGeom prst="rect">
              <a:avLst/>
            </a:prstGeom>
            <a:noFill/>
          </p:spPr>
          <p:txBody>
            <a:bodyPr wrap="none" rtlCol="0">
              <a:spAutoFit/>
            </a:bodyPr>
            <a:lstStyle>
              <a:defPPr>
                <a:defRPr lang="en-US"/>
              </a:defPPr>
              <a:lvl1pPr>
                <a:defRPr>
                  <a:latin typeface="Cambria Math" panose="02040503050406030204" pitchFamily="18" charset="0"/>
                  <a:ea typeface="Cambria Math" panose="02040503050406030204" pitchFamily="18" charset="0"/>
                </a:defRPr>
              </a:lvl1pPr>
            </a:lstStyle>
            <a:p>
              <a:r>
                <a:rPr lang="en-US" altLang="zh-CN" dirty="0"/>
                <a:t>0</a:t>
              </a:r>
              <a:endParaRPr lang="en-US" altLang="zh-CN" dirty="0"/>
            </a:p>
            <a:p>
              <a:pPr>
                <a:spcBef>
                  <a:spcPts val="600"/>
                </a:spcBef>
              </a:pPr>
              <a:r>
                <a:rPr lang="en-US" altLang="zh-CN" b="1" dirty="0">
                  <a:solidFill>
                    <a:srgbClr val="C00000"/>
                  </a:solidFill>
                </a:rPr>
                <a:t>1</a:t>
              </a:r>
              <a:endParaRPr lang="zh-CN" altLang="en-US" b="1" dirty="0">
                <a:solidFill>
                  <a:srgbClr val="C00000"/>
                </a:solidFill>
              </a:endParaRPr>
            </a:p>
          </p:txBody>
        </p:sp>
        <p:sp>
          <p:nvSpPr>
            <p:cNvPr id="126" name="TextBox 125"/>
            <p:cNvSpPr txBox="1"/>
            <p:nvPr/>
          </p:nvSpPr>
          <p:spPr>
            <a:xfrm>
              <a:off x="3322990" y="4247403"/>
              <a:ext cx="312906" cy="723275"/>
            </a:xfrm>
            <a:prstGeom prst="rect">
              <a:avLst/>
            </a:prstGeom>
            <a:noFill/>
          </p:spPr>
          <p:txBody>
            <a:bodyPr wrap="none" rtlCol="0">
              <a:spAutoFit/>
            </a:bodyPr>
            <a:lstStyle>
              <a:defPPr>
                <a:defRPr lang="en-US"/>
              </a:defPPr>
              <a:lvl1pPr>
                <a:defRPr>
                  <a:latin typeface="Cambria Math" panose="02040503050406030204" pitchFamily="18" charset="0"/>
                  <a:ea typeface="Cambria Math" panose="02040503050406030204" pitchFamily="18" charset="0"/>
                </a:defRPr>
              </a:lvl1pPr>
            </a:lstStyle>
            <a:p>
              <a:r>
                <a:rPr lang="en-US" altLang="zh-CN" dirty="0"/>
                <a:t>0</a:t>
              </a:r>
              <a:endParaRPr lang="en-US" altLang="zh-CN" dirty="0"/>
            </a:p>
            <a:p>
              <a:pPr>
                <a:spcBef>
                  <a:spcPts val="600"/>
                </a:spcBef>
              </a:pPr>
              <a:r>
                <a:rPr lang="en-US" altLang="zh-CN" dirty="0"/>
                <a:t>1</a:t>
              </a:r>
              <a:endParaRPr lang="zh-CN" altLang="en-US" dirty="0"/>
            </a:p>
          </p:txBody>
        </p:sp>
        <p:sp>
          <p:nvSpPr>
            <p:cNvPr id="127" name="TextBox 126"/>
            <p:cNvSpPr txBox="1"/>
            <p:nvPr/>
          </p:nvSpPr>
          <p:spPr>
            <a:xfrm>
              <a:off x="3322990" y="5186540"/>
              <a:ext cx="312906" cy="723275"/>
            </a:xfrm>
            <a:prstGeom prst="rect">
              <a:avLst/>
            </a:prstGeom>
            <a:noFill/>
          </p:spPr>
          <p:txBody>
            <a:bodyPr wrap="none" rtlCol="0">
              <a:spAutoFit/>
            </a:bodyPr>
            <a:lstStyle>
              <a:defPPr>
                <a:defRPr lang="en-US"/>
              </a:defPPr>
              <a:lvl1pPr>
                <a:defRPr>
                  <a:latin typeface="Cambria Math" panose="02040503050406030204" pitchFamily="18" charset="0"/>
                  <a:ea typeface="Cambria Math" panose="02040503050406030204" pitchFamily="18" charset="0"/>
                </a:defRPr>
              </a:lvl1pPr>
            </a:lstStyle>
            <a:p>
              <a:r>
                <a:rPr lang="en-US" altLang="zh-CN" dirty="0"/>
                <a:t>0</a:t>
              </a:r>
              <a:endParaRPr lang="en-US" altLang="zh-CN" dirty="0"/>
            </a:p>
            <a:p>
              <a:pPr>
                <a:spcBef>
                  <a:spcPts val="600"/>
                </a:spcBef>
              </a:pPr>
              <a:r>
                <a:rPr lang="en-US" altLang="zh-CN" dirty="0"/>
                <a:t>1</a:t>
              </a:r>
              <a:endParaRPr lang="zh-CN" altLang="en-US" dirty="0"/>
            </a:p>
          </p:txBody>
        </p:sp>
      </p:grpSp>
      <p:grpSp>
        <p:nvGrpSpPr>
          <p:cNvPr id="129" name="组合 128"/>
          <p:cNvGrpSpPr/>
          <p:nvPr/>
        </p:nvGrpSpPr>
        <p:grpSpPr>
          <a:xfrm>
            <a:off x="5004048" y="2744085"/>
            <a:ext cx="312906" cy="3564130"/>
            <a:chOff x="3322990" y="2345685"/>
            <a:chExt cx="312906" cy="3564130"/>
          </a:xfrm>
        </p:grpSpPr>
        <p:sp>
          <p:nvSpPr>
            <p:cNvPr id="130" name="TextBox 129"/>
            <p:cNvSpPr txBox="1"/>
            <p:nvPr/>
          </p:nvSpPr>
          <p:spPr>
            <a:xfrm>
              <a:off x="3322990" y="2345685"/>
              <a:ext cx="312906" cy="723275"/>
            </a:xfrm>
            <a:prstGeom prst="rect">
              <a:avLst/>
            </a:prstGeom>
            <a:noFill/>
          </p:spPr>
          <p:txBody>
            <a:bodyPr wrap="none" rtlCol="0">
              <a:spAutoFit/>
            </a:bodyPr>
            <a:lstStyle>
              <a:defPPr>
                <a:defRPr lang="en-US"/>
              </a:defPPr>
              <a:lvl1pPr>
                <a:defRPr>
                  <a:latin typeface="Cambria Math" panose="02040503050406030204" pitchFamily="18" charset="0"/>
                  <a:ea typeface="Cambria Math" panose="02040503050406030204" pitchFamily="18" charset="0"/>
                </a:defRPr>
              </a:lvl1pPr>
            </a:lstStyle>
            <a:p>
              <a:r>
                <a:rPr lang="en-US" altLang="zh-CN" dirty="0"/>
                <a:t>0</a:t>
              </a:r>
              <a:endParaRPr lang="en-US" altLang="zh-CN" dirty="0"/>
            </a:p>
            <a:p>
              <a:pPr>
                <a:spcBef>
                  <a:spcPts val="600"/>
                </a:spcBef>
              </a:pPr>
              <a:r>
                <a:rPr lang="en-US" altLang="zh-CN" dirty="0"/>
                <a:t>1</a:t>
              </a:r>
              <a:endParaRPr lang="zh-CN" altLang="en-US" dirty="0"/>
            </a:p>
          </p:txBody>
        </p:sp>
        <p:sp>
          <p:nvSpPr>
            <p:cNvPr id="131" name="TextBox 130"/>
            <p:cNvSpPr txBox="1"/>
            <p:nvPr/>
          </p:nvSpPr>
          <p:spPr>
            <a:xfrm>
              <a:off x="3322990" y="3279683"/>
              <a:ext cx="312906" cy="723275"/>
            </a:xfrm>
            <a:prstGeom prst="rect">
              <a:avLst/>
            </a:prstGeom>
            <a:noFill/>
          </p:spPr>
          <p:txBody>
            <a:bodyPr wrap="none" rtlCol="0">
              <a:spAutoFit/>
            </a:bodyPr>
            <a:lstStyle>
              <a:defPPr>
                <a:defRPr lang="en-US"/>
              </a:defPPr>
              <a:lvl1pPr>
                <a:defRPr>
                  <a:latin typeface="Cambria Math" panose="02040503050406030204" pitchFamily="18" charset="0"/>
                  <a:ea typeface="Cambria Math" panose="02040503050406030204" pitchFamily="18" charset="0"/>
                </a:defRPr>
              </a:lvl1pPr>
            </a:lstStyle>
            <a:p>
              <a:r>
                <a:rPr lang="en-US" altLang="zh-CN" dirty="0"/>
                <a:t>0</a:t>
              </a:r>
              <a:endParaRPr lang="en-US" altLang="zh-CN" dirty="0"/>
            </a:p>
            <a:p>
              <a:pPr>
                <a:spcBef>
                  <a:spcPts val="600"/>
                </a:spcBef>
              </a:pPr>
              <a:r>
                <a:rPr lang="en-US" altLang="zh-CN" dirty="0"/>
                <a:t>1</a:t>
              </a:r>
              <a:endParaRPr lang="zh-CN" altLang="en-US" dirty="0"/>
            </a:p>
          </p:txBody>
        </p:sp>
        <p:sp>
          <p:nvSpPr>
            <p:cNvPr id="132" name="TextBox 131"/>
            <p:cNvSpPr txBox="1"/>
            <p:nvPr/>
          </p:nvSpPr>
          <p:spPr>
            <a:xfrm>
              <a:off x="3322990" y="4247403"/>
              <a:ext cx="312906" cy="723275"/>
            </a:xfrm>
            <a:prstGeom prst="rect">
              <a:avLst/>
            </a:prstGeom>
            <a:noFill/>
          </p:spPr>
          <p:txBody>
            <a:bodyPr wrap="none" rtlCol="0">
              <a:spAutoFit/>
            </a:bodyPr>
            <a:lstStyle>
              <a:defPPr>
                <a:defRPr lang="en-US"/>
              </a:defPPr>
              <a:lvl1pPr>
                <a:defRPr>
                  <a:latin typeface="Cambria Math" panose="02040503050406030204" pitchFamily="18" charset="0"/>
                  <a:ea typeface="Cambria Math" panose="02040503050406030204" pitchFamily="18" charset="0"/>
                </a:defRPr>
              </a:lvl1pPr>
            </a:lstStyle>
            <a:p>
              <a:r>
                <a:rPr lang="en-US" altLang="zh-CN" dirty="0"/>
                <a:t>0</a:t>
              </a:r>
              <a:endParaRPr lang="en-US" altLang="zh-CN" dirty="0"/>
            </a:p>
            <a:p>
              <a:pPr>
                <a:spcBef>
                  <a:spcPts val="600"/>
                </a:spcBef>
              </a:pPr>
              <a:r>
                <a:rPr lang="en-US" altLang="zh-CN" dirty="0"/>
                <a:t>1</a:t>
              </a:r>
              <a:endParaRPr lang="zh-CN" altLang="en-US" dirty="0"/>
            </a:p>
          </p:txBody>
        </p:sp>
        <p:sp>
          <p:nvSpPr>
            <p:cNvPr id="133" name="TextBox 132"/>
            <p:cNvSpPr txBox="1"/>
            <p:nvPr/>
          </p:nvSpPr>
          <p:spPr>
            <a:xfrm>
              <a:off x="3322990" y="5186540"/>
              <a:ext cx="312906" cy="723275"/>
            </a:xfrm>
            <a:prstGeom prst="rect">
              <a:avLst/>
            </a:prstGeom>
            <a:noFill/>
          </p:spPr>
          <p:txBody>
            <a:bodyPr wrap="none" rtlCol="0">
              <a:spAutoFit/>
            </a:bodyPr>
            <a:lstStyle>
              <a:defPPr>
                <a:defRPr lang="en-US"/>
              </a:defPPr>
              <a:lvl1pPr>
                <a:defRPr>
                  <a:latin typeface="Cambria Math" panose="02040503050406030204" pitchFamily="18" charset="0"/>
                  <a:ea typeface="Cambria Math" panose="02040503050406030204" pitchFamily="18" charset="0"/>
                </a:defRPr>
              </a:lvl1pPr>
            </a:lstStyle>
            <a:p>
              <a:r>
                <a:rPr lang="en-US" altLang="zh-CN" b="1" dirty="0">
                  <a:solidFill>
                    <a:srgbClr val="C00000"/>
                  </a:solidFill>
                </a:rPr>
                <a:t>0</a:t>
              </a:r>
              <a:endParaRPr lang="en-US" altLang="zh-CN" b="1" dirty="0">
                <a:solidFill>
                  <a:srgbClr val="C00000"/>
                </a:solidFill>
              </a:endParaRPr>
            </a:p>
            <a:p>
              <a:pPr>
                <a:spcBef>
                  <a:spcPts val="600"/>
                </a:spcBef>
              </a:pPr>
              <a:r>
                <a:rPr lang="en-US" altLang="zh-CN" dirty="0"/>
                <a:t>1</a:t>
              </a:r>
              <a:endParaRPr lang="zh-CN" altLang="en-US" dirty="0"/>
            </a:p>
          </p:txBody>
        </p:sp>
      </p:grpSp>
      <p:grpSp>
        <p:nvGrpSpPr>
          <p:cNvPr id="134" name="组合 133"/>
          <p:cNvGrpSpPr/>
          <p:nvPr/>
        </p:nvGrpSpPr>
        <p:grpSpPr>
          <a:xfrm>
            <a:off x="6707366" y="2744085"/>
            <a:ext cx="312906" cy="3564130"/>
            <a:chOff x="3322990" y="2345685"/>
            <a:chExt cx="312906" cy="3564130"/>
          </a:xfrm>
        </p:grpSpPr>
        <p:sp>
          <p:nvSpPr>
            <p:cNvPr id="135" name="TextBox 134"/>
            <p:cNvSpPr txBox="1"/>
            <p:nvPr/>
          </p:nvSpPr>
          <p:spPr>
            <a:xfrm>
              <a:off x="3322990" y="2345685"/>
              <a:ext cx="312906" cy="723275"/>
            </a:xfrm>
            <a:prstGeom prst="rect">
              <a:avLst/>
            </a:prstGeom>
            <a:noFill/>
          </p:spPr>
          <p:txBody>
            <a:bodyPr wrap="none" rtlCol="0">
              <a:spAutoFit/>
            </a:bodyPr>
            <a:lstStyle>
              <a:defPPr>
                <a:defRPr lang="en-US"/>
              </a:defPPr>
              <a:lvl1pPr>
                <a:defRPr>
                  <a:latin typeface="Cambria Math" panose="02040503050406030204" pitchFamily="18" charset="0"/>
                  <a:ea typeface="Cambria Math" panose="02040503050406030204" pitchFamily="18" charset="0"/>
                </a:defRPr>
              </a:lvl1pPr>
            </a:lstStyle>
            <a:p>
              <a:r>
                <a:rPr lang="en-US" altLang="zh-CN" dirty="0"/>
                <a:t>0</a:t>
              </a:r>
              <a:endParaRPr lang="en-US" altLang="zh-CN" dirty="0"/>
            </a:p>
            <a:p>
              <a:pPr>
                <a:spcBef>
                  <a:spcPts val="600"/>
                </a:spcBef>
              </a:pPr>
              <a:r>
                <a:rPr lang="en-US" altLang="zh-CN" dirty="0"/>
                <a:t>1</a:t>
              </a:r>
              <a:endParaRPr lang="zh-CN" altLang="en-US" dirty="0"/>
            </a:p>
          </p:txBody>
        </p:sp>
        <p:sp>
          <p:nvSpPr>
            <p:cNvPr id="136" name="TextBox 135"/>
            <p:cNvSpPr txBox="1"/>
            <p:nvPr/>
          </p:nvSpPr>
          <p:spPr>
            <a:xfrm>
              <a:off x="3322990" y="3279683"/>
              <a:ext cx="312906" cy="723275"/>
            </a:xfrm>
            <a:prstGeom prst="rect">
              <a:avLst/>
            </a:prstGeom>
            <a:noFill/>
          </p:spPr>
          <p:txBody>
            <a:bodyPr wrap="none" rtlCol="0">
              <a:spAutoFit/>
            </a:bodyPr>
            <a:lstStyle>
              <a:defPPr>
                <a:defRPr lang="en-US"/>
              </a:defPPr>
              <a:lvl1pPr>
                <a:defRPr>
                  <a:latin typeface="Cambria Math" panose="02040503050406030204" pitchFamily="18" charset="0"/>
                  <a:ea typeface="Cambria Math" panose="02040503050406030204" pitchFamily="18" charset="0"/>
                </a:defRPr>
              </a:lvl1pPr>
            </a:lstStyle>
            <a:p>
              <a:r>
                <a:rPr lang="en-US" altLang="zh-CN" dirty="0"/>
                <a:t>0</a:t>
              </a:r>
              <a:endParaRPr lang="en-US" altLang="zh-CN" dirty="0"/>
            </a:p>
            <a:p>
              <a:pPr>
                <a:spcBef>
                  <a:spcPts val="600"/>
                </a:spcBef>
              </a:pPr>
              <a:r>
                <a:rPr lang="en-US" altLang="zh-CN" dirty="0"/>
                <a:t>1</a:t>
              </a:r>
              <a:endParaRPr lang="zh-CN" altLang="en-US" dirty="0"/>
            </a:p>
          </p:txBody>
        </p:sp>
        <p:sp>
          <p:nvSpPr>
            <p:cNvPr id="137" name="TextBox 136"/>
            <p:cNvSpPr txBox="1"/>
            <p:nvPr/>
          </p:nvSpPr>
          <p:spPr>
            <a:xfrm>
              <a:off x="3322990" y="4247403"/>
              <a:ext cx="312906" cy="723275"/>
            </a:xfrm>
            <a:prstGeom prst="rect">
              <a:avLst/>
            </a:prstGeom>
            <a:noFill/>
          </p:spPr>
          <p:txBody>
            <a:bodyPr wrap="none" rtlCol="0">
              <a:spAutoFit/>
            </a:bodyPr>
            <a:lstStyle>
              <a:defPPr>
                <a:defRPr lang="en-US"/>
              </a:defPPr>
              <a:lvl1pPr>
                <a:defRPr>
                  <a:latin typeface="Cambria Math" panose="02040503050406030204" pitchFamily="18" charset="0"/>
                  <a:ea typeface="Cambria Math" panose="02040503050406030204" pitchFamily="18" charset="0"/>
                </a:defRPr>
              </a:lvl1pPr>
            </a:lstStyle>
            <a:p>
              <a:r>
                <a:rPr lang="en-US" altLang="zh-CN" dirty="0"/>
                <a:t>0</a:t>
              </a:r>
              <a:endParaRPr lang="en-US" altLang="zh-CN" dirty="0"/>
            </a:p>
            <a:p>
              <a:pPr>
                <a:spcBef>
                  <a:spcPts val="600"/>
                </a:spcBef>
              </a:pPr>
              <a:r>
                <a:rPr lang="en-US" altLang="zh-CN" b="1" dirty="0">
                  <a:solidFill>
                    <a:srgbClr val="C00000"/>
                  </a:solidFill>
                </a:rPr>
                <a:t>1</a:t>
              </a:r>
              <a:endParaRPr lang="zh-CN" altLang="en-US" b="1" dirty="0">
                <a:solidFill>
                  <a:srgbClr val="C00000"/>
                </a:solidFill>
              </a:endParaRPr>
            </a:p>
          </p:txBody>
        </p:sp>
        <p:sp>
          <p:nvSpPr>
            <p:cNvPr id="138" name="TextBox 137"/>
            <p:cNvSpPr txBox="1"/>
            <p:nvPr/>
          </p:nvSpPr>
          <p:spPr>
            <a:xfrm>
              <a:off x="3322990" y="5186540"/>
              <a:ext cx="312906" cy="723275"/>
            </a:xfrm>
            <a:prstGeom prst="rect">
              <a:avLst/>
            </a:prstGeom>
            <a:noFill/>
          </p:spPr>
          <p:txBody>
            <a:bodyPr wrap="none" rtlCol="0">
              <a:spAutoFit/>
            </a:bodyPr>
            <a:lstStyle>
              <a:defPPr>
                <a:defRPr lang="en-US"/>
              </a:defPPr>
              <a:lvl1pPr>
                <a:defRPr>
                  <a:latin typeface="Cambria Math" panose="02040503050406030204" pitchFamily="18" charset="0"/>
                  <a:ea typeface="Cambria Math" panose="02040503050406030204" pitchFamily="18" charset="0"/>
                </a:defRPr>
              </a:lvl1pPr>
            </a:lstStyle>
            <a:p>
              <a:r>
                <a:rPr lang="en-US" altLang="zh-CN" dirty="0"/>
                <a:t>0</a:t>
              </a:r>
              <a:endParaRPr lang="en-US" altLang="zh-CN" dirty="0"/>
            </a:p>
            <a:p>
              <a:pPr>
                <a:spcBef>
                  <a:spcPts val="600"/>
                </a:spcBef>
              </a:pPr>
              <a:r>
                <a:rPr lang="en-US" altLang="zh-CN" dirty="0"/>
                <a:t>1</a:t>
              </a:r>
              <a:endParaRPr lang="zh-CN" altLang="en-US" dirty="0"/>
            </a:p>
          </p:txBody>
        </p:sp>
      </p:grpSp>
      <p:grpSp>
        <p:nvGrpSpPr>
          <p:cNvPr id="148" name="组合 147"/>
          <p:cNvGrpSpPr/>
          <p:nvPr/>
        </p:nvGrpSpPr>
        <p:grpSpPr>
          <a:xfrm>
            <a:off x="7602505" y="2716953"/>
            <a:ext cx="857927" cy="3665569"/>
            <a:chOff x="1976360" y="2127684"/>
            <a:chExt cx="857927" cy="3665569"/>
          </a:xfrm>
        </p:grpSpPr>
        <p:sp>
          <p:nvSpPr>
            <p:cNvPr id="149" name="TextBox 148"/>
            <p:cNvSpPr txBox="1"/>
            <p:nvPr/>
          </p:nvSpPr>
          <p:spPr>
            <a:xfrm>
              <a:off x="1976360" y="2127684"/>
              <a:ext cx="857927" cy="369332"/>
            </a:xfrm>
            <a:prstGeom prst="rect">
              <a:avLst/>
            </a:prstGeom>
            <a:noFill/>
          </p:spPr>
          <p:txBody>
            <a:bodyPr wrap="none" rtlCol="0">
              <a:spAutoFit/>
            </a:bodyPr>
            <a:lstStyle/>
            <a:p>
              <a:r>
                <a:rPr lang="en-US" altLang="zh-CN" dirty="0">
                  <a:latin typeface="Cambria Math" panose="02040503050406030204" pitchFamily="18" charset="0"/>
                  <a:ea typeface="Cambria Math" panose="02040503050406030204" pitchFamily="18" charset="0"/>
                </a:rPr>
                <a:t>(0,0,0)</a:t>
              </a:r>
              <a:endParaRPr lang="zh-CN" altLang="en-US" dirty="0">
                <a:latin typeface="Cambria Math" panose="02040503050406030204" pitchFamily="18" charset="0"/>
              </a:endParaRPr>
            </a:p>
          </p:txBody>
        </p:sp>
        <p:sp>
          <p:nvSpPr>
            <p:cNvPr id="150" name="TextBox 149"/>
            <p:cNvSpPr txBox="1"/>
            <p:nvPr/>
          </p:nvSpPr>
          <p:spPr>
            <a:xfrm>
              <a:off x="1976360" y="2583411"/>
              <a:ext cx="857927" cy="369332"/>
            </a:xfrm>
            <a:prstGeom prst="rect">
              <a:avLst/>
            </a:prstGeom>
            <a:noFill/>
          </p:spPr>
          <p:txBody>
            <a:bodyPr wrap="none" rtlCol="0">
              <a:spAutoFit/>
            </a:bodyPr>
            <a:lstStyle>
              <a:defPPr>
                <a:defRPr lang="en-US"/>
              </a:defPPr>
              <a:lvl1pPr>
                <a:defRPr>
                  <a:latin typeface="Cambria Math" panose="02040503050406030204" pitchFamily="18" charset="0"/>
                  <a:ea typeface="Cambria Math" panose="02040503050406030204" pitchFamily="18" charset="0"/>
                </a:defRPr>
              </a:lvl1pPr>
            </a:lstStyle>
            <a:p>
              <a:r>
                <a:rPr lang="en-US" altLang="zh-CN" dirty="0"/>
                <a:t>(0,0,1)</a:t>
              </a:r>
              <a:endParaRPr lang="zh-CN" altLang="en-US" dirty="0"/>
            </a:p>
          </p:txBody>
        </p:sp>
        <p:sp>
          <p:nvSpPr>
            <p:cNvPr id="151" name="TextBox 150"/>
            <p:cNvSpPr txBox="1"/>
            <p:nvPr/>
          </p:nvSpPr>
          <p:spPr>
            <a:xfrm>
              <a:off x="1976360" y="3016703"/>
              <a:ext cx="857927" cy="369332"/>
            </a:xfrm>
            <a:prstGeom prst="rect">
              <a:avLst/>
            </a:prstGeom>
            <a:noFill/>
          </p:spPr>
          <p:txBody>
            <a:bodyPr wrap="none" rtlCol="0">
              <a:spAutoFit/>
            </a:bodyPr>
            <a:lstStyle/>
            <a:p>
              <a:r>
                <a:rPr lang="en-US" altLang="zh-CN" dirty="0">
                  <a:latin typeface="Cambria Math" panose="02040503050406030204" pitchFamily="18" charset="0"/>
                  <a:ea typeface="Cambria Math" panose="02040503050406030204" pitchFamily="18" charset="0"/>
                </a:rPr>
                <a:t>(0,1,0)</a:t>
              </a:r>
              <a:endParaRPr lang="zh-CN" altLang="en-US" dirty="0">
                <a:latin typeface="Cambria Math" panose="02040503050406030204" pitchFamily="18" charset="0"/>
              </a:endParaRPr>
            </a:p>
          </p:txBody>
        </p:sp>
        <p:sp>
          <p:nvSpPr>
            <p:cNvPr id="152" name="TextBox 151"/>
            <p:cNvSpPr txBox="1"/>
            <p:nvPr/>
          </p:nvSpPr>
          <p:spPr>
            <a:xfrm>
              <a:off x="1976360" y="3508735"/>
              <a:ext cx="857927" cy="369332"/>
            </a:xfrm>
            <a:prstGeom prst="rect">
              <a:avLst/>
            </a:prstGeom>
            <a:noFill/>
          </p:spPr>
          <p:txBody>
            <a:bodyPr wrap="none" rtlCol="0">
              <a:spAutoFit/>
            </a:bodyPr>
            <a:lstStyle/>
            <a:p>
              <a:r>
                <a:rPr lang="en-US" altLang="zh-CN" dirty="0">
                  <a:latin typeface="Cambria Math" panose="02040503050406030204" pitchFamily="18" charset="0"/>
                  <a:ea typeface="Cambria Math" panose="02040503050406030204" pitchFamily="18" charset="0"/>
                </a:rPr>
                <a:t>(0,1,1)</a:t>
              </a:r>
              <a:endParaRPr lang="zh-CN" altLang="en-US" dirty="0">
                <a:latin typeface="Cambria Math" panose="02040503050406030204" pitchFamily="18" charset="0"/>
              </a:endParaRPr>
            </a:p>
          </p:txBody>
        </p:sp>
        <p:sp>
          <p:nvSpPr>
            <p:cNvPr id="153" name="TextBox 152"/>
            <p:cNvSpPr txBox="1"/>
            <p:nvPr/>
          </p:nvSpPr>
          <p:spPr>
            <a:xfrm>
              <a:off x="1976360" y="3969759"/>
              <a:ext cx="857927" cy="369332"/>
            </a:xfrm>
            <a:prstGeom prst="rect">
              <a:avLst/>
            </a:prstGeom>
            <a:noFill/>
          </p:spPr>
          <p:txBody>
            <a:bodyPr wrap="none" rtlCol="0">
              <a:spAutoFit/>
            </a:bodyPr>
            <a:lstStyle/>
            <a:p>
              <a:r>
                <a:rPr lang="en-US" altLang="zh-CN" dirty="0">
                  <a:latin typeface="Cambria Math" panose="02040503050406030204" pitchFamily="18" charset="0"/>
                  <a:ea typeface="Cambria Math" panose="02040503050406030204" pitchFamily="18" charset="0"/>
                </a:rPr>
                <a:t>(1,0,0)</a:t>
              </a:r>
              <a:endParaRPr lang="zh-CN" altLang="en-US" dirty="0">
                <a:latin typeface="Cambria Math" panose="02040503050406030204" pitchFamily="18" charset="0"/>
              </a:endParaRPr>
            </a:p>
          </p:txBody>
        </p:sp>
        <p:sp>
          <p:nvSpPr>
            <p:cNvPr id="154" name="TextBox 153"/>
            <p:cNvSpPr txBox="1"/>
            <p:nvPr/>
          </p:nvSpPr>
          <p:spPr>
            <a:xfrm>
              <a:off x="1976360" y="4439327"/>
              <a:ext cx="857927" cy="369332"/>
            </a:xfrm>
            <a:prstGeom prst="rect">
              <a:avLst/>
            </a:prstGeom>
            <a:noFill/>
          </p:spPr>
          <p:txBody>
            <a:bodyPr wrap="none" rtlCol="0">
              <a:spAutoFit/>
            </a:bodyPr>
            <a:lstStyle/>
            <a:p>
              <a:r>
                <a:rPr lang="en-US" altLang="zh-CN" b="1" dirty="0">
                  <a:solidFill>
                    <a:srgbClr val="C00000"/>
                  </a:solidFill>
                  <a:latin typeface="Cambria Math" panose="02040503050406030204" pitchFamily="18" charset="0"/>
                  <a:ea typeface="Cambria Math" panose="02040503050406030204" pitchFamily="18" charset="0"/>
                </a:rPr>
                <a:t>(1,0,1)</a:t>
              </a:r>
              <a:endParaRPr lang="zh-CN" altLang="en-US" b="1" dirty="0">
                <a:solidFill>
                  <a:srgbClr val="C00000"/>
                </a:solidFill>
                <a:latin typeface="Cambria Math" panose="02040503050406030204" pitchFamily="18" charset="0"/>
              </a:endParaRPr>
            </a:p>
          </p:txBody>
        </p:sp>
        <p:sp>
          <p:nvSpPr>
            <p:cNvPr id="155" name="TextBox 154"/>
            <p:cNvSpPr txBox="1"/>
            <p:nvPr/>
          </p:nvSpPr>
          <p:spPr>
            <a:xfrm>
              <a:off x="1976360" y="4906355"/>
              <a:ext cx="857927" cy="369332"/>
            </a:xfrm>
            <a:prstGeom prst="rect">
              <a:avLst/>
            </a:prstGeom>
            <a:noFill/>
          </p:spPr>
          <p:txBody>
            <a:bodyPr wrap="none" rtlCol="0">
              <a:spAutoFit/>
            </a:bodyPr>
            <a:lstStyle/>
            <a:p>
              <a:r>
                <a:rPr lang="en-US" altLang="zh-CN" dirty="0">
                  <a:latin typeface="Cambria Math" panose="02040503050406030204" pitchFamily="18" charset="0"/>
                  <a:ea typeface="Cambria Math" panose="02040503050406030204" pitchFamily="18" charset="0"/>
                </a:rPr>
                <a:t>(1,1,0)</a:t>
              </a:r>
              <a:endParaRPr lang="zh-CN" altLang="en-US" dirty="0">
                <a:latin typeface="Cambria Math" panose="02040503050406030204" pitchFamily="18" charset="0"/>
              </a:endParaRPr>
            </a:p>
          </p:txBody>
        </p:sp>
        <p:sp>
          <p:nvSpPr>
            <p:cNvPr id="156" name="TextBox 155"/>
            <p:cNvSpPr txBox="1"/>
            <p:nvPr/>
          </p:nvSpPr>
          <p:spPr>
            <a:xfrm>
              <a:off x="1976360" y="5423921"/>
              <a:ext cx="857927" cy="369332"/>
            </a:xfrm>
            <a:prstGeom prst="rect">
              <a:avLst/>
            </a:prstGeom>
            <a:noFill/>
          </p:spPr>
          <p:txBody>
            <a:bodyPr wrap="none" rtlCol="0">
              <a:spAutoFit/>
            </a:bodyPr>
            <a:lstStyle/>
            <a:p>
              <a:r>
                <a:rPr lang="en-US" altLang="zh-CN" dirty="0">
                  <a:latin typeface="Cambria Math" panose="02040503050406030204" pitchFamily="18" charset="0"/>
                  <a:ea typeface="Cambria Math" panose="02040503050406030204" pitchFamily="18" charset="0"/>
                </a:rPr>
                <a:t>(1,1,1)</a:t>
              </a:r>
              <a:endParaRPr lang="zh-CN" altLang="en-US" dirty="0">
                <a:latin typeface="Cambria Math" panose="02040503050406030204" pitchFamily="18" charset="0"/>
              </a:endParaRPr>
            </a:p>
          </p:txBody>
        </p:sp>
      </p:gr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23528" y="476672"/>
            <a:ext cx="8748679"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确定路由举例</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——Cube</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Cray T3D</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3" name="TextBox 492"/>
          <p:cNvSpPr txBox="1"/>
          <p:nvPr/>
        </p:nvSpPr>
        <p:spPr>
          <a:xfrm>
            <a:off x="258175" y="1239143"/>
            <a:ext cx="8418281" cy="461665"/>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按照维度顺序（</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dimension-order</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）的确定路由</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组合 93"/>
          <p:cNvGrpSpPr>
            <a:grpSpLocks noChangeAspect="1"/>
          </p:cNvGrpSpPr>
          <p:nvPr/>
        </p:nvGrpSpPr>
        <p:grpSpPr>
          <a:xfrm>
            <a:off x="1028839" y="2474984"/>
            <a:ext cx="3542074" cy="3762328"/>
            <a:chOff x="1581647" y="3577432"/>
            <a:chExt cx="2808287" cy="2982913"/>
          </a:xfrm>
        </p:grpSpPr>
        <p:grpSp>
          <p:nvGrpSpPr>
            <p:cNvPr id="95" name="Group 529"/>
            <p:cNvGrpSpPr/>
            <p:nvPr/>
          </p:nvGrpSpPr>
          <p:grpSpPr bwMode="auto">
            <a:xfrm>
              <a:off x="1700709" y="3577432"/>
              <a:ext cx="2408238" cy="2670175"/>
              <a:chOff x="3794" y="1076"/>
              <a:chExt cx="1517" cy="1682"/>
            </a:xfrm>
          </p:grpSpPr>
          <p:sp>
            <p:nvSpPr>
              <p:cNvPr id="226" name="Line 124"/>
              <p:cNvSpPr>
                <a:spLocks noChangeShapeType="1"/>
              </p:cNvSpPr>
              <p:nvPr/>
            </p:nvSpPr>
            <p:spPr bwMode="auto">
              <a:xfrm rot="5400000">
                <a:off x="4552" y="553"/>
                <a:ext cx="1" cy="151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227" name="Line 102"/>
              <p:cNvSpPr>
                <a:spLocks noChangeShapeType="1"/>
              </p:cNvSpPr>
              <p:nvPr/>
            </p:nvSpPr>
            <p:spPr bwMode="auto">
              <a:xfrm rot="5400000">
                <a:off x="4534" y="1042"/>
                <a:ext cx="1" cy="14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228" name="Line 103"/>
              <p:cNvSpPr>
                <a:spLocks noChangeShapeType="1"/>
              </p:cNvSpPr>
              <p:nvPr/>
            </p:nvSpPr>
            <p:spPr bwMode="auto">
              <a:xfrm rot="5400000">
                <a:off x="4534" y="1513"/>
                <a:ext cx="1" cy="14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229" name="Line 97"/>
              <p:cNvSpPr>
                <a:spLocks noChangeShapeType="1"/>
              </p:cNvSpPr>
              <p:nvPr/>
            </p:nvSpPr>
            <p:spPr bwMode="auto">
              <a:xfrm>
                <a:off x="3794" y="1076"/>
                <a:ext cx="1" cy="161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230" name="Line 109"/>
              <p:cNvSpPr>
                <a:spLocks noChangeShapeType="1"/>
              </p:cNvSpPr>
              <p:nvPr/>
            </p:nvSpPr>
            <p:spPr bwMode="auto">
              <a:xfrm>
                <a:off x="4288" y="1076"/>
                <a:ext cx="1" cy="164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231" name="Line 114"/>
              <p:cNvSpPr>
                <a:spLocks noChangeShapeType="1"/>
              </p:cNvSpPr>
              <p:nvPr/>
            </p:nvSpPr>
            <p:spPr bwMode="auto">
              <a:xfrm>
                <a:off x="4782" y="1076"/>
                <a:ext cx="1" cy="16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232" name="Line 119"/>
              <p:cNvSpPr>
                <a:spLocks noChangeShapeType="1"/>
              </p:cNvSpPr>
              <p:nvPr/>
            </p:nvSpPr>
            <p:spPr bwMode="auto">
              <a:xfrm flipH="1">
                <a:off x="5276" y="1109"/>
                <a:ext cx="1" cy="161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grpSp>
        <p:grpSp>
          <p:nvGrpSpPr>
            <p:cNvPr id="96" name="Group 531"/>
            <p:cNvGrpSpPr/>
            <p:nvPr/>
          </p:nvGrpSpPr>
          <p:grpSpPr bwMode="auto">
            <a:xfrm>
              <a:off x="1700710" y="3950495"/>
              <a:ext cx="2354263" cy="2244725"/>
              <a:chOff x="3794" y="1311"/>
              <a:chExt cx="1483" cy="1414"/>
            </a:xfrm>
          </p:grpSpPr>
          <p:sp>
            <p:nvSpPr>
              <p:cNvPr id="197" name="Line 101"/>
              <p:cNvSpPr>
                <a:spLocks noChangeShapeType="1"/>
              </p:cNvSpPr>
              <p:nvPr/>
            </p:nvSpPr>
            <p:spPr bwMode="auto">
              <a:xfrm rot="5400000">
                <a:off x="4323" y="782"/>
                <a:ext cx="1" cy="105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207" name="Line 104"/>
              <p:cNvSpPr>
                <a:spLocks noChangeShapeType="1"/>
              </p:cNvSpPr>
              <p:nvPr/>
            </p:nvSpPr>
            <p:spPr bwMode="auto">
              <a:xfrm rot="5400000">
                <a:off x="4534" y="1984"/>
                <a:ext cx="1" cy="14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214" name="Line 98"/>
              <p:cNvSpPr>
                <a:spLocks noChangeShapeType="1"/>
              </p:cNvSpPr>
              <p:nvPr/>
            </p:nvSpPr>
            <p:spPr bwMode="auto">
              <a:xfrm>
                <a:off x="4288" y="1311"/>
                <a:ext cx="1" cy="100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218" name="Line 99"/>
              <p:cNvSpPr>
                <a:spLocks noChangeShapeType="1"/>
              </p:cNvSpPr>
              <p:nvPr/>
            </p:nvSpPr>
            <p:spPr bwMode="auto">
              <a:xfrm>
                <a:off x="4782" y="1311"/>
                <a:ext cx="1" cy="100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222" name="Line 100"/>
              <p:cNvSpPr>
                <a:spLocks noChangeShapeType="1"/>
              </p:cNvSpPr>
              <p:nvPr/>
            </p:nvSpPr>
            <p:spPr bwMode="auto">
              <a:xfrm>
                <a:off x="5277" y="1311"/>
                <a:ext cx="0" cy="100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grpSp>
        <p:grpSp>
          <p:nvGrpSpPr>
            <p:cNvPr id="97" name="Group 471"/>
            <p:cNvGrpSpPr/>
            <p:nvPr/>
          </p:nvGrpSpPr>
          <p:grpSpPr bwMode="auto">
            <a:xfrm>
              <a:off x="1797547" y="4037807"/>
              <a:ext cx="2592387" cy="2522538"/>
              <a:chOff x="3855" y="1366"/>
              <a:chExt cx="1633" cy="1589"/>
            </a:xfrm>
          </p:grpSpPr>
          <p:grpSp>
            <p:nvGrpSpPr>
              <p:cNvPr id="123" name="Group 431"/>
              <p:cNvGrpSpPr/>
              <p:nvPr/>
            </p:nvGrpSpPr>
            <p:grpSpPr bwMode="auto">
              <a:xfrm>
                <a:off x="3855" y="2305"/>
                <a:ext cx="1633" cy="183"/>
                <a:chOff x="3855" y="2305"/>
                <a:chExt cx="1633" cy="183"/>
              </a:xfrm>
            </p:grpSpPr>
            <p:grpSp>
              <p:nvGrpSpPr>
                <p:cNvPr id="185" name="Group 421"/>
                <p:cNvGrpSpPr/>
                <p:nvPr/>
              </p:nvGrpSpPr>
              <p:grpSpPr bwMode="auto">
                <a:xfrm>
                  <a:off x="5343" y="2305"/>
                  <a:ext cx="145" cy="175"/>
                  <a:chOff x="5343" y="2305"/>
                  <a:chExt cx="145" cy="175"/>
                </a:xfrm>
              </p:grpSpPr>
              <p:sp>
                <p:nvSpPr>
                  <p:cNvPr id="195" name="Line 416"/>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196" name="Oval 418"/>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186" name="Group 422"/>
                <p:cNvGrpSpPr/>
                <p:nvPr/>
              </p:nvGrpSpPr>
              <p:grpSpPr bwMode="auto">
                <a:xfrm>
                  <a:off x="4844" y="2308"/>
                  <a:ext cx="145" cy="175"/>
                  <a:chOff x="5343" y="2305"/>
                  <a:chExt cx="145" cy="175"/>
                </a:xfrm>
              </p:grpSpPr>
              <p:sp>
                <p:nvSpPr>
                  <p:cNvPr id="193" name="Line 423"/>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194" name="Oval 424"/>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187" name="Group 425"/>
                <p:cNvGrpSpPr/>
                <p:nvPr/>
              </p:nvGrpSpPr>
              <p:grpSpPr bwMode="auto">
                <a:xfrm>
                  <a:off x="4354" y="2310"/>
                  <a:ext cx="145" cy="175"/>
                  <a:chOff x="5343" y="2305"/>
                  <a:chExt cx="145" cy="175"/>
                </a:xfrm>
              </p:grpSpPr>
              <p:sp>
                <p:nvSpPr>
                  <p:cNvPr id="191" name="Line 426"/>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192" name="Oval 427"/>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188" name="Group 428"/>
                <p:cNvGrpSpPr/>
                <p:nvPr/>
              </p:nvGrpSpPr>
              <p:grpSpPr bwMode="auto">
                <a:xfrm>
                  <a:off x="3855" y="2313"/>
                  <a:ext cx="145" cy="175"/>
                  <a:chOff x="5343" y="2305"/>
                  <a:chExt cx="145" cy="175"/>
                </a:xfrm>
              </p:grpSpPr>
              <p:sp>
                <p:nvSpPr>
                  <p:cNvPr id="189" name="Line 429"/>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190" name="Oval 430"/>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grpSp>
            <p:nvGrpSpPr>
              <p:cNvPr id="124" name="Group 432"/>
              <p:cNvGrpSpPr/>
              <p:nvPr/>
            </p:nvGrpSpPr>
            <p:grpSpPr bwMode="auto">
              <a:xfrm>
                <a:off x="3855" y="2772"/>
                <a:ext cx="1633" cy="183"/>
                <a:chOff x="3855" y="2305"/>
                <a:chExt cx="1633" cy="183"/>
              </a:xfrm>
            </p:grpSpPr>
            <p:grpSp>
              <p:nvGrpSpPr>
                <p:cNvPr id="173" name="Group 433"/>
                <p:cNvGrpSpPr/>
                <p:nvPr/>
              </p:nvGrpSpPr>
              <p:grpSpPr bwMode="auto">
                <a:xfrm>
                  <a:off x="5343" y="2305"/>
                  <a:ext cx="145" cy="175"/>
                  <a:chOff x="5343" y="2305"/>
                  <a:chExt cx="145" cy="175"/>
                </a:xfrm>
              </p:grpSpPr>
              <p:sp>
                <p:nvSpPr>
                  <p:cNvPr id="183" name="Line 434"/>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184" name="Oval 435"/>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174" name="Group 436"/>
                <p:cNvGrpSpPr/>
                <p:nvPr/>
              </p:nvGrpSpPr>
              <p:grpSpPr bwMode="auto">
                <a:xfrm>
                  <a:off x="4844" y="2308"/>
                  <a:ext cx="145" cy="175"/>
                  <a:chOff x="5343" y="2305"/>
                  <a:chExt cx="145" cy="175"/>
                </a:xfrm>
              </p:grpSpPr>
              <p:sp>
                <p:nvSpPr>
                  <p:cNvPr id="181" name="Line 437"/>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182" name="Oval 438"/>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175" name="Group 439"/>
                <p:cNvGrpSpPr/>
                <p:nvPr/>
              </p:nvGrpSpPr>
              <p:grpSpPr bwMode="auto">
                <a:xfrm>
                  <a:off x="4354" y="2310"/>
                  <a:ext cx="145" cy="175"/>
                  <a:chOff x="5343" y="2305"/>
                  <a:chExt cx="145" cy="175"/>
                </a:xfrm>
              </p:grpSpPr>
              <p:sp>
                <p:nvSpPr>
                  <p:cNvPr id="179" name="Line 440"/>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180" name="Oval 441"/>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176" name="Group 442"/>
                <p:cNvGrpSpPr/>
                <p:nvPr/>
              </p:nvGrpSpPr>
              <p:grpSpPr bwMode="auto">
                <a:xfrm>
                  <a:off x="3855" y="2313"/>
                  <a:ext cx="145" cy="175"/>
                  <a:chOff x="5343" y="2305"/>
                  <a:chExt cx="145" cy="175"/>
                </a:xfrm>
              </p:grpSpPr>
              <p:sp>
                <p:nvSpPr>
                  <p:cNvPr id="177" name="Line 443"/>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178" name="Oval 444"/>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grpSp>
            <p:nvGrpSpPr>
              <p:cNvPr id="128" name="Group 445"/>
              <p:cNvGrpSpPr/>
              <p:nvPr/>
            </p:nvGrpSpPr>
            <p:grpSpPr bwMode="auto">
              <a:xfrm>
                <a:off x="3855" y="1835"/>
                <a:ext cx="1633" cy="183"/>
                <a:chOff x="3855" y="2305"/>
                <a:chExt cx="1633" cy="183"/>
              </a:xfrm>
            </p:grpSpPr>
            <p:grpSp>
              <p:nvGrpSpPr>
                <p:cNvPr id="161" name="Group 446"/>
                <p:cNvGrpSpPr/>
                <p:nvPr/>
              </p:nvGrpSpPr>
              <p:grpSpPr bwMode="auto">
                <a:xfrm>
                  <a:off x="5343" y="2305"/>
                  <a:ext cx="145" cy="175"/>
                  <a:chOff x="5343" y="2305"/>
                  <a:chExt cx="145" cy="175"/>
                </a:xfrm>
              </p:grpSpPr>
              <p:sp>
                <p:nvSpPr>
                  <p:cNvPr id="171" name="Line 447"/>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172" name="Oval 448"/>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162" name="Group 449"/>
                <p:cNvGrpSpPr/>
                <p:nvPr/>
              </p:nvGrpSpPr>
              <p:grpSpPr bwMode="auto">
                <a:xfrm>
                  <a:off x="4844" y="2308"/>
                  <a:ext cx="145" cy="175"/>
                  <a:chOff x="5343" y="2305"/>
                  <a:chExt cx="145" cy="175"/>
                </a:xfrm>
              </p:grpSpPr>
              <p:sp>
                <p:nvSpPr>
                  <p:cNvPr id="169" name="Line 450"/>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170" name="Oval 451"/>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163" name="Group 452"/>
                <p:cNvGrpSpPr/>
                <p:nvPr/>
              </p:nvGrpSpPr>
              <p:grpSpPr bwMode="auto">
                <a:xfrm>
                  <a:off x="4354" y="2310"/>
                  <a:ext cx="145" cy="175"/>
                  <a:chOff x="5343" y="2305"/>
                  <a:chExt cx="145" cy="175"/>
                </a:xfrm>
              </p:grpSpPr>
              <p:sp>
                <p:nvSpPr>
                  <p:cNvPr id="167" name="Line 453"/>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168" name="Oval 454"/>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164" name="Group 455"/>
                <p:cNvGrpSpPr/>
                <p:nvPr/>
              </p:nvGrpSpPr>
              <p:grpSpPr bwMode="auto">
                <a:xfrm>
                  <a:off x="3855" y="2313"/>
                  <a:ext cx="145" cy="175"/>
                  <a:chOff x="5343" y="2305"/>
                  <a:chExt cx="145" cy="175"/>
                </a:xfrm>
              </p:grpSpPr>
              <p:sp>
                <p:nvSpPr>
                  <p:cNvPr id="165" name="Line 456"/>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166" name="Oval 457"/>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grpSp>
            <p:nvGrpSpPr>
              <p:cNvPr id="139" name="Group 458"/>
              <p:cNvGrpSpPr/>
              <p:nvPr/>
            </p:nvGrpSpPr>
            <p:grpSpPr bwMode="auto">
              <a:xfrm>
                <a:off x="3855" y="1366"/>
                <a:ext cx="1633" cy="183"/>
                <a:chOff x="3855" y="2305"/>
                <a:chExt cx="1633" cy="183"/>
              </a:xfrm>
            </p:grpSpPr>
            <p:grpSp>
              <p:nvGrpSpPr>
                <p:cNvPr id="140" name="Group 459"/>
                <p:cNvGrpSpPr/>
                <p:nvPr/>
              </p:nvGrpSpPr>
              <p:grpSpPr bwMode="auto">
                <a:xfrm>
                  <a:off x="5343" y="2305"/>
                  <a:ext cx="145" cy="175"/>
                  <a:chOff x="5343" y="2305"/>
                  <a:chExt cx="145" cy="175"/>
                </a:xfrm>
              </p:grpSpPr>
              <p:sp>
                <p:nvSpPr>
                  <p:cNvPr id="159" name="Line 460"/>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160" name="Oval 461"/>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141" name="Group 462"/>
                <p:cNvGrpSpPr/>
                <p:nvPr/>
              </p:nvGrpSpPr>
              <p:grpSpPr bwMode="auto">
                <a:xfrm>
                  <a:off x="4844" y="2308"/>
                  <a:ext cx="145" cy="175"/>
                  <a:chOff x="5343" y="2305"/>
                  <a:chExt cx="145" cy="175"/>
                </a:xfrm>
              </p:grpSpPr>
              <p:sp>
                <p:nvSpPr>
                  <p:cNvPr id="157" name="Line 463"/>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158" name="Oval 464"/>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142" name="Group 465"/>
                <p:cNvGrpSpPr/>
                <p:nvPr/>
              </p:nvGrpSpPr>
              <p:grpSpPr bwMode="auto">
                <a:xfrm>
                  <a:off x="4354" y="2310"/>
                  <a:ext cx="145" cy="175"/>
                  <a:chOff x="5343" y="2305"/>
                  <a:chExt cx="145" cy="175"/>
                </a:xfrm>
              </p:grpSpPr>
              <p:sp>
                <p:nvSpPr>
                  <p:cNvPr id="146" name="Line 466"/>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147" name="Oval 467"/>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143" name="Group 468"/>
                <p:cNvGrpSpPr/>
                <p:nvPr/>
              </p:nvGrpSpPr>
              <p:grpSpPr bwMode="auto">
                <a:xfrm>
                  <a:off x="3855" y="2313"/>
                  <a:ext cx="145" cy="175"/>
                  <a:chOff x="5343" y="2305"/>
                  <a:chExt cx="145" cy="175"/>
                </a:xfrm>
              </p:grpSpPr>
              <p:sp>
                <p:nvSpPr>
                  <p:cNvPr id="144" name="Line 469"/>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145" name="Oval 470"/>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grpSp>
        <p:grpSp>
          <p:nvGrpSpPr>
            <p:cNvPr id="98" name="Group 420"/>
            <p:cNvGrpSpPr/>
            <p:nvPr/>
          </p:nvGrpSpPr>
          <p:grpSpPr bwMode="auto">
            <a:xfrm>
              <a:off x="1581647" y="3828257"/>
              <a:ext cx="2578100" cy="2455864"/>
              <a:chOff x="3719" y="1234"/>
              <a:chExt cx="1624" cy="1547"/>
            </a:xfrm>
          </p:grpSpPr>
          <p:sp>
            <p:nvSpPr>
              <p:cNvPr id="99" name="Rectangle 65"/>
              <p:cNvSpPr>
                <a:spLocks noChangeArrowheads="1"/>
              </p:cNvSpPr>
              <p:nvPr/>
            </p:nvSpPr>
            <p:spPr bwMode="auto">
              <a:xfrm>
                <a:off x="3719" y="1249"/>
                <a:ext cx="141"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00" name="Rectangle 66"/>
              <p:cNvSpPr>
                <a:spLocks noChangeArrowheads="1"/>
              </p:cNvSpPr>
              <p:nvPr/>
            </p:nvSpPr>
            <p:spPr bwMode="auto">
              <a:xfrm>
                <a:off x="4212" y="1234"/>
                <a:ext cx="142"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01" name="Rectangle 67"/>
              <p:cNvSpPr>
                <a:spLocks noChangeArrowheads="1"/>
              </p:cNvSpPr>
              <p:nvPr/>
            </p:nvSpPr>
            <p:spPr bwMode="auto">
              <a:xfrm>
                <a:off x="4706" y="1234"/>
                <a:ext cx="142"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02" name="Rectangle 68"/>
              <p:cNvSpPr>
                <a:spLocks noChangeArrowheads="1"/>
              </p:cNvSpPr>
              <p:nvPr/>
            </p:nvSpPr>
            <p:spPr bwMode="auto">
              <a:xfrm>
                <a:off x="5201" y="1234"/>
                <a:ext cx="141"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03" name="Rectangle 69"/>
              <p:cNvSpPr>
                <a:spLocks noChangeArrowheads="1"/>
              </p:cNvSpPr>
              <p:nvPr/>
            </p:nvSpPr>
            <p:spPr bwMode="auto">
              <a:xfrm>
                <a:off x="3719" y="1705"/>
                <a:ext cx="141"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04" name="Rectangle 70"/>
              <p:cNvSpPr>
                <a:spLocks noChangeArrowheads="1"/>
              </p:cNvSpPr>
              <p:nvPr/>
            </p:nvSpPr>
            <p:spPr bwMode="auto">
              <a:xfrm>
                <a:off x="4212" y="1705"/>
                <a:ext cx="142"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05" name="Rectangle 71"/>
              <p:cNvSpPr>
                <a:spLocks noChangeArrowheads="1"/>
              </p:cNvSpPr>
              <p:nvPr/>
            </p:nvSpPr>
            <p:spPr bwMode="auto">
              <a:xfrm>
                <a:off x="4706" y="1705"/>
                <a:ext cx="142"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06" name="Rectangle 72"/>
              <p:cNvSpPr>
                <a:spLocks noChangeArrowheads="1"/>
              </p:cNvSpPr>
              <p:nvPr/>
            </p:nvSpPr>
            <p:spPr bwMode="auto">
              <a:xfrm>
                <a:off x="5201" y="1705"/>
                <a:ext cx="141"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07" name="Rectangle 73"/>
              <p:cNvSpPr>
                <a:spLocks noChangeArrowheads="1"/>
              </p:cNvSpPr>
              <p:nvPr/>
            </p:nvSpPr>
            <p:spPr bwMode="auto">
              <a:xfrm>
                <a:off x="3719" y="2176"/>
                <a:ext cx="141"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08" name="Rectangle 74"/>
              <p:cNvSpPr>
                <a:spLocks noChangeArrowheads="1"/>
              </p:cNvSpPr>
              <p:nvPr/>
            </p:nvSpPr>
            <p:spPr bwMode="auto">
              <a:xfrm>
                <a:off x="4212" y="2176"/>
                <a:ext cx="142"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09" name="Rectangle 75"/>
              <p:cNvSpPr>
                <a:spLocks noChangeArrowheads="1"/>
              </p:cNvSpPr>
              <p:nvPr/>
            </p:nvSpPr>
            <p:spPr bwMode="auto">
              <a:xfrm>
                <a:off x="4706" y="2176"/>
                <a:ext cx="142"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10" name="Rectangle 76"/>
              <p:cNvSpPr>
                <a:spLocks noChangeArrowheads="1"/>
              </p:cNvSpPr>
              <p:nvPr/>
            </p:nvSpPr>
            <p:spPr bwMode="auto">
              <a:xfrm>
                <a:off x="5201" y="2176"/>
                <a:ext cx="141"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11" name="Rectangle 77"/>
              <p:cNvSpPr>
                <a:spLocks noChangeArrowheads="1"/>
              </p:cNvSpPr>
              <p:nvPr/>
            </p:nvSpPr>
            <p:spPr bwMode="auto">
              <a:xfrm>
                <a:off x="3719" y="2647"/>
                <a:ext cx="142"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dirty="0"/>
              </a:p>
            </p:txBody>
          </p:sp>
          <p:sp>
            <p:nvSpPr>
              <p:cNvPr id="112" name="Rectangle 78"/>
              <p:cNvSpPr>
                <a:spLocks noChangeArrowheads="1"/>
              </p:cNvSpPr>
              <p:nvPr/>
            </p:nvSpPr>
            <p:spPr bwMode="auto">
              <a:xfrm>
                <a:off x="4213" y="2647"/>
                <a:ext cx="142"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13" name="Rectangle 79"/>
              <p:cNvSpPr>
                <a:spLocks noChangeArrowheads="1"/>
              </p:cNvSpPr>
              <p:nvPr/>
            </p:nvSpPr>
            <p:spPr bwMode="auto">
              <a:xfrm>
                <a:off x="4707" y="2647"/>
                <a:ext cx="141"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22" name="Rectangle 80"/>
              <p:cNvSpPr>
                <a:spLocks noChangeArrowheads="1"/>
              </p:cNvSpPr>
              <p:nvPr/>
            </p:nvSpPr>
            <p:spPr bwMode="auto">
              <a:xfrm>
                <a:off x="5201" y="2647"/>
                <a:ext cx="142"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sp>
        <p:nvSpPr>
          <p:cNvPr id="2" name="TextBox 1"/>
          <p:cNvSpPr txBox="1"/>
          <p:nvPr/>
        </p:nvSpPr>
        <p:spPr>
          <a:xfrm>
            <a:off x="961649" y="5571749"/>
            <a:ext cx="418704" cy="369332"/>
          </a:xfrm>
          <a:prstGeom prst="rect">
            <a:avLst/>
          </a:prstGeom>
          <a:noFill/>
        </p:spPr>
        <p:txBody>
          <a:bodyPr wrap="none" rtlCol="0">
            <a:spAutoFit/>
          </a:bodyPr>
          <a:lstStyle/>
          <a:p>
            <a:r>
              <a:rPr lang="en-US" altLang="zh-CN" dirty="0"/>
              <a:t>00</a:t>
            </a:r>
            <a:endParaRPr lang="zh-CN" altLang="en-US" dirty="0"/>
          </a:p>
        </p:txBody>
      </p:sp>
      <p:sp>
        <p:nvSpPr>
          <p:cNvPr id="233" name="TextBox 232"/>
          <p:cNvSpPr txBox="1"/>
          <p:nvPr/>
        </p:nvSpPr>
        <p:spPr>
          <a:xfrm>
            <a:off x="1960799" y="5571749"/>
            <a:ext cx="418704" cy="369332"/>
          </a:xfrm>
          <a:prstGeom prst="rect">
            <a:avLst/>
          </a:prstGeom>
          <a:noFill/>
        </p:spPr>
        <p:txBody>
          <a:bodyPr wrap="none" rtlCol="0">
            <a:spAutoFit/>
          </a:bodyPr>
          <a:lstStyle/>
          <a:p>
            <a:r>
              <a:rPr lang="en-US" altLang="zh-CN" dirty="0"/>
              <a:t>01</a:t>
            </a:r>
            <a:endParaRPr lang="zh-CN" altLang="en-US" dirty="0"/>
          </a:p>
        </p:txBody>
      </p:sp>
      <p:sp>
        <p:nvSpPr>
          <p:cNvPr id="234" name="TextBox 233"/>
          <p:cNvSpPr txBox="1"/>
          <p:nvPr/>
        </p:nvSpPr>
        <p:spPr>
          <a:xfrm>
            <a:off x="2946042" y="5571749"/>
            <a:ext cx="418704" cy="369332"/>
          </a:xfrm>
          <a:prstGeom prst="rect">
            <a:avLst/>
          </a:prstGeom>
          <a:noFill/>
        </p:spPr>
        <p:txBody>
          <a:bodyPr wrap="none" rtlCol="0">
            <a:spAutoFit/>
          </a:bodyPr>
          <a:lstStyle/>
          <a:p>
            <a:r>
              <a:rPr lang="en-US" altLang="zh-CN" dirty="0"/>
              <a:t>02</a:t>
            </a:r>
            <a:endParaRPr lang="zh-CN" altLang="en-US" dirty="0"/>
          </a:p>
        </p:txBody>
      </p:sp>
      <p:sp>
        <p:nvSpPr>
          <p:cNvPr id="235" name="TextBox 234"/>
          <p:cNvSpPr txBox="1"/>
          <p:nvPr/>
        </p:nvSpPr>
        <p:spPr>
          <a:xfrm>
            <a:off x="3938073" y="5571749"/>
            <a:ext cx="418704" cy="369332"/>
          </a:xfrm>
          <a:prstGeom prst="rect">
            <a:avLst/>
          </a:prstGeom>
          <a:noFill/>
        </p:spPr>
        <p:txBody>
          <a:bodyPr wrap="none" rtlCol="0">
            <a:spAutoFit/>
          </a:bodyPr>
          <a:lstStyle/>
          <a:p>
            <a:r>
              <a:rPr lang="en-US" altLang="zh-CN" dirty="0"/>
              <a:t>03</a:t>
            </a:r>
            <a:endParaRPr lang="zh-CN" altLang="en-US" dirty="0"/>
          </a:p>
        </p:txBody>
      </p:sp>
      <p:sp>
        <p:nvSpPr>
          <p:cNvPr id="236" name="TextBox 235"/>
          <p:cNvSpPr txBox="1"/>
          <p:nvPr/>
        </p:nvSpPr>
        <p:spPr>
          <a:xfrm>
            <a:off x="961649" y="4627007"/>
            <a:ext cx="418704" cy="369332"/>
          </a:xfrm>
          <a:prstGeom prst="rect">
            <a:avLst/>
          </a:prstGeom>
          <a:noFill/>
        </p:spPr>
        <p:txBody>
          <a:bodyPr wrap="none" rtlCol="0">
            <a:spAutoFit/>
          </a:bodyPr>
          <a:lstStyle/>
          <a:p>
            <a:r>
              <a:rPr lang="en-US" altLang="zh-CN" dirty="0"/>
              <a:t>10</a:t>
            </a:r>
            <a:endParaRPr lang="zh-CN" altLang="en-US" dirty="0"/>
          </a:p>
        </p:txBody>
      </p:sp>
      <p:sp>
        <p:nvSpPr>
          <p:cNvPr id="237" name="TextBox 236"/>
          <p:cNvSpPr txBox="1"/>
          <p:nvPr/>
        </p:nvSpPr>
        <p:spPr>
          <a:xfrm>
            <a:off x="1960799" y="4627007"/>
            <a:ext cx="418704" cy="369332"/>
          </a:xfrm>
          <a:prstGeom prst="rect">
            <a:avLst/>
          </a:prstGeom>
          <a:noFill/>
        </p:spPr>
        <p:txBody>
          <a:bodyPr wrap="none" rtlCol="0">
            <a:spAutoFit/>
          </a:bodyPr>
          <a:lstStyle/>
          <a:p>
            <a:r>
              <a:rPr lang="en-US" altLang="zh-CN" dirty="0"/>
              <a:t>11</a:t>
            </a:r>
            <a:endParaRPr lang="zh-CN" altLang="en-US" dirty="0"/>
          </a:p>
        </p:txBody>
      </p:sp>
      <p:sp>
        <p:nvSpPr>
          <p:cNvPr id="238" name="TextBox 237"/>
          <p:cNvSpPr txBox="1"/>
          <p:nvPr/>
        </p:nvSpPr>
        <p:spPr>
          <a:xfrm>
            <a:off x="2946042" y="4627007"/>
            <a:ext cx="418704" cy="369332"/>
          </a:xfrm>
          <a:prstGeom prst="rect">
            <a:avLst/>
          </a:prstGeom>
          <a:noFill/>
        </p:spPr>
        <p:txBody>
          <a:bodyPr wrap="none" rtlCol="0">
            <a:spAutoFit/>
          </a:bodyPr>
          <a:lstStyle/>
          <a:p>
            <a:r>
              <a:rPr lang="en-US" altLang="zh-CN" dirty="0"/>
              <a:t>12</a:t>
            </a:r>
            <a:endParaRPr lang="zh-CN" altLang="en-US" dirty="0"/>
          </a:p>
        </p:txBody>
      </p:sp>
      <p:sp>
        <p:nvSpPr>
          <p:cNvPr id="239" name="TextBox 238"/>
          <p:cNvSpPr txBox="1"/>
          <p:nvPr/>
        </p:nvSpPr>
        <p:spPr>
          <a:xfrm>
            <a:off x="3938073" y="4627007"/>
            <a:ext cx="418704" cy="369332"/>
          </a:xfrm>
          <a:prstGeom prst="rect">
            <a:avLst/>
          </a:prstGeom>
          <a:noFill/>
        </p:spPr>
        <p:txBody>
          <a:bodyPr wrap="none" rtlCol="0">
            <a:spAutoFit/>
          </a:bodyPr>
          <a:lstStyle/>
          <a:p>
            <a:r>
              <a:rPr lang="en-US" altLang="zh-CN" dirty="0"/>
              <a:t>13</a:t>
            </a:r>
            <a:endParaRPr lang="zh-CN" altLang="en-US" dirty="0"/>
          </a:p>
        </p:txBody>
      </p:sp>
      <p:sp>
        <p:nvSpPr>
          <p:cNvPr id="240" name="TextBox 239"/>
          <p:cNvSpPr txBox="1"/>
          <p:nvPr/>
        </p:nvSpPr>
        <p:spPr>
          <a:xfrm>
            <a:off x="961649" y="3683921"/>
            <a:ext cx="418704" cy="369332"/>
          </a:xfrm>
          <a:prstGeom prst="rect">
            <a:avLst/>
          </a:prstGeom>
          <a:noFill/>
        </p:spPr>
        <p:txBody>
          <a:bodyPr wrap="none" rtlCol="0">
            <a:spAutoFit/>
          </a:bodyPr>
          <a:lstStyle/>
          <a:p>
            <a:r>
              <a:rPr lang="en-US" altLang="zh-CN" dirty="0"/>
              <a:t>20</a:t>
            </a:r>
            <a:endParaRPr lang="zh-CN" altLang="en-US" dirty="0"/>
          </a:p>
        </p:txBody>
      </p:sp>
      <p:sp>
        <p:nvSpPr>
          <p:cNvPr id="241" name="TextBox 240"/>
          <p:cNvSpPr txBox="1"/>
          <p:nvPr/>
        </p:nvSpPr>
        <p:spPr>
          <a:xfrm>
            <a:off x="1960799" y="3683921"/>
            <a:ext cx="418704" cy="369332"/>
          </a:xfrm>
          <a:prstGeom prst="rect">
            <a:avLst/>
          </a:prstGeom>
          <a:noFill/>
        </p:spPr>
        <p:txBody>
          <a:bodyPr wrap="none" rtlCol="0">
            <a:spAutoFit/>
          </a:bodyPr>
          <a:lstStyle/>
          <a:p>
            <a:r>
              <a:rPr lang="en-US" altLang="zh-CN" dirty="0"/>
              <a:t>21</a:t>
            </a:r>
            <a:endParaRPr lang="zh-CN" altLang="en-US" dirty="0"/>
          </a:p>
        </p:txBody>
      </p:sp>
      <p:sp>
        <p:nvSpPr>
          <p:cNvPr id="242" name="TextBox 241"/>
          <p:cNvSpPr txBox="1"/>
          <p:nvPr/>
        </p:nvSpPr>
        <p:spPr>
          <a:xfrm>
            <a:off x="2946042" y="3683921"/>
            <a:ext cx="418704" cy="369332"/>
          </a:xfrm>
          <a:prstGeom prst="rect">
            <a:avLst/>
          </a:prstGeom>
          <a:noFill/>
        </p:spPr>
        <p:txBody>
          <a:bodyPr wrap="none" rtlCol="0">
            <a:spAutoFit/>
          </a:bodyPr>
          <a:lstStyle/>
          <a:p>
            <a:r>
              <a:rPr lang="en-US" altLang="zh-CN" dirty="0"/>
              <a:t>22</a:t>
            </a:r>
            <a:endParaRPr lang="zh-CN" altLang="en-US" dirty="0"/>
          </a:p>
        </p:txBody>
      </p:sp>
      <p:sp>
        <p:nvSpPr>
          <p:cNvPr id="243" name="TextBox 242"/>
          <p:cNvSpPr txBox="1"/>
          <p:nvPr/>
        </p:nvSpPr>
        <p:spPr>
          <a:xfrm>
            <a:off x="3938073" y="3683921"/>
            <a:ext cx="418704" cy="369332"/>
          </a:xfrm>
          <a:prstGeom prst="rect">
            <a:avLst/>
          </a:prstGeom>
          <a:noFill/>
        </p:spPr>
        <p:txBody>
          <a:bodyPr wrap="none" rtlCol="0">
            <a:spAutoFit/>
          </a:bodyPr>
          <a:lstStyle/>
          <a:p>
            <a:r>
              <a:rPr lang="en-US" altLang="zh-CN" dirty="0"/>
              <a:t>23</a:t>
            </a:r>
            <a:endParaRPr lang="zh-CN" altLang="en-US" dirty="0"/>
          </a:p>
        </p:txBody>
      </p:sp>
      <p:sp>
        <p:nvSpPr>
          <p:cNvPr id="244" name="TextBox 243"/>
          <p:cNvSpPr txBox="1"/>
          <p:nvPr/>
        </p:nvSpPr>
        <p:spPr>
          <a:xfrm>
            <a:off x="961649" y="2759468"/>
            <a:ext cx="418704" cy="369332"/>
          </a:xfrm>
          <a:prstGeom prst="rect">
            <a:avLst/>
          </a:prstGeom>
          <a:noFill/>
        </p:spPr>
        <p:txBody>
          <a:bodyPr wrap="none" rtlCol="0">
            <a:spAutoFit/>
          </a:bodyPr>
          <a:lstStyle/>
          <a:p>
            <a:r>
              <a:rPr lang="en-US" altLang="zh-CN" dirty="0"/>
              <a:t>30</a:t>
            </a:r>
            <a:endParaRPr lang="zh-CN" altLang="en-US" dirty="0"/>
          </a:p>
        </p:txBody>
      </p:sp>
      <p:sp>
        <p:nvSpPr>
          <p:cNvPr id="245" name="TextBox 244"/>
          <p:cNvSpPr txBox="1"/>
          <p:nvPr/>
        </p:nvSpPr>
        <p:spPr>
          <a:xfrm>
            <a:off x="1960799" y="2759468"/>
            <a:ext cx="418704" cy="369332"/>
          </a:xfrm>
          <a:prstGeom prst="rect">
            <a:avLst/>
          </a:prstGeom>
          <a:noFill/>
        </p:spPr>
        <p:txBody>
          <a:bodyPr wrap="none" rtlCol="0">
            <a:spAutoFit/>
          </a:bodyPr>
          <a:lstStyle/>
          <a:p>
            <a:r>
              <a:rPr lang="en-US" altLang="zh-CN" dirty="0"/>
              <a:t>31</a:t>
            </a:r>
            <a:endParaRPr lang="zh-CN" altLang="en-US" dirty="0"/>
          </a:p>
        </p:txBody>
      </p:sp>
      <p:sp>
        <p:nvSpPr>
          <p:cNvPr id="246" name="TextBox 245"/>
          <p:cNvSpPr txBox="1"/>
          <p:nvPr/>
        </p:nvSpPr>
        <p:spPr>
          <a:xfrm>
            <a:off x="2946042" y="2759468"/>
            <a:ext cx="418704" cy="369332"/>
          </a:xfrm>
          <a:prstGeom prst="rect">
            <a:avLst/>
          </a:prstGeom>
          <a:noFill/>
        </p:spPr>
        <p:txBody>
          <a:bodyPr wrap="none" rtlCol="0">
            <a:spAutoFit/>
          </a:bodyPr>
          <a:lstStyle/>
          <a:p>
            <a:r>
              <a:rPr lang="en-US" altLang="zh-CN" dirty="0"/>
              <a:t>32</a:t>
            </a:r>
            <a:endParaRPr lang="zh-CN" altLang="en-US" dirty="0"/>
          </a:p>
        </p:txBody>
      </p:sp>
      <p:sp>
        <p:nvSpPr>
          <p:cNvPr id="247" name="TextBox 246"/>
          <p:cNvSpPr txBox="1"/>
          <p:nvPr/>
        </p:nvSpPr>
        <p:spPr>
          <a:xfrm>
            <a:off x="3938073" y="2759468"/>
            <a:ext cx="418704" cy="369332"/>
          </a:xfrm>
          <a:prstGeom prst="rect">
            <a:avLst/>
          </a:prstGeom>
          <a:noFill/>
        </p:spPr>
        <p:txBody>
          <a:bodyPr wrap="none" rtlCol="0">
            <a:spAutoFit/>
          </a:bodyPr>
          <a:lstStyle/>
          <a:p>
            <a:r>
              <a:rPr lang="en-US" altLang="zh-CN" dirty="0"/>
              <a:t>33</a:t>
            </a:r>
            <a:endParaRPr lang="zh-CN" altLang="en-US" dirty="0"/>
          </a:p>
        </p:txBody>
      </p:sp>
      <mc:AlternateContent xmlns:mc="http://schemas.openxmlformats.org/markup-compatibility/2006">
        <mc:Choice xmlns:a14="http://schemas.microsoft.com/office/drawing/2010/main" Requires="a14">
          <p:sp>
            <p:nvSpPr>
              <p:cNvPr id="3" name="TextBox 2"/>
              <p:cNvSpPr txBox="1"/>
              <p:nvPr/>
            </p:nvSpPr>
            <p:spPr>
              <a:xfrm>
                <a:off x="5364088" y="2408212"/>
                <a:ext cx="3440494" cy="2990049"/>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𝑚</m:t>
                          </m:r>
                        </m:e>
                        <m:sub>
                          <m:r>
                            <a:rPr lang="en-US" altLang="zh-CN" b="0" i="1" smtClean="0">
                              <a:latin typeface="Cambria Math"/>
                            </a:rPr>
                            <m:t>𝑖</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𝑑</m:t>
                          </m:r>
                        </m:e>
                        <m:sub>
                          <m:r>
                            <a:rPr lang="en-US" altLang="zh-CN" b="0" i="1" smtClean="0">
                              <a:latin typeface="Cambria Math"/>
                            </a:rPr>
                            <m:t>𝑖</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𝑠</m:t>
                          </m:r>
                        </m:e>
                        <m:sub>
                          <m:r>
                            <a:rPr lang="en-US" altLang="zh-CN" b="0" i="1" smtClean="0">
                              <a:latin typeface="Cambria Math"/>
                            </a:rPr>
                            <m:t>𝑖</m:t>
                          </m:r>
                        </m:sub>
                      </m:sSub>
                      <m:r>
                        <a:rPr lang="en-US" altLang="zh-CN" b="0" i="1" smtClean="0">
                          <a:latin typeface="Cambria Math"/>
                        </a:rPr>
                        <m:t> </m:t>
                      </m:r>
                      <m:r>
                        <a:rPr lang="en-US" altLang="zh-CN" b="0" i="1" smtClean="0">
                          <a:latin typeface="Cambria Math"/>
                        </a:rPr>
                        <m:t>𝑚𝑜𝑑</m:t>
                      </m:r>
                      <m:r>
                        <a:rPr lang="en-US" altLang="zh-CN" b="0" i="1" smtClean="0">
                          <a:latin typeface="Cambria Math"/>
                        </a:rPr>
                        <m:t> </m:t>
                      </m:r>
                      <m:r>
                        <a:rPr lang="en-US" altLang="zh-CN" b="0" i="1" smtClean="0">
                          <a:latin typeface="Cambria Math"/>
                        </a:rPr>
                        <m:t>𝑘</m:t>
                      </m:r>
                    </m:oMath>
                  </m:oMathPara>
                </a14:m>
                <a:endParaRPr lang="en-US" altLang="zh-CN" b="0" dirty="0"/>
              </a:p>
              <a:p>
                <a:pPr/>
                <a14:m>
                  <m:oMathPara xmlns:m="http://schemas.openxmlformats.org/officeDocument/2006/math">
                    <m:oMathParaPr>
                      <m:jc m:val="left"/>
                    </m:oMathParaPr>
                    <m:oMath xmlns:m="http://schemas.openxmlformats.org/officeDocument/2006/math">
                      <m:r>
                        <a:rPr lang="en-US" altLang="zh-CN" b="0" i="1" smtClean="0">
                          <a:solidFill>
                            <a:srgbClr val="C00000"/>
                          </a:solidFill>
                          <a:latin typeface="Cambria Math"/>
                        </a:rPr>
                        <m:t>𝑚</m:t>
                      </m:r>
                      <m:r>
                        <a:rPr lang="en-US" altLang="zh-CN" b="0" i="1" smtClean="0">
                          <a:solidFill>
                            <a:srgbClr val="C00000"/>
                          </a:solidFill>
                          <a:latin typeface="Cambria Math"/>
                        </a:rPr>
                        <m:t>=</m:t>
                      </m:r>
                      <m:d>
                        <m:dPr>
                          <m:ctrlPr>
                            <a:rPr lang="en-US" altLang="zh-CN" b="0" i="1" smtClean="0">
                              <a:solidFill>
                                <a:srgbClr val="C00000"/>
                              </a:solidFill>
                              <a:latin typeface="Cambria Math" panose="02040503050406030204" pitchFamily="18" charset="0"/>
                            </a:rPr>
                          </m:ctrlPr>
                        </m:dPr>
                        <m:e>
                          <m:r>
                            <a:rPr lang="en-US" altLang="zh-CN" b="0" i="1" smtClean="0">
                              <a:solidFill>
                                <a:srgbClr val="C00000"/>
                              </a:solidFill>
                              <a:latin typeface="Cambria Math" panose="02040503050406030204" pitchFamily="18" charset="0"/>
                            </a:rPr>
                            <m:t>0</m:t>
                          </m:r>
                          <m:r>
                            <a:rPr lang="en-US" altLang="zh-CN" b="0" i="1" smtClean="0">
                              <a:solidFill>
                                <a:srgbClr val="C00000"/>
                              </a:solidFill>
                              <a:latin typeface="Cambria Math"/>
                            </a:rPr>
                            <m:t>,</m:t>
                          </m:r>
                          <m:r>
                            <a:rPr lang="en-US" altLang="zh-CN" b="0" i="1" smtClean="0">
                              <a:solidFill>
                                <a:srgbClr val="C00000"/>
                              </a:solidFill>
                              <a:latin typeface="Cambria Math" panose="02040503050406030204" pitchFamily="18" charset="0"/>
                            </a:rPr>
                            <m:t>3</m:t>
                          </m:r>
                        </m:e>
                      </m:d>
                      <m:r>
                        <a:rPr lang="en-US" altLang="zh-CN" b="0" i="1" smtClean="0">
                          <a:solidFill>
                            <a:srgbClr val="C00000"/>
                          </a:solidFill>
                          <a:latin typeface="Cambria Math"/>
                        </a:rPr>
                        <m:t>−</m:t>
                      </m:r>
                      <m:d>
                        <m:dPr>
                          <m:ctrlPr>
                            <a:rPr lang="en-US" altLang="zh-CN" b="0" i="1" smtClean="0">
                              <a:solidFill>
                                <a:srgbClr val="C00000"/>
                              </a:solidFill>
                              <a:latin typeface="Cambria Math" panose="02040503050406030204" pitchFamily="18" charset="0"/>
                            </a:rPr>
                          </m:ctrlPr>
                        </m:dPr>
                        <m:e>
                          <m:r>
                            <a:rPr lang="en-US" altLang="zh-CN" b="0" i="1" smtClean="0">
                              <a:solidFill>
                                <a:srgbClr val="C00000"/>
                              </a:solidFill>
                              <a:latin typeface="Cambria Math" panose="02040503050406030204" pitchFamily="18" charset="0"/>
                            </a:rPr>
                            <m:t>2</m:t>
                          </m:r>
                          <m:r>
                            <a:rPr lang="en-US" altLang="zh-CN" b="0" i="1" smtClean="0">
                              <a:solidFill>
                                <a:srgbClr val="C00000"/>
                              </a:solidFill>
                              <a:latin typeface="Cambria Math"/>
                            </a:rPr>
                            <m:t>,</m:t>
                          </m:r>
                          <m:r>
                            <a:rPr lang="en-US" altLang="zh-CN" b="0" i="1" smtClean="0">
                              <a:solidFill>
                                <a:srgbClr val="C00000"/>
                              </a:solidFill>
                              <a:latin typeface="Cambria Math" panose="02040503050406030204" pitchFamily="18" charset="0"/>
                            </a:rPr>
                            <m:t>2</m:t>
                          </m:r>
                        </m:e>
                      </m:d>
                      <m:r>
                        <a:rPr lang="en-US" altLang="zh-CN" b="0" i="1" smtClean="0">
                          <a:solidFill>
                            <a:srgbClr val="C00000"/>
                          </a:solidFill>
                          <a:latin typeface="Cambria Math"/>
                        </a:rPr>
                        <m:t>𝑚𝑜𝑑</m:t>
                      </m:r>
                      <m:r>
                        <a:rPr lang="en-US" altLang="zh-CN" b="0" i="1" smtClean="0">
                          <a:solidFill>
                            <a:srgbClr val="C00000"/>
                          </a:solidFill>
                          <a:latin typeface="Cambria Math"/>
                        </a:rPr>
                        <m:t> 6=(4,1)</m:t>
                      </m:r>
                    </m:oMath>
                  </m:oMathPara>
                </a14:m>
                <a:endParaRPr lang="en-US" altLang="zh-CN" b="0" dirty="0">
                  <a:solidFill>
                    <a:srgbClr val="C00000"/>
                  </a:solidFill>
                </a:endParaRPr>
              </a:p>
              <a:p>
                <a:endParaRPr lang="en-US" altLang="zh-CN" b="0" i="1" dirty="0">
                  <a:latin typeface="Cambria Math"/>
                  <a:ea typeface="Cambria Math"/>
                </a:endParaRPr>
              </a:p>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ea typeface="Cambria Math"/>
                            </a:rPr>
                          </m:ctrlPr>
                        </m:sSubPr>
                        <m:e>
                          <m:r>
                            <m:rPr>
                              <m:sty m:val="p"/>
                            </m:rPr>
                            <a:rPr lang="el-GR" altLang="zh-CN" i="1" smtClean="0">
                              <a:latin typeface="Cambria Math"/>
                              <a:ea typeface="Cambria Math"/>
                            </a:rPr>
                            <m:t>Δ</m:t>
                          </m:r>
                        </m:e>
                        <m:sub>
                          <m:r>
                            <a:rPr lang="en-US" altLang="zh-CN" b="0" i="1" smtClean="0">
                              <a:latin typeface="Cambria Math"/>
                              <a:ea typeface="Cambria Math"/>
                            </a:rPr>
                            <m:t>𝑖</m:t>
                          </m:r>
                        </m:sub>
                      </m:sSub>
                      <m:r>
                        <a:rPr lang="en-US" altLang="zh-CN" b="0" i="1" smtClean="0">
                          <a:latin typeface="Cambria Math"/>
                          <a:ea typeface="Cambria Math"/>
                        </a:rPr>
                        <m:t>=</m:t>
                      </m:r>
                      <m:sSub>
                        <m:sSubPr>
                          <m:ctrlPr>
                            <a:rPr lang="en-US" altLang="zh-CN" b="0" i="1" smtClean="0">
                              <a:latin typeface="Cambria Math" panose="02040503050406030204" pitchFamily="18" charset="0"/>
                              <a:ea typeface="Cambria Math"/>
                            </a:rPr>
                          </m:ctrlPr>
                        </m:sSubPr>
                        <m:e>
                          <m:r>
                            <a:rPr lang="en-US" altLang="zh-CN" b="0" i="1" smtClean="0">
                              <a:latin typeface="Cambria Math"/>
                              <a:ea typeface="Cambria Math"/>
                            </a:rPr>
                            <m:t>𝑚</m:t>
                          </m:r>
                        </m:e>
                        <m:sub>
                          <m:r>
                            <a:rPr lang="en-US" altLang="zh-CN" b="0" i="1" smtClean="0">
                              <a:latin typeface="Cambria Math"/>
                              <a:ea typeface="Cambria Math"/>
                            </a:rPr>
                            <m:t>𝑖</m:t>
                          </m:r>
                        </m:sub>
                      </m:sSub>
                      <m:r>
                        <a:rPr lang="en-US" altLang="zh-CN" b="0" i="1" smtClean="0">
                          <a:latin typeface="Cambria Math"/>
                          <a:ea typeface="Cambria Math"/>
                        </a:rPr>
                        <m:t>−</m:t>
                      </m:r>
                      <m:d>
                        <m:dPr>
                          <m:begChr m:val="{"/>
                          <m:endChr m:val=""/>
                          <m:ctrlPr>
                            <a:rPr lang="en-US" altLang="zh-CN" b="0" i="1" smtClean="0">
                              <a:latin typeface="Cambria Math" panose="02040503050406030204" pitchFamily="18" charset="0"/>
                              <a:ea typeface="Cambria Math"/>
                            </a:rPr>
                          </m:ctrlPr>
                        </m:dPr>
                        <m:e>
                          <m:eqArr>
                            <m:eqArrPr>
                              <m:ctrlPr>
                                <a:rPr lang="en-US" altLang="zh-CN" b="0" i="1" smtClean="0">
                                  <a:latin typeface="Cambria Math" panose="02040503050406030204" pitchFamily="18" charset="0"/>
                                  <a:ea typeface="Cambria Math"/>
                                </a:rPr>
                              </m:ctrlPr>
                            </m:eqArrPr>
                            <m:e>
                              <m:r>
                                <a:rPr lang="en-US" altLang="zh-CN" b="0" i="1" smtClean="0">
                                  <a:latin typeface="Cambria Math"/>
                                  <a:ea typeface="Cambria Math"/>
                                </a:rPr>
                                <m:t>0   </m:t>
                              </m:r>
                              <m:r>
                                <a:rPr lang="en-US" altLang="zh-CN" b="0" i="1" smtClean="0">
                                  <a:latin typeface="Cambria Math"/>
                                  <a:ea typeface="Cambria Math"/>
                                </a:rPr>
                                <m:t>𝑖𝑓</m:t>
                              </m:r>
                              <m:r>
                                <a:rPr lang="en-US" altLang="zh-CN" b="0" i="1" smtClean="0">
                                  <a:latin typeface="Cambria Math"/>
                                  <a:ea typeface="Cambria Math"/>
                                </a:rPr>
                                <m:t> </m:t>
                              </m:r>
                              <m:sSub>
                                <m:sSubPr>
                                  <m:ctrlPr>
                                    <a:rPr lang="en-US" altLang="zh-CN" b="0" i="1" smtClean="0">
                                      <a:latin typeface="Cambria Math" panose="02040503050406030204" pitchFamily="18" charset="0"/>
                                      <a:ea typeface="Cambria Math"/>
                                    </a:rPr>
                                  </m:ctrlPr>
                                </m:sSubPr>
                                <m:e>
                                  <m:r>
                                    <a:rPr lang="en-US" altLang="zh-CN" b="0" i="1" smtClean="0">
                                      <a:latin typeface="Cambria Math"/>
                                      <a:ea typeface="Cambria Math"/>
                                    </a:rPr>
                                    <m:t>𝑚</m:t>
                                  </m:r>
                                </m:e>
                                <m:sub>
                                  <m:r>
                                    <a:rPr lang="en-US" altLang="zh-CN" b="0" i="1" smtClean="0">
                                      <a:latin typeface="Cambria Math"/>
                                      <a:ea typeface="Cambria Math"/>
                                    </a:rPr>
                                    <m:t>𝑖</m:t>
                                  </m:r>
                                </m:sub>
                              </m:sSub>
                              <m:r>
                                <a:rPr lang="en-US" altLang="zh-CN" b="0" i="1" smtClean="0">
                                  <a:latin typeface="Cambria Math"/>
                                  <a:ea typeface="Cambria Math"/>
                                </a:rPr>
                                <m:t>≤</m:t>
                              </m:r>
                              <m:r>
                                <a:rPr lang="en-US" altLang="zh-CN" b="0" i="1" smtClean="0">
                                  <a:latin typeface="Cambria Math"/>
                                  <a:ea typeface="Cambria Math"/>
                                </a:rPr>
                                <m:t>𝑘</m:t>
                              </m:r>
                              <m:r>
                                <a:rPr lang="en-US" altLang="zh-CN" b="0" i="1" smtClean="0">
                                  <a:latin typeface="Cambria Math"/>
                                  <a:ea typeface="Cambria Math"/>
                                </a:rPr>
                                <m:t>/2</m:t>
                              </m:r>
                            </m:e>
                            <m:e>
                              <m:r>
                                <a:rPr lang="en-US" altLang="zh-CN" b="0" i="1" smtClean="0">
                                  <a:latin typeface="Cambria Math"/>
                                  <a:ea typeface="Cambria Math"/>
                                </a:rPr>
                                <m:t>𝑘</m:t>
                              </m:r>
                              <m:r>
                                <a:rPr lang="en-US" altLang="zh-CN" b="0" i="1" smtClean="0">
                                  <a:latin typeface="Cambria Math"/>
                                  <a:ea typeface="Cambria Math"/>
                                </a:rPr>
                                <m:t>      </m:t>
                              </m:r>
                              <m:r>
                                <a:rPr lang="en-US" altLang="zh-CN" b="0" i="1" smtClean="0">
                                  <a:latin typeface="Cambria Math"/>
                                  <a:ea typeface="Cambria Math"/>
                                </a:rPr>
                                <m:t>𝑜𝑡h𝑒𝑟𝑤𝑖𝑠𝑒</m:t>
                              </m:r>
                            </m:e>
                          </m:eqArr>
                        </m:e>
                      </m:d>
                    </m:oMath>
                  </m:oMathPara>
                </a14:m>
                <a:endParaRPr lang="en-US" altLang="zh-CN" dirty="0"/>
              </a:p>
              <a:p>
                <a:pPr/>
                <a14:m>
                  <m:oMathPara xmlns:m="http://schemas.openxmlformats.org/officeDocument/2006/math">
                    <m:oMathParaPr>
                      <m:jc m:val="left"/>
                    </m:oMathParaPr>
                    <m:oMath xmlns:m="http://schemas.openxmlformats.org/officeDocument/2006/math">
                      <m:r>
                        <m:rPr>
                          <m:sty m:val="p"/>
                        </m:rPr>
                        <a:rPr lang="el-GR" altLang="zh-CN" i="1" smtClean="0">
                          <a:solidFill>
                            <a:srgbClr val="C00000"/>
                          </a:solidFill>
                          <a:latin typeface="Cambria Math"/>
                          <a:ea typeface="Cambria Math"/>
                        </a:rPr>
                        <m:t>Δ</m:t>
                      </m:r>
                      <m:r>
                        <a:rPr lang="en-US" altLang="zh-CN" b="0" i="1" smtClean="0">
                          <a:solidFill>
                            <a:srgbClr val="C00000"/>
                          </a:solidFill>
                          <a:latin typeface="Cambria Math"/>
                          <a:ea typeface="Cambria Math"/>
                        </a:rPr>
                        <m:t>=</m:t>
                      </m:r>
                      <m:d>
                        <m:dPr>
                          <m:ctrlPr>
                            <a:rPr lang="en-US" altLang="zh-CN" b="0" i="1" smtClean="0">
                              <a:solidFill>
                                <a:srgbClr val="C00000"/>
                              </a:solidFill>
                              <a:latin typeface="Cambria Math" panose="02040503050406030204" pitchFamily="18" charset="0"/>
                              <a:ea typeface="Cambria Math"/>
                            </a:rPr>
                          </m:ctrlPr>
                        </m:dPr>
                        <m:e>
                          <m:r>
                            <a:rPr lang="en-US" altLang="zh-CN" b="0" i="1" smtClean="0">
                              <a:solidFill>
                                <a:srgbClr val="C00000"/>
                              </a:solidFill>
                              <a:latin typeface="Cambria Math" panose="02040503050406030204" pitchFamily="18" charset="0"/>
                              <a:ea typeface="Cambria Math"/>
                            </a:rPr>
                            <m:t>4</m:t>
                          </m:r>
                          <m:r>
                            <a:rPr lang="en-US" altLang="zh-CN" b="0" i="1" smtClean="0">
                              <a:solidFill>
                                <a:srgbClr val="C00000"/>
                              </a:solidFill>
                              <a:latin typeface="Cambria Math"/>
                              <a:ea typeface="Cambria Math"/>
                            </a:rPr>
                            <m:t>,</m:t>
                          </m:r>
                          <m:r>
                            <a:rPr lang="en-US" altLang="zh-CN" b="0" i="1" smtClean="0">
                              <a:solidFill>
                                <a:srgbClr val="C00000"/>
                              </a:solidFill>
                              <a:latin typeface="Cambria Math" panose="02040503050406030204" pitchFamily="18" charset="0"/>
                              <a:ea typeface="Cambria Math"/>
                            </a:rPr>
                            <m:t>1</m:t>
                          </m:r>
                        </m:e>
                      </m:d>
                      <m:r>
                        <a:rPr lang="en-US" altLang="zh-CN" b="0" i="1" smtClean="0">
                          <a:solidFill>
                            <a:srgbClr val="C00000"/>
                          </a:solidFill>
                          <a:latin typeface="Cambria Math"/>
                          <a:ea typeface="Cambria Math"/>
                        </a:rPr>
                        <m:t>−</m:t>
                      </m:r>
                      <m:d>
                        <m:dPr>
                          <m:ctrlPr>
                            <a:rPr lang="en-US" altLang="zh-CN" b="0" i="1" smtClean="0">
                              <a:solidFill>
                                <a:srgbClr val="C00000"/>
                              </a:solidFill>
                              <a:latin typeface="Cambria Math" panose="02040503050406030204" pitchFamily="18" charset="0"/>
                              <a:ea typeface="Cambria Math"/>
                            </a:rPr>
                          </m:ctrlPr>
                        </m:dPr>
                        <m:e>
                          <m:r>
                            <a:rPr lang="en-US" altLang="zh-CN" b="0" i="1" smtClean="0">
                              <a:solidFill>
                                <a:srgbClr val="C00000"/>
                              </a:solidFill>
                              <a:latin typeface="Cambria Math" panose="02040503050406030204" pitchFamily="18" charset="0"/>
                              <a:ea typeface="Cambria Math"/>
                            </a:rPr>
                            <m:t>6</m:t>
                          </m:r>
                          <m:r>
                            <a:rPr lang="en-US" altLang="zh-CN" b="0" i="1" smtClean="0">
                              <a:solidFill>
                                <a:srgbClr val="C00000"/>
                              </a:solidFill>
                              <a:latin typeface="Cambria Math"/>
                              <a:ea typeface="Cambria Math"/>
                            </a:rPr>
                            <m:t>,</m:t>
                          </m:r>
                          <m:r>
                            <a:rPr lang="en-US" altLang="zh-CN" b="0" i="1" smtClean="0">
                              <a:solidFill>
                                <a:srgbClr val="C00000"/>
                              </a:solidFill>
                              <a:latin typeface="Cambria Math" panose="02040503050406030204" pitchFamily="18" charset="0"/>
                              <a:ea typeface="Cambria Math"/>
                            </a:rPr>
                            <m:t>0</m:t>
                          </m:r>
                        </m:e>
                      </m:d>
                      <m:r>
                        <a:rPr lang="en-US" altLang="zh-CN" b="0" i="1" smtClean="0">
                          <a:solidFill>
                            <a:srgbClr val="C00000"/>
                          </a:solidFill>
                          <a:latin typeface="Cambria Math"/>
                          <a:ea typeface="Cambria Math"/>
                        </a:rPr>
                        <m:t>=(</m:t>
                      </m:r>
                      <m:r>
                        <a:rPr lang="en-US" altLang="zh-CN" b="0" i="1" smtClean="0">
                          <a:solidFill>
                            <a:srgbClr val="C00000"/>
                          </a:solidFill>
                          <a:latin typeface="Cambria Math" panose="02040503050406030204" pitchFamily="18" charset="0"/>
                          <a:ea typeface="Cambria Math"/>
                        </a:rPr>
                        <m:t>−</m:t>
                      </m:r>
                      <m:r>
                        <a:rPr lang="en-US" altLang="zh-CN" b="0" i="1" smtClean="0">
                          <a:solidFill>
                            <a:srgbClr val="C00000"/>
                          </a:solidFill>
                          <a:latin typeface="Cambria Math"/>
                          <a:ea typeface="Cambria Math"/>
                        </a:rPr>
                        <m:t>2,</m:t>
                      </m:r>
                      <m:r>
                        <a:rPr lang="en-US" altLang="zh-CN" b="0" i="1" smtClean="0">
                          <a:solidFill>
                            <a:srgbClr val="C00000"/>
                          </a:solidFill>
                          <a:latin typeface="Cambria Math" panose="02040503050406030204" pitchFamily="18" charset="0"/>
                          <a:ea typeface="Cambria Math"/>
                        </a:rPr>
                        <m:t>1</m:t>
                      </m:r>
                      <m:r>
                        <a:rPr lang="en-US" altLang="zh-CN" b="0" i="1" smtClean="0">
                          <a:solidFill>
                            <a:srgbClr val="C00000"/>
                          </a:solidFill>
                          <a:latin typeface="Cambria Math"/>
                          <a:ea typeface="Cambria Math"/>
                        </a:rPr>
                        <m:t>)</m:t>
                      </m:r>
                    </m:oMath>
                  </m:oMathPara>
                </a14:m>
                <a:endParaRPr lang="en-US" altLang="zh-CN" dirty="0">
                  <a:solidFill>
                    <a:srgbClr val="C00000"/>
                  </a:solidFill>
                </a:endParaRPr>
              </a:p>
              <a:p>
                <a:endParaRPr lang="en-US" altLang="zh-CN" b="0" i="1" dirty="0">
                  <a:latin typeface="Cambria Math"/>
                </a:endParaRPr>
              </a:p>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𝐷</m:t>
                          </m:r>
                        </m:e>
                        <m:sub>
                          <m:r>
                            <a:rPr lang="en-US" altLang="zh-CN" b="0" i="1" smtClean="0">
                              <a:latin typeface="Cambria Math"/>
                            </a:rPr>
                            <m:t>𝑇</m:t>
                          </m:r>
                          <m:r>
                            <a:rPr lang="en-US" altLang="zh-CN" b="0" i="1" smtClean="0">
                              <a:latin typeface="Cambria Math"/>
                            </a:rPr>
                            <m:t>,</m:t>
                          </m:r>
                          <m:r>
                            <a:rPr lang="en-US" altLang="zh-CN" b="0" i="1" smtClean="0">
                              <a:latin typeface="Cambria Math"/>
                            </a:rPr>
                            <m:t>𝑖</m:t>
                          </m:r>
                        </m:sub>
                      </m:sSub>
                      <m:r>
                        <a:rPr lang="en-US" altLang="zh-CN" b="0" i="1" smtClean="0">
                          <a:latin typeface="Cambria Math"/>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a:rPr>
                                <m:t>0              </m:t>
                              </m:r>
                              <m:r>
                                <a:rPr lang="en-US" altLang="zh-CN" b="0" i="1" smtClean="0">
                                  <a:latin typeface="Cambria Math"/>
                                </a:rPr>
                                <m:t>𝑖𝑓</m:t>
                              </m:r>
                              <m:r>
                                <a:rPr lang="en-US" altLang="zh-CN" b="0" i="1" smtClean="0">
                                  <a:latin typeface="Cambria Math"/>
                                </a:rPr>
                                <m:t> </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ea typeface="Cambria Math"/>
                                        </a:rPr>
                                      </m:ctrlPr>
                                    </m:sSubPr>
                                    <m:e>
                                      <m:r>
                                        <m:rPr>
                                          <m:sty m:val="p"/>
                                        </m:rPr>
                                        <a:rPr lang="el-GR" altLang="zh-CN" b="0" i="1" smtClean="0">
                                          <a:latin typeface="Cambria Math"/>
                                          <a:ea typeface="Cambria Math"/>
                                        </a:rPr>
                                        <m:t>Δ</m:t>
                                      </m:r>
                                    </m:e>
                                    <m:sub>
                                      <m:r>
                                        <a:rPr lang="en-US" altLang="zh-CN" b="0" i="1" smtClean="0">
                                          <a:latin typeface="Cambria Math"/>
                                          <a:ea typeface="Cambria Math"/>
                                        </a:rPr>
                                        <m:t>𝑖</m:t>
                                      </m:r>
                                    </m:sub>
                                  </m:sSub>
                                </m:e>
                              </m:d>
                              <m:r>
                                <a:rPr lang="en-US" altLang="zh-CN" b="0" i="1" smtClean="0">
                                  <a:latin typeface="Cambria Math"/>
                                </a:rPr>
                                <m:t>=</m:t>
                              </m:r>
                              <m:r>
                                <a:rPr lang="en-US" altLang="zh-CN" b="0" i="1" smtClean="0">
                                  <a:latin typeface="Cambria Math"/>
                                </a:rPr>
                                <m:t>𝑘</m:t>
                              </m:r>
                              <m:r>
                                <a:rPr lang="en-US" altLang="zh-CN" b="0" i="1" smtClean="0">
                                  <a:latin typeface="Cambria Math"/>
                                </a:rPr>
                                <m:t>/2</m:t>
                              </m:r>
                            </m:e>
                            <m:e>
                              <m:r>
                                <a:rPr lang="en-US" altLang="zh-CN" b="0" i="1" smtClean="0">
                                  <a:latin typeface="Cambria Math"/>
                                </a:rPr>
                                <m:t>𝑠𝑖𝑔𝑛</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ea typeface="Cambria Math"/>
                                        </a:rPr>
                                      </m:ctrlPr>
                                    </m:sSubPr>
                                    <m:e>
                                      <m:r>
                                        <m:rPr>
                                          <m:sty m:val="p"/>
                                        </m:rPr>
                                        <a:rPr lang="el-GR" altLang="zh-CN" b="0" i="1" smtClean="0">
                                          <a:latin typeface="Cambria Math"/>
                                          <a:ea typeface="Cambria Math"/>
                                        </a:rPr>
                                        <m:t>Δ</m:t>
                                      </m:r>
                                    </m:e>
                                    <m:sub>
                                      <m:r>
                                        <a:rPr lang="en-US" altLang="zh-CN" b="0" i="1" smtClean="0">
                                          <a:latin typeface="Cambria Math"/>
                                          <a:ea typeface="Cambria Math"/>
                                        </a:rPr>
                                        <m:t>𝑖</m:t>
                                      </m:r>
                                    </m:sub>
                                  </m:sSub>
                                </m:e>
                              </m:d>
                              <m:r>
                                <a:rPr lang="en-US" altLang="zh-CN" b="0" i="1" smtClean="0">
                                  <a:latin typeface="Cambria Math"/>
                                  <a:ea typeface="Cambria Math"/>
                                </a:rPr>
                                <m:t>    </m:t>
                              </m:r>
                              <m:r>
                                <a:rPr lang="en-US" altLang="zh-CN" b="0" i="1" smtClean="0">
                                  <a:latin typeface="Cambria Math"/>
                                  <a:ea typeface="Cambria Math"/>
                                </a:rPr>
                                <m:t>𝑜𝑡h𝑒𝑟𝑤𝑖𝑠𝑒</m:t>
                              </m:r>
                            </m:e>
                          </m:eqArr>
                        </m:e>
                      </m:d>
                    </m:oMath>
                  </m:oMathPara>
                </a14:m>
                <a:endParaRPr lang="en-US" altLang="zh-CN" dirty="0"/>
              </a:p>
              <a:p>
                <a:pPr/>
                <a14:m>
                  <m:oMathPara xmlns:m="http://schemas.openxmlformats.org/officeDocument/2006/math">
                    <m:oMathParaPr>
                      <m:jc m:val="left"/>
                    </m:oMathParaPr>
                    <m:oMath xmlns:m="http://schemas.openxmlformats.org/officeDocument/2006/math">
                      <m:r>
                        <a:rPr lang="en-US" altLang="zh-CN" b="0" i="1" smtClean="0">
                          <a:solidFill>
                            <a:srgbClr val="C00000"/>
                          </a:solidFill>
                          <a:latin typeface="Cambria Math"/>
                        </a:rPr>
                        <m:t>𝐷</m:t>
                      </m:r>
                      <m:r>
                        <a:rPr lang="en-US" altLang="zh-CN" b="0" i="1" smtClean="0">
                          <a:solidFill>
                            <a:srgbClr val="C00000"/>
                          </a:solidFill>
                          <a:latin typeface="Cambria Math"/>
                        </a:rPr>
                        <m:t>=(+,−)</m:t>
                      </m:r>
                    </m:oMath>
                  </m:oMathPara>
                </a14:m>
                <a:endParaRPr lang="en-US" altLang="zh-CN" dirty="0"/>
              </a:p>
            </p:txBody>
          </p:sp>
        </mc:Choice>
        <mc:Fallback>
          <p:sp>
            <p:nvSpPr>
              <p:cNvPr id="3" name="TextBox 2"/>
              <p:cNvSpPr txBox="1">
                <a:spLocks noRot="1" noChangeAspect="1" noMove="1" noResize="1" noEditPoints="1" noAdjustHandles="1" noChangeArrowheads="1" noChangeShapeType="1" noTextEdit="1"/>
              </p:cNvSpPr>
              <p:nvPr/>
            </p:nvSpPr>
            <p:spPr>
              <a:xfrm>
                <a:off x="5364088" y="2408212"/>
                <a:ext cx="3440494" cy="2990049"/>
              </a:xfrm>
              <a:prstGeom prst="rect">
                <a:avLst/>
              </a:prstGeom>
              <a:blipFill rotWithShape="1">
                <a:blip r:embed="rId2"/>
                <a:stretch>
                  <a:fillRect b="-815"/>
                </a:stretch>
              </a:blipFill>
            </p:spPr>
            <p:txBody>
              <a:bodyPr/>
              <a:lstStyle/>
              <a:p>
                <a:r>
                  <a:rPr lang="zh-CN" altLang="en-US">
                    <a:noFill/>
                  </a:rPr>
                  <a:t> </a:t>
                </a:r>
                <a:endParaRPr lang="zh-CN" altLang="en-US">
                  <a:noFill/>
                </a:endParaRPr>
              </a:p>
            </p:txBody>
          </p:sp>
        </mc:Fallback>
      </mc:AlternateContent>
      <p:sp>
        <p:nvSpPr>
          <p:cNvPr id="5" name="TextBox 4"/>
          <p:cNvSpPr txBox="1"/>
          <p:nvPr/>
        </p:nvSpPr>
        <p:spPr>
          <a:xfrm>
            <a:off x="5004048" y="1973804"/>
            <a:ext cx="2262158" cy="369332"/>
          </a:xfrm>
          <a:prstGeom prst="rect">
            <a:avLst/>
          </a:prstGeom>
          <a:noFill/>
        </p:spPr>
        <p:txBody>
          <a:bodyPr wrap="none" rtlCol="0">
            <a:spAutoFit/>
          </a:bodyPr>
          <a:lstStyle/>
          <a:p>
            <a:r>
              <a:rPr lang="zh-CN" altLang="en-US" b="1" dirty="0">
                <a:solidFill>
                  <a:srgbClr val="C00000"/>
                </a:solidFill>
                <a:latin typeface="华文中宋" panose="02010600040101010101" pitchFamily="2" charset="-122"/>
                <a:ea typeface="华文中宋" panose="02010600040101010101" pitchFamily="2" charset="-122"/>
              </a:rPr>
              <a:t>第一步：方向计算：</a:t>
            </a:r>
            <a:endParaRPr lang="zh-CN" altLang="en-US" b="1" dirty="0">
              <a:solidFill>
                <a:srgbClr val="C00000"/>
              </a:solidFill>
              <a:latin typeface="华文中宋" panose="02010600040101010101" pitchFamily="2" charset="-122"/>
              <a:ea typeface="华文中宋" panose="02010600040101010101" pitchFamily="2" charset="-122"/>
            </a:endParaRPr>
          </a:p>
        </p:txBody>
      </p:sp>
      <p:sp>
        <p:nvSpPr>
          <p:cNvPr id="248" name="TextBox 247"/>
          <p:cNvSpPr txBox="1"/>
          <p:nvPr/>
        </p:nvSpPr>
        <p:spPr>
          <a:xfrm>
            <a:off x="1188602" y="1835532"/>
            <a:ext cx="2749471" cy="369332"/>
          </a:xfrm>
          <a:prstGeom prst="rect">
            <a:avLst/>
          </a:prstGeom>
          <a:noFill/>
        </p:spPr>
        <p:txBody>
          <a:bodyPr wrap="none" rtlCol="0">
            <a:spAutoFit/>
          </a:bodyPr>
          <a:lstStyle/>
          <a:p>
            <a:r>
              <a:rPr lang="zh-CN" altLang="en-US" dirty="0">
                <a:solidFill>
                  <a:srgbClr val="C00000"/>
                </a:solidFill>
                <a:latin typeface="华文中宋" panose="02010600040101010101" pitchFamily="2" charset="-122"/>
                <a:ea typeface="华文中宋" panose="02010600040101010101" pitchFamily="2" charset="-122"/>
              </a:rPr>
              <a:t>以（</a:t>
            </a:r>
            <a:r>
              <a:rPr lang="en-US" altLang="zh-CN" dirty="0">
                <a:solidFill>
                  <a:srgbClr val="C00000"/>
                </a:solidFill>
                <a:latin typeface="华文中宋" panose="02010600040101010101" pitchFamily="2" charset="-122"/>
                <a:ea typeface="华文中宋" panose="02010600040101010101" pitchFamily="2" charset="-122"/>
              </a:rPr>
              <a:t>2,2</a:t>
            </a:r>
            <a:r>
              <a:rPr lang="zh-CN" altLang="en-US" dirty="0">
                <a:solidFill>
                  <a:srgbClr val="C00000"/>
                </a:solidFill>
                <a:latin typeface="华文中宋" panose="02010600040101010101" pitchFamily="2" charset="-122"/>
                <a:ea typeface="华文中宋" panose="02010600040101010101" pitchFamily="2" charset="-122"/>
              </a:rPr>
              <a:t>）到（</a:t>
            </a:r>
            <a:r>
              <a:rPr lang="en-US" altLang="zh-CN" dirty="0">
                <a:solidFill>
                  <a:srgbClr val="C00000"/>
                </a:solidFill>
                <a:latin typeface="华文中宋" panose="02010600040101010101" pitchFamily="2" charset="-122"/>
                <a:ea typeface="华文中宋" panose="02010600040101010101" pitchFamily="2" charset="-122"/>
              </a:rPr>
              <a:t>0,3</a:t>
            </a:r>
            <a:r>
              <a:rPr lang="zh-CN" altLang="en-US" dirty="0">
                <a:solidFill>
                  <a:srgbClr val="C00000"/>
                </a:solidFill>
                <a:latin typeface="华文中宋" panose="02010600040101010101" pitchFamily="2" charset="-122"/>
                <a:ea typeface="华文中宋" panose="02010600040101010101" pitchFamily="2" charset="-122"/>
              </a:rPr>
              <a:t>）为例</a:t>
            </a:r>
            <a:endParaRPr lang="zh-CN" altLang="en-US" dirty="0">
              <a:solidFill>
                <a:srgbClr val="C00000"/>
              </a:solidFill>
              <a:latin typeface="华文中宋" panose="02010600040101010101" pitchFamily="2" charset="-122"/>
              <a:ea typeface="华文中宋" panose="02010600040101010101" pitchFamily="2" charset="-122"/>
            </a:endParaRPr>
          </a:p>
        </p:txBody>
      </p:sp>
      <p:sp>
        <p:nvSpPr>
          <p:cNvPr id="249" name="TextBox 248"/>
          <p:cNvSpPr txBox="1"/>
          <p:nvPr/>
        </p:nvSpPr>
        <p:spPr>
          <a:xfrm>
            <a:off x="5004048" y="5435938"/>
            <a:ext cx="3961341" cy="369332"/>
          </a:xfrm>
          <a:prstGeom prst="rect">
            <a:avLst/>
          </a:prstGeom>
          <a:noFill/>
        </p:spPr>
        <p:txBody>
          <a:bodyPr wrap="none" rtlCol="0">
            <a:spAutoFit/>
          </a:bodyPr>
          <a:lstStyle/>
          <a:p>
            <a:r>
              <a:rPr lang="zh-CN" altLang="en-US" b="1" dirty="0">
                <a:solidFill>
                  <a:srgbClr val="C00000"/>
                </a:solidFill>
                <a:latin typeface="华文中宋" panose="02010600040101010101" pitchFamily="2" charset="-122"/>
                <a:ea typeface="华文中宋" panose="02010600040101010101" pitchFamily="2" charset="-122"/>
              </a:rPr>
              <a:t>第二步：按照先走</a:t>
            </a:r>
            <a:r>
              <a:rPr lang="en-US" altLang="zh-CN" b="1" dirty="0">
                <a:solidFill>
                  <a:srgbClr val="C00000"/>
                </a:solidFill>
                <a:latin typeface="华文中宋" panose="02010600040101010101" pitchFamily="2" charset="-122"/>
                <a:ea typeface="华文中宋" panose="02010600040101010101" pitchFamily="2" charset="-122"/>
              </a:rPr>
              <a:t>X</a:t>
            </a:r>
            <a:r>
              <a:rPr lang="zh-CN" altLang="en-US" b="1" dirty="0">
                <a:solidFill>
                  <a:srgbClr val="C00000"/>
                </a:solidFill>
                <a:latin typeface="华文中宋" panose="02010600040101010101" pitchFamily="2" charset="-122"/>
                <a:ea typeface="华文中宋" panose="02010600040101010101" pitchFamily="2" charset="-122"/>
              </a:rPr>
              <a:t>维，再走</a:t>
            </a:r>
            <a:r>
              <a:rPr lang="en-US" altLang="zh-CN" b="1" dirty="0">
                <a:solidFill>
                  <a:srgbClr val="C00000"/>
                </a:solidFill>
                <a:latin typeface="华文中宋" panose="02010600040101010101" pitchFamily="2" charset="-122"/>
                <a:ea typeface="华文中宋" panose="02010600040101010101" pitchFamily="2" charset="-122"/>
              </a:rPr>
              <a:t>Y</a:t>
            </a:r>
            <a:r>
              <a:rPr lang="zh-CN" altLang="en-US" b="1" dirty="0">
                <a:solidFill>
                  <a:srgbClr val="C00000"/>
                </a:solidFill>
                <a:latin typeface="华文中宋" panose="02010600040101010101" pitchFamily="2" charset="-122"/>
                <a:ea typeface="华文中宋" panose="02010600040101010101" pitchFamily="2" charset="-122"/>
              </a:rPr>
              <a:t>维路由</a:t>
            </a:r>
            <a:endParaRPr lang="zh-CN" altLang="en-US" b="1" dirty="0">
              <a:solidFill>
                <a:srgbClr val="C00000"/>
              </a:solidFill>
              <a:latin typeface="华文中宋" panose="02010600040101010101" pitchFamily="2" charset="-122"/>
              <a:ea typeface="华文中宋" panose="02010600040101010101" pitchFamily="2" charset="-122"/>
            </a:endParaRPr>
          </a:p>
        </p:txBody>
      </p:sp>
      <p:cxnSp>
        <p:nvCxnSpPr>
          <p:cNvPr id="8" name="直接箭头连接符 7"/>
          <p:cNvCxnSpPr/>
          <p:nvPr/>
        </p:nvCxnSpPr>
        <p:spPr>
          <a:xfrm>
            <a:off x="3124648" y="4010750"/>
            <a:ext cx="981128" cy="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a:off x="4105776" y="4010750"/>
            <a:ext cx="0" cy="1711969"/>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448962" y="3501008"/>
            <a:ext cx="389850" cy="584775"/>
          </a:xfrm>
          <a:prstGeom prst="rect">
            <a:avLst/>
          </a:prstGeom>
          <a:noFill/>
        </p:spPr>
        <p:txBody>
          <a:bodyPr wrap="none" rtlCol="0">
            <a:spAutoFit/>
          </a:bodyPr>
          <a:lstStyle/>
          <a:p>
            <a:r>
              <a:rPr lang="en-US" altLang="zh-CN" sz="3200" b="1" dirty="0">
                <a:solidFill>
                  <a:srgbClr val="C00000"/>
                </a:solidFill>
              </a:rPr>
              <a:t>+</a:t>
            </a:r>
            <a:endParaRPr lang="zh-CN" altLang="en-US" sz="3200" b="1" dirty="0">
              <a:solidFill>
                <a:srgbClr val="C00000"/>
              </a:solidFill>
            </a:endParaRPr>
          </a:p>
        </p:txBody>
      </p:sp>
      <p:sp>
        <p:nvSpPr>
          <p:cNvPr id="251" name="TextBox 250"/>
          <p:cNvSpPr txBox="1"/>
          <p:nvPr/>
        </p:nvSpPr>
        <p:spPr>
          <a:xfrm>
            <a:off x="4096201" y="4869160"/>
            <a:ext cx="325730" cy="646331"/>
          </a:xfrm>
          <a:prstGeom prst="rect">
            <a:avLst/>
          </a:prstGeom>
          <a:noFill/>
        </p:spPr>
        <p:txBody>
          <a:bodyPr wrap="none" rtlCol="0">
            <a:spAutoFit/>
          </a:bodyPr>
          <a:lstStyle/>
          <a:p>
            <a:r>
              <a:rPr lang="en-US" altLang="zh-CN" sz="3600" b="1" dirty="0">
                <a:solidFill>
                  <a:srgbClr val="C00000"/>
                </a:solidFill>
              </a:rPr>
              <a:t>-</a:t>
            </a:r>
            <a:endParaRPr lang="zh-CN" altLang="en-US" sz="3600" b="1" dirty="0">
              <a:solidFill>
                <a:srgbClr val="C00000"/>
              </a:solidFill>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遗忘路由举例</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——Valiant</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随机路由</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493" name="TextBox 492"/>
              <p:cNvSpPr txBox="1"/>
              <p:nvPr/>
            </p:nvSpPr>
            <p:spPr>
              <a:xfrm>
                <a:off x="258175" y="1239143"/>
                <a:ext cx="8418281" cy="1015663"/>
              </a:xfrm>
              <a:prstGeom prst="rect">
                <a:avLst/>
              </a:prstGeom>
              <a:noFill/>
            </p:spPr>
            <p:txBody>
              <a:bodyPr wrap="square" rtlCol="0">
                <a:spAutoFit/>
              </a:bodyPr>
              <a:lstStyle/>
              <a:p>
                <a:pPr marL="285750" indent="-285750">
                  <a:buSzPct val="60000"/>
                  <a:buFont typeface="Wingdings" pitchFamily="2" charset="2"/>
                  <a:buChar char="l"/>
                </a:pPr>
                <a:r>
                  <a:rPr lang="zh-CN" altLang="en-US" sz="2000" dirty="0">
                    <a:latin typeface="Times New Roman" pitchFamily="18" charset="0"/>
                    <a:ea typeface="华文中宋" pitchFamily="2" charset="-122"/>
                    <a:cs typeface="Times New Roman" pitchFamily="18" charset="0"/>
                  </a:rPr>
                  <a:t>普适性好：任意流量</a:t>
                </a:r>
                <a:r>
                  <a:rPr lang="en-US" altLang="zh-CN" sz="2000" dirty="0">
                    <a:latin typeface="Times New Roman" pitchFamily="18" charset="0"/>
                    <a:ea typeface="华文中宋" pitchFamily="2" charset="-122"/>
                    <a:cs typeface="Times New Roman" pitchFamily="18" charset="0"/>
                  </a:rPr>
                  <a:t>Pattern</a:t>
                </a:r>
                <a:r>
                  <a:rPr lang="zh-CN" altLang="en-US" sz="2000" dirty="0">
                    <a:latin typeface="Times New Roman" pitchFamily="18" charset="0"/>
                    <a:ea typeface="华文中宋" pitchFamily="2" charset="-122"/>
                    <a:cs typeface="Times New Roman" pitchFamily="18" charset="0"/>
                  </a:rPr>
                  <a:t>，任意网络拓扑</a:t>
                </a:r>
                <a:endParaRPr lang="en-US" altLang="zh-CN" sz="2000" dirty="0">
                  <a:latin typeface="Times New Roman" pitchFamily="18" charset="0"/>
                  <a:ea typeface="华文中宋" pitchFamily="2" charset="-122"/>
                  <a:cs typeface="Times New Roman" pitchFamily="18" charset="0"/>
                </a:endParaRPr>
              </a:p>
              <a:p>
                <a:pPr marL="285750" indent="-285750">
                  <a:buSzPct val="60000"/>
                  <a:buFont typeface="Wingdings" pitchFamily="2" charset="2"/>
                  <a:buChar char="l"/>
                </a:pPr>
                <a:r>
                  <a:rPr lang="zh-CN" altLang="en-US" sz="2000" dirty="0">
                    <a:latin typeface="Times New Roman" pitchFamily="18" charset="0"/>
                    <a:ea typeface="华文中宋" pitchFamily="2" charset="-122"/>
                    <a:cs typeface="Times New Roman" pitchFamily="18" charset="0"/>
                  </a:rPr>
                  <a:t>核心思路：将</a:t>
                </a:r>
                <a14:m>
                  <m:oMath xmlns:m="http://schemas.openxmlformats.org/officeDocument/2006/math">
                    <m:r>
                      <a:rPr lang="en-US" altLang="zh-CN" sz="2000" b="1" i="1" smtClean="0">
                        <a:solidFill>
                          <a:srgbClr val="C00000"/>
                        </a:solidFill>
                        <a:latin typeface="Cambria Math"/>
                        <a:ea typeface="华文中宋" pitchFamily="2" charset="-122"/>
                        <a:cs typeface="Times New Roman" pitchFamily="18" charset="0"/>
                      </a:rPr>
                      <m:t>𝒔</m:t>
                    </m:r>
                    <m:r>
                      <a:rPr lang="en-US" altLang="zh-CN" sz="2000" b="1" i="1" smtClean="0">
                        <a:solidFill>
                          <a:srgbClr val="C00000"/>
                        </a:solidFill>
                        <a:latin typeface="Cambria Math"/>
                        <a:ea typeface="华文中宋" pitchFamily="2" charset="-122"/>
                        <a:cs typeface="Times New Roman" pitchFamily="18" charset="0"/>
                      </a:rPr>
                      <m:t> </m:t>
                    </m:r>
                    <m:r>
                      <a:rPr lang="en-US" altLang="zh-CN" sz="2000" b="1" i="1" smtClean="0">
                        <a:solidFill>
                          <a:srgbClr val="C00000"/>
                        </a:solidFill>
                        <a:latin typeface="Cambria Math"/>
                        <a:ea typeface="华文中宋" pitchFamily="2" charset="-122"/>
                        <a:cs typeface="Times New Roman" pitchFamily="18" charset="0"/>
                      </a:rPr>
                      <m:t>𝒕𝒐</m:t>
                    </m:r>
                    <m:r>
                      <a:rPr lang="en-US" altLang="zh-CN" sz="2000" b="1" i="1" smtClean="0">
                        <a:solidFill>
                          <a:srgbClr val="C00000"/>
                        </a:solidFill>
                        <a:latin typeface="Cambria Math"/>
                        <a:ea typeface="华文中宋" pitchFamily="2" charset="-122"/>
                        <a:cs typeface="Times New Roman" pitchFamily="18" charset="0"/>
                      </a:rPr>
                      <m:t> </m:t>
                    </m:r>
                    <m:r>
                      <a:rPr lang="en-US" altLang="zh-CN" sz="2000" b="1" i="1" smtClean="0">
                        <a:solidFill>
                          <a:srgbClr val="C00000"/>
                        </a:solidFill>
                        <a:latin typeface="Cambria Math"/>
                        <a:ea typeface="华文中宋" pitchFamily="2" charset="-122"/>
                        <a:cs typeface="Times New Roman" pitchFamily="18" charset="0"/>
                      </a:rPr>
                      <m:t>𝒅</m:t>
                    </m:r>
                  </m:oMath>
                </a14:m>
                <a:r>
                  <a:rPr lang="zh-CN" altLang="en-US" sz="2000" dirty="0">
                    <a:latin typeface="Times New Roman" pitchFamily="18" charset="0"/>
                    <a:ea typeface="华文中宋" pitchFamily="2" charset="-122"/>
                    <a:cs typeface="Times New Roman" pitchFamily="18" charset="0"/>
                  </a:rPr>
                  <a:t>的路由，拆分成</a:t>
                </a:r>
                <a14:m>
                  <m:oMath xmlns:m="http://schemas.openxmlformats.org/officeDocument/2006/math">
                    <m:r>
                      <a:rPr lang="en-US" altLang="zh-CN" sz="2000" b="1" i="1" smtClean="0">
                        <a:solidFill>
                          <a:srgbClr val="C00000"/>
                        </a:solidFill>
                        <a:latin typeface="Cambria Math"/>
                        <a:ea typeface="华文中宋" pitchFamily="2" charset="-122"/>
                        <a:cs typeface="Times New Roman" pitchFamily="18" charset="0"/>
                      </a:rPr>
                      <m:t>𝒔</m:t>
                    </m:r>
                    <m:r>
                      <a:rPr lang="en-US" altLang="zh-CN" sz="2000" b="1" i="1" smtClean="0">
                        <a:solidFill>
                          <a:srgbClr val="C00000"/>
                        </a:solidFill>
                        <a:latin typeface="Cambria Math"/>
                        <a:ea typeface="华文中宋" pitchFamily="2" charset="-122"/>
                        <a:cs typeface="Times New Roman" pitchFamily="18" charset="0"/>
                      </a:rPr>
                      <m:t> </m:t>
                    </m:r>
                    <m:r>
                      <a:rPr lang="en-US" altLang="zh-CN" sz="2000" b="1" i="1" smtClean="0">
                        <a:solidFill>
                          <a:srgbClr val="C00000"/>
                        </a:solidFill>
                        <a:latin typeface="Cambria Math"/>
                        <a:ea typeface="华文中宋" pitchFamily="2" charset="-122"/>
                        <a:cs typeface="Times New Roman" pitchFamily="18" charset="0"/>
                      </a:rPr>
                      <m:t>𝒕𝒐</m:t>
                    </m:r>
                    <m:r>
                      <a:rPr lang="en-US" altLang="zh-CN" sz="2000" b="1" i="1" smtClean="0">
                        <a:solidFill>
                          <a:srgbClr val="C00000"/>
                        </a:solidFill>
                        <a:latin typeface="Cambria Math"/>
                        <a:ea typeface="华文中宋" pitchFamily="2" charset="-122"/>
                        <a:cs typeface="Times New Roman" pitchFamily="18" charset="0"/>
                      </a:rPr>
                      <m:t> </m:t>
                    </m:r>
                    <m:r>
                      <a:rPr lang="en-US" altLang="zh-CN" sz="2000" b="1" i="1" smtClean="0">
                        <a:solidFill>
                          <a:srgbClr val="C00000"/>
                        </a:solidFill>
                        <a:latin typeface="Cambria Math"/>
                        <a:ea typeface="华文中宋" pitchFamily="2" charset="-122"/>
                        <a:cs typeface="Times New Roman" pitchFamily="18" charset="0"/>
                      </a:rPr>
                      <m:t>𝒙</m:t>
                    </m:r>
                  </m:oMath>
                </a14:m>
                <a:r>
                  <a:rPr lang="zh-CN" altLang="en-US" sz="2000" dirty="0">
                    <a:latin typeface="Times New Roman" pitchFamily="18" charset="0"/>
                    <a:ea typeface="华文中宋" pitchFamily="2" charset="-122"/>
                    <a:cs typeface="Times New Roman" pitchFamily="18" charset="0"/>
                  </a:rPr>
                  <a:t>和</a:t>
                </a:r>
                <a14:m>
                  <m:oMath xmlns:m="http://schemas.openxmlformats.org/officeDocument/2006/math">
                    <m:r>
                      <a:rPr lang="en-US" altLang="zh-CN" sz="2000" b="1" i="1" smtClean="0">
                        <a:solidFill>
                          <a:srgbClr val="C00000"/>
                        </a:solidFill>
                        <a:latin typeface="Cambria Math"/>
                        <a:ea typeface="华文中宋" pitchFamily="2" charset="-122"/>
                        <a:cs typeface="Times New Roman" pitchFamily="18" charset="0"/>
                      </a:rPr>
                      <m:t>𝒙</m:t>
                    </m:r>
                    <m:r>
                      <a:rPr lang="en-US" altLang="zh-CN" sz="2000" b="1" i="1">
                        <a:solidFill>
                          <a:srgbClr val="C00000"/>
                        </a:solidFill>
                        <a:latin typeface="Cambria Math"/>
                        <a:ea typeface="华文中宋" pitchFamily="2" charset="-122"/>
                        <a:cs typeface="Times New Roman" pitchFamily="18" charset="0"/>
                      </a:rPr>
                      <m:t> </m:t>
                    </m:r>
                    <m:r>
                      <a:rPr lang="en-US" altLang="zh-CN" sz="2000" b="1" i="1">
                        <a:solidFill>
                          <a:srgbClr val="C00000"/>
                        </a:solidFill>
                        <a:latin typeface="Cambria Math"/>
                        <a:ea typeface="华文中宋" pitchFamily="2" charset="-122"/>
                        <a:cs typeface="Times New Roman" pitchFamily="18" charset="0"/>
                      </a:rPr>
                      <m:t>𝒕𝒐</m:t>
                    </m:r>
                    <m:r>
                      <a:rPr lang="en-US" altLang="zh-CN" sz="2000" b="1" i="1">
                        <a:solidFill>
                          <a:srgbClr val="C00000"/>
                        </a:solidFill>
                        <a:latin typeface="Cambria Math"/>
                        <a:ea typeface="华文中宋" pitchFamily="2" charset="-122"/>
                        <a:cs typeface="Times New Roman" pitchFamily="18" charset="0"/>
                      </a:rPr>
                      <m:t> </m:t>
                    </m:r>
                    <m:r>
                      <a:rPr lang="en-US" altLang="zh-CN" sz="2000" b="1" i="1">
                        <a:solidFill>
                          <a:srgbClr val="C00000"/>
                        </a:solidFill>
                        <a:latin typeface="Cambria Math"/>
                        <a:ea typeface="华文中宋" pitchFamily="2" charset="-122"/>
                        <a:cs typeface="Times New Roman" pitchFamily="18" charset="0"/>
                      </a:rPr>
                      <m:t>𝒅</m:t>
                    </m:r>
                  </m:oMath>
                </a14:m>
                <a:r>
                  <a:rPr lang="zh-CN" altLang="en-US" sz="2000" dirty="0">
                    <a:latin typeface="Times New Roman" pitchFamily="18" charset="0"/>
                    <a:ea typeface="华文中宋" pitchFamily="2" charset="-122"/>
                    <a:cs typeface="Times New Roman" pitchFamily="18" charset="0"/>
                  </a:rPr>
                  <a:t>两段，其中</a:t>
                </a:r>
                <a14:m>
                  <m:oMath xmlns:m="http://schemas.openxmlformats.org/officeDocument/2006/math">
                    <m:r>
                      <a:rPr lang="en-US" altLang="zh-CN" sz="2000" b="1" i="1" smtClean="0">
                        <a:solidFill>
                          <a:srgbClr val="C00000"/>
                        </a:solidFill>
                        <a:latin typeface="Cambria Math"/>
                        <a:ea typeface="华文中宋" pitchFamily="2" charset="-122"/>
                        <a:cs typeface="Times New Roman" pitchFamily="18" charset="0"/>
                      </a:rPr>
                      <m:t>𝒙</m:t>
                    </m:r>
                  </m:oMath>
                </a14:m>
                <a:r>
                  <a:rPr lang="zh-CN" altLang="en-US" sz="2000" dirty="0">
                    <a:latin typeface="Times New Roman" pitchFamily="18" charset="0"/>
                    <a:ea typeface="华文中宋" pitchFamily="2" charset="-122"/>
                    <a:cs typeface="Times New Roman" pitchFamily="18" charset="0"/>
                  </a:rPr>
                  <a:t>（中间目的地）随机选择，两段分别的路由算法也可自由选择</a:t>
                </a:r>
                <a:endParaRPr lang="en-US" altLang="zh-CN" sz="2000" dirty="0">
                  <a:latin typeface="Times New Roman" pitchFamily="18" charset="0"/>
                  <a:ea typeface="华文中宋" pitchFamily="2" charset="-122"/>
                  <a:cs typeface="Times New Roman" pitchFamily="18" charset="0"/>
                </a:endParaRPr>
              </a:p>
            </p:txBody>
          </p:sp>
        </mc:Choice>
        <mc:Fallback>
          <p:sp>
            <p:nvSpPr>
              <p:cNvPr id="493" name="TextBox 492"/>
              <p:cNvSpPr txBox="1">
                <a:spLocks noRot="1" noChangeAspect="1" noMove="1" noResize="1" noEditPoints="1" noAdjustHandles="1" noChangeArrowheads="1" noChangeShapeType="1" noTextEdit="1"/>
              </p:cNvSpPr>
              <p:nvPr/>
            </p:nvSpPr>
            <p:spPr>
              <a:xfrm>
                <a:off x="258175" y="1239143"/>
                <a:ext cx="8418281" cy="1015663"/>
              </a:xfrm>
              <a:prstGeom prst="rect">
                <a:avLst/>
              </a:prstGeom>
              <a:blipFill rotWithShape="1">
                <a:blip r:embed="rId2"/>
                <a:stretch>
                  <a:fillRect t="-2994" b="-9581"/>
                </a:stretch>
              </a:blipFill>
            </p:spPr>
            <p:txBody>
              <a:bodyPr/>
              <a:lstStyle/>
              <a:p>
                <a:r>
                  <a:rPr lang="zh-CN" altLang="en-US">
                    <a:noFill/>
                  </a:rPr>
                  <a:t> </a:t>
                </a:r>
                <a:endParaRPr lang="zh-CN" altLang="en-US">
                  <a:noFill/>
                </a:endParaRPr>
              </a:p>
            </p:txBody>
          </p:sp>
        </mc:Fallback>
      </mc:AlternateContent>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a:grpSpLocks noChangeAspect="1"/>
          </p:cNvGrpSpPr>
          <p:nvPr/>
        </p:nvGrpSpPr>
        <p:grpSpPr>
          <a:xfrm>
            <a:off x="950090" y="2686988"/>
            <a:ext cx="3405887" cy="3550325"/>
            <a:chOff x="961649" y="2474984"/>
            <a:chExt cx="3609264" cy="3762328"/>
          </a:xfrm>
        </p:grpSpPr>
        <p:grpSp>
          <p:nvGrpSpPr>
            <p:cNvPr id="233" name="组合 232"/>
            <p:cNvGrpSpPr>
              <a:grpSpLocks noChangeAspect="1"/>
            </p:cNvGrpSpPr>
            <p:nvPr/>
          </p:nvGrpSpPr>
          <p:grpSpPr>
            <a:xfrm>
              <a:off x="1028839" y="2474984"/>
              <a:ext cx="3542074" cy="3762328"/>
              <a:chOff x="1581647" y="3577432"/>
              <a:chExt cx="2808287" cy="2982913"/>
            </a:xfrm>
          </p:grpSpPr>
          <p:grpSp>
            <p:nvGrpSpPr>
              <p:cNvPr id="234" name="Group 529"/>
              <p:cNvGrpSpPr/>
              <p:nvPr/>
            </p:nvGrpSpPr>
            <p:grpSpPr bwMode="auto">
              <a:xfrm>
                <a:off x="1700709" y="3577432"/>
                <a:ext cx="2408238" cy="2670175"/>
                <a:chOff x="3794" y="1076"/>
                <a:chExt cx="1517" cy="1682"/>
              </a:xfrm>
            </p:grpSpPr>
            <p:sp>
              <p:nvSpPr>
                <p:cNvPr id="335" name="Line 124"/>
                <p:cNvSpPr>
                  <a:spLocks noChangeShapeType="1"/>
                </p:cNvSpPr>
                <p:nvPr/>
              </p:nvSpPr>
              <p:spPr bwMode="auto">
                <a:xfrm rot="5400000">
                  <a:off x="4552" y="553"/>
                  <a:ext cx="1" cy="151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336" name="Line 102"/>
                <p:cNvSpPr>
                  <a:spLocks noChangeShapeType="1"/>
                </p:cNvSpPr>
                <p:nvPr/>
              </p:nvSpPr>
              <p:spPr bwMode="auto">
                <a:xfrm rot="5400000">
                  <a:off x="4534" y="1042"/>
                  <a:ext cx="1" cy="14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337" name="Line 103"/>
                <p:cNvSpPr>
                  <a:spLocks noChangeShapeType="1"/>
                </p:cNvSpPr>
                <p:nvPr/>
              </p:nvSpPr>
              <p:spPr bwMode="auto">
                <a:xfrm rot="5400000">
                  <a:off x="4534" y="1513"/>
                  <a:ext cx="1" cy="14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338" name="Line 97"/>
                <p:cNvSpPr>
                  <a:spLocks noChangeShapeType="1"/>
                </p:cNvSpPr>
                <p:nvPr/>
              </p:nvSpPr>
              <p:spPr bwMode="auto">
                <a:xfrm>
                  <a:off x="3794" y="1076"/>
                  <a:ext cx="1" cy="161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339" name="Line 109"/>
                <p:cNvSpPr>
                  <a:spLocks noChangeShapeType="1"/>
                </p:cNvSpPr>
                <p:nvPr/>
              </p:nvSpPr>
              <p:spPr bwMode="auto">
                <a:xfrm>
                  <a:off x="4288" y="1076"/>
                  <a:ext cx="1" cy="164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340" name="Line 114"/>
                <p:cNvSpPr>
                  <a:spLocks noChangeShapeType="1"/>
                </p:cNvSpPr>
                <p:nvPr/>
              </p:nvSpPr>
              <p:spPr bwMode="auto">
                <a:xfrm>
                  <a:off x="4782" y="1076"/>
                  <a:ext cx="1" cy="16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341" name="Line 119"/>
                <p:cNvSpPr>
                  <a:spLocks noChangeShapeType="1"/>
                </p:cNvSpPr>
                <p:nvPr/>
              </p:nvSpPr>
              <p:spPr bwMode="auto">
                <a:xfrm flipH="1">
                  <a:off x="5276" y="1109"/>
                  <a:ext cx="1" cy="161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grpSp>
          <p:grpSp>
            <p:nvGrpSpPr>
              <p:cNvPr id="235" name="Group 531"/>
              <p:cNvGrpSpPr/>
              <p:nvPr/>
            </p:nvGrpSpPr>
            <p:grpSpPr bwMode="auto">
              <a:xfrm>
                <a:off x="1700710" y="3950495"/>
                <a:ext cx="2354263" cy="2244725"/>
                <a:chOff x="3794" y="1311"/>
                <a:chExt cx="1483" cy="1414"/>
              </a:xfrm>
            </p:grpSpPr>
            <p:sp>
              <p:nvSpPr>
                <p:cNvPr id="306" name="Line 101"/>
                <p:cNvSpPr>
                  <a:spLocks noChangeShapeType="1"/>
                </p:cNvSpPr>
                <p:nvPr/>
              </p:nvSpPr>
              <p:spPr bwMode="auto">
                <a:xfrm rot="5400000">
                  <a:off x="4323" y="782"/>
                  <a:ext cx="1" cy="105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316" name="Line 104"/>
                <p:cNvSpPr>
                  <a:spLocks noChangeShapeType="1"/>
                </p:cNvSpPr>
                <p:nvPr/>
              </p:nvSpPr>
              <p:spPr bwMode="auto">
                <a:xfrm rot="5400000">
                  <a:off x="4534" y="1984"/>
                  <a:ext cx="1" cy="14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323" name="Line 98"/>
                <p:cNvSpPr>
                  <a:spLocks noChangeShapeType="1"/>
                </p:cNvSpPr>
                <p:nvPr/>
              </p:nvSpPr>
              <p:spPr bwMode="auto">
                <a:xfrm>
                  <a:off x="4288" y="1311"/>
                  <a:ext cx="1" cy="100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327" name="Line 99"/>
                <p:cNvSpPr>
                  <a:spLocks noChangeShapeType="1"/>
                </p:cNvSpPr>
                <p:nvPr/>
              </p:nvSpPr>
              <p:spPr bwMode="auto">
                <a:xfrm>
                  <a:off x="4782" y="1311"/>
                  <a:ext cx="1" cy="100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331" name="Line 100"/>
                <p:cNvSpPr>
                  <a:spLocks noChangeShapeType="1"/>
                </p:cNvSpPr>
                <p:nvPr/>
              </p:nvSpPr>
              <p:spPr bwMode="auto">
                <a:xfrm>
                  <a:off x="5277" y="1311"/>
                  <a:ext cx="0" cy="100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grpSp>
          <p:grpSp>
            <p:nvGrpSpPr>
              <p:cNvPr id="236" name="Group 471"/>
              <p:cNvGrpSpPr/>
              <p:nvPr/>
            </p:nvGrpSpPr>
            <p:grpSpPr bwMode="auto">
              <a:xfrm>
                <a:off x="1797547" y="4037807"/>
                <a:ext cx="2592387" cy="2522538"/>
                <a:chOff x="3855" y="1366"/>
                <a:chExt cx="1633" cy="1589"/>
              </a:xfrm>
            </p:grpSpPr>
            <p:grpSp>
              <p:nvGrpSpPr>
                <p:cNvPr id="254" name="Group 431"/>
                <p:cNvGrpSpPr/>
                <p:nvPr/>
              </p:nvGrpSpPr>
              <p:grpSpPr bwMode="auto">
                <a:xfrm>
                  <a:off x="3855" y="2305"/>
                  <a:ext cx="1633" cy="183"/>
                  <a:chOff x="3855" y="2305"/>
                  <a:chExt cx="1633" cy="183"/>
                </a:xfrm>
              </p:grpSpPr>
              <p:grpSp>
                <p:nvGrpSpPr>
                  <p:cNvPr id="294" name="Group 421"/>
                  <p:cNvGrpSpPr/>
                  <p:nvPr/>
                </p:nvGrpSpPr>
                <p:grpSpPr bwMode="auto">
                  <a:xfrm>
                    <a:off x="5343" y="2305"/>
                    <a:ext cx="145" cy="175"/>
                    <a:chOff x="5343" y="2305"/>
                    <a:chExt cx="145" cy="175"/>
                  </a:xfrm>
                </p:grpSpPr>
                <p:sp>
                  <p:nvSpPr>
                    <p:cNvPr id="304" name="Line 416"/>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305" name="Oval 418"/>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295" name="Group 422"/>
                  <p:cNvGrpSpPr/>
                  <p:nvPr/>
                </p:nvGrpSpPr>
                <p:grpSpPr bwMode="auto">
                  <a:xfrm>
                    <a:off x="4844" y="2308"/>
                    <a:ext cx="145" cy="175"/>
                    <a:chOff x="5343" y="2305"/>
                    <a:chExt cx="145" cy="175"/>
                  </a:xfrm>
                </p:grpSpPr>
                <p:sp>
                  <p:nvSpPr>
                    <p:cNvPr id="302" name="Line 423"/>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303" name="Oval 424"/>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296" name="Group 425"/>
                  <p:cNvGrpSpPr/>
                  <p:nvPr/>
                </p:nvGrpSpPr>
                <p:grpSpPr bwMode="auto">
                  <a:xfrm>
                    <a:off x="4354" y="2310"/>
                    <a:ext cx="145" cy="175"/>
                    <a:chOff x="5343" y="2305"/>
                    <a:chExt cx="145" cy="175"/>
                  </a:xfrm>
                </p:grpSpPr>
                <p:sp>
                  <p:nvSpPr>
                    <p:cNvPr id="300" name="Line 426"/>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301" name="Oval 427"/>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297" name="Group 428"/>
                  <p:cNvGrpSpPr/>
                  <p:nvPr/>
                </p:nvGrpSpPr>
                <p:grpSpPr bwMode="auto">
                  <a:xfrm>
                    <a:off x="3855" y="2313"/>
                    <a:ext cx="145" cy="175"/>
                    <a:chOff x="5343" y="2305"/>
                    <a:chExt cx="145" cy="175"/>
                  </a:xfrm>
                </p:grpSpPr>
                <p:sp>
                  <p:nvSpPr>
                    <p:cNvPr id="298" name="Line 429"/>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299" name="Oval 430"/>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grpSp>
              <p:nvGrpSpPr>
                <p:cNvPr id="255" name="Group 432"/>
                <p:cNvGrpSpPr/>
                <p:nvPr/>
              </p:nvGrpSpPr>
              <p:grpSpPr bwMode="auto">
                <a:xfrm>
                  <a:off x="3855" y="2772"/>
                  <a:ext cx="1633" cy="183"/>
                  <a:chOff x="3855" y="2305"/>
                  <a:chExt cx="1633" cy="183"/>
                </a:xfrm>
              </p:grpSpPr>
              <p:grpSp>
                <p:nvGrpSpPr>
                  <p:cNvPr id="282" name="Group 433"/>
                  <p:cNvGrpSpPr/>
                  <p:nvPr/>
                </p:nvGrpSpPr>
                <p:grpSpPr bwMode="auto">
                  <a:xfrm>
                    <a:off x="5343" y="2305"/>
                    <a:ext cx="145" cy="175"/>
                    <a:chOff x="5343" y="2305"/>
                    <a:chExt cx="145" cy="175"/>
                  </a:xfrm>
                </p:grpSpPr>
                <p:sp>
                  <p:nvSpPr>
                    <p:cNvPr id="292" name="Line 434"/>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293" name="Oval 435"/>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283" name="Group 436"/>
                  <p:cNvGrpSpPr/>
                  <p:nvPr/>
                </p:nvGrpSpPr>
                <p:grpSpPr bwMode="auto">
                  <a:xfrm>
                    <a:off x="4844" y="2308"/>
                    <a:ext cx="145" cy="175"/>
                    <a:chOff x="5343" y="2305"/>
                    <a:chExt cx="145" cy="175"/>
                  </a:xfrm>
                </p:grpSpPr>
                <p:sp>
                  <p:nvSpPr>
                    <p:cNvPr id="290" name="Line 437"/>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291" name="Oval 438"/>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284" name="Group 439"/>
                  <p:cNvGrpSpPr/>
                  <p:nvPr/>
                </p:nvGrpSpPr>
                <p:grpSpPr bwMode="auto">
                  <a:xfrm>
                    <a:off x="4354" y="2310"/>
                    <a:ext cx="145" cy="175"/>
                    <a:chOff x="5343" y="2305"/>
                    <a:chExt cx="145" cy="175"/>
                  </a:xfrm>
                </p:grpSpPr>
                <p:sp>
                  <p:nvSpPr>
                    <p:cNvPr id="288" name="Line 440"/>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289" name="Oval 441"/>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285" name="Group 442"/>
                  <p:cNvGrpSpPr/>
                  <p:nvPr/>
                </p:nvGrpSpPr>
                <p:grpSpPr bwMode="auto">
                  <a:xfrm>
                    <a:off x="3855" y="2313"/>
                    <a:ext cx="145" cy="175"/>
                    <a:chOff x="5343" y="2305"/>
                    <a:chExt cx="145" cy="175"/>
                  </a:xfrm>
                </p:grpSpPr>
                <p:sp>
                  <p:nvSpPr>
                    <p:cNvPr id="286" name="Line 443"/>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287" name="Oval 444"/>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grpSp>
              <p:nvGrpSpPr>
                <p:cNvPr id="256" name="Group 445"/>
                <p:cNvGrpSpPr/>
                <p:nvPr/>
              </p:nvGrpSpPr>
              <p:grpSpPr bwMode="auto">
                <a:xfrm>
                  <a:off x="3855" y="1835"/>
                  <a:ext cx="1633" cy="183"/>
                  <a:chOff x="3855" y="2305"/>
                  <a:chExt cx="1633" cy="183"/>
                </a:xfrm>
              </p:grpSpPr>
              <p:grpSp>
                <p:nvGrpSpPr>
                  <p:cNvPr id="270" name="Group 446"/>
                  <p:cNvGrpSpPr/>
                  <p:nvPr/>
                </p:nvGrpSpPr>
                <p:grpSpPr bwMode="auto">
                  <a:xfrm>
                    <a:off x="5343" y="2305"/>
                    <a:ext cx="145" cy="175"/>
                    <a:chOff x="5343" y="2305"/>
                    <a:chExt cx="145" cy="175"/>
                  </a:xfrm>
                </p:grpSpPr>
                <p:sp>
                  <p:nvSpPr>
                    <p:cNvPr id="280" name="Line 447"/>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281" name="Oval 448"/>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271" name="Group 449"/>
                  <p:cNvGrpSpPr/>
                  <p:nvPr/>
                </p:nvGrpSpPr>
                <p:grpSpPr bwMode="auto">
                  <a:xfrm>
                    <a:off x="4844" y="2308"/>
                    <a:ext cx="145" cy="175"/>
                    <a:chOff x="5343" y="2305"/>
                    <a:chExt cx="145" cy="175"/>
                  </a:xfrm>
                </p:grpSpPr>
                <p:sp>
                  <p:nvSpPr>
                    <p:cNvPr id="278" name="Line 450"/>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279" name="Oval 451"/>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272" name="Group 452"/>
                  <p:cNvGrpSpPr/>
                  <p:nvPr/>
                </p:nvGrpSpPr>
                <p:grpSpPr bwMode="auto">
                  <a:xfrm>
                    <a:off x="4354" y="2310"/>
                    <a:ext cx="145" cy="175"/>
                    <a:chOff x="5343" y="2305"/>
                    <a:chExt cx="145" cy="175"/>
                  </a:xfrm>
                </p:grpSpPr>
                <p:sp>
                  <p:nvSpPr>
                    <p:cNvPr id="276" name="Line 453"/>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277" name="Oval 454"/>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273" name="Group 455"/>
                  <p:cNvGrpSpPr/>
                  <p:nvPr/>
                </p:nvGrpSpPr>
                <p:grpSpPr bwMode="auto">
                  <a:xfrm>
                    <a:off x="3855" y="2313"/>
                    <a:ext cx="145" cy="175"/>
                    <a:chOff x="5343" y="2305"/>
                    <a:chExt cx="145" cy="175"/>
                  </a:xfrm>
                </p:grpSpPr>
                <p:sp>
                  <p:nvSpPr>
                    <p:cNvPr id="274" name="Line 456"/>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275" name="Oval 457"/>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grpSp>
              <p:nvGrpSpPr>
                <p:cNvPr id="257" name="Group 458"/>
                <p:cNvGrpSpPr/>
                <p:nvPr/>
              </p:nvGrpSpPr>
              <p:grpSpPr bwMode="auto">
                <a:xfrm>
                  <a:off x="3855" y="1366"/>
                  <a:ext cx="1633" cy="183"/>
                  <a:chOff x="3855" y="2305"/>
                  <a:chExt cx="1633" cy="183"/>
                </a:xfrm>
              </p:grpSpPr>
              <p:grpSp>
                <p:nvGrpSpPr>
                  <p:cNvPr id="258" name="Group 459"/>
                  <p:cNvGrpSpPr/>
                  <p:nvPr/>
                </p:nvGrpSpPr>
                <p:grpSpPr bwMode="auto">
                  <a:xfrm>
                    <a:off x="5343" y="2305"/>
                    <a:ext cx="145" cy="175"/>
                    <a:chOff x="5343" y="2305"/>
                    <a:chExt cx="145" cy="175"/>
                  </a:xfrm>
                </p:grpSpPr>
                <p:sp>
                  <p:nvSpPr>
                    <p:cNvPr id="268" name="Line 460"/>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269" name="Oval 461"/>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259" name="Group 462"/>
                  <p:cNvGrpSpPr/>
                  <p:nvPr/>
                </p:nvGrpSpPr>
                <p:grpSpPr bwMode="auto">
                  <a:xfrm>
                    <a:off x="4844" y="2308"/>
                    <a:ext cx="145" cy="175"/>
                    <a:chOff x="5343" y="2305"/>
                    <a:chExt cx="145" cy="175"/>
                  </a:xfrm>
                </p:grpSpPr>
                <p:sp>
                  <p:nvSpPr>
                    <p:cNvPr id="266" name="Line 463"/>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267" name="Oval 464"/>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260" name="Group 465"/>
                  <p:cNvGrpSpPr/>
                  <p:nvPr/>
                </p:nvGrpSpPr>
                <p:grpSpPr bwMode="auto">
                  <a:xfrm>
                    <a:off x="4354" y="2310"/>
                    <a:ext cx="145" cy="175"/>
                    <a:chOff x="5343" y="2305"/>
                    <a:chExt cx="145" cy="175"/>
                  </a:xfrm>
                </p:grpSpPr>
                <p:sp>
                  <p:nvSpPr>
                    <p:cNvPr id="264" name="Line 466"/>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265" name="Oval 467"/>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261" name="Group 468"/>
                  <p:cNvGrpSpPr/>
                  <p:nvPr/>
                </p:nvGrpSpPr>
                <p:grpSpPr bwMode="auto">
                  <a:xfrm>
                    <a:off x="3855" y="2313"/>
                    <a:ext cx="145" cy="175"/>
                    <a:chOff x="5343" y="2305"/>
                    <a:chExt cx="145" cy="175"/>
                  </a:xfrm>
                </p:grpSpPr>
                <p:sp>
                  <p:nvSpPr>
                    <p:cNvPr id="262" name="Line 469"/>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263" name="Oval 470"/>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grpSp>
          <p:grpSp>
            <p:nvGrpSpPr>
              <p:cNvPr id="237" name="Group 420"/>
              <p:cNvGrpSpPr/>
              <p:nvPr/>
            </p:nvGrpSpPr>
            <p:grpSpPr bwMode="auto">
              <a:xfrm>
                <a:off x="1581647" y="3828257"/>
                <a:ext cx="2578100" cy="2455864"/>
                <a:chOff x="3719" y="1234"/>
                <a:chExt cx="1624" cy="1547"/>
              </a:xfrm>
            </p:grpSpPr>
            <p:sp>
              <p:nvSpPr>
                <p:cNvPr id="238" name="Rectangle 65"/>
                <p:cNvSpPr>
                  <a:spLocks noChangeArrowheads="1"/>
                </p:cNvSpPr>
                <p:nvPr/>
              </p:nvSpPr>
              <p:spPr bwMode="auto">
                <a:xfrm>
                  <a:off x="3719" y="1249"/>
                  <a:ext cx="141"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39" name="Rectangle 66"/>
                <p:cNvSpPr>
                  <a:spLocks noChangeArrowheads="1"/>
                </p:cNvSpPr>
                <p:nvPr/>
              </p:nvSpPr>
              <p:spPr bwMode="auto">
                <a:xfrm>
                  <a:off x="4212" y="1234"/>
                  <a:ext cx="142"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40" name="Rectangle 67"/>
                <p:cNvSpPr>
                  <a:spLocks noChangeArrowheads="1"/>
                </p:cNvSpPr>
                <p:nvPr/>
              </p:nvSpPr>
              <p:spPr bwMode="auto">
                <a:xfrm>
                  <a:off x="4706" y="1234"/>
                  <a:ext cx="142"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41" name="Rectangle 68"/>
                <p:cNvSpPr>
                  <a:spLocks noChangeArrowheads="1"/>
                </p:cNvSpPr>
                <p:nvPr/>
              </p:nvSpPr>
              <p:spPr bwMode="auto">
                <a:xfrm>
                  <a:off x="5201" y="1234"/>
                  <a:ext cx="141"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42" name="Rectangle 69"/>
                <p:cNvSpPr>
                  <a:spLocks noChangeArrowheads="1"/>
                </p:cNvSpPr>
                <p:nvPr/>
              </p:nvSpPr>
              <p:spPr bwMode="auto">
                <a:xfrm>
                  <a:off x="3719" y="1705"/>
                  <a:ext cx="141"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43" name="Rectangle 70"/>
                <p:cNvSpPr>
                  <a:spLocks noChangeArrowheads="1"/>
                </p:cNvSpPr>
                <p:nvPr/>
              </p:nvSpPr>
              <p:spPr bwMode="auto">
                <a:xfrm>
                  <a:off x="4212" y="1705"/>
                  <a:ext cx="142"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44" name="Rectangle 71"/>
                <p:cNvSpPr>
                  <a:spLocks noChangeArrowheads="1"/>
                </p:cNvSpPr>
                <p:nvPr/>
              </p:nvSpPr>
              <p:spPr bwMode="auto">
                <a:xfrm>
                  <a:off x="4706" y="1705"/>
                  <a:ext cx="142"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45" name="Rectangle 72"/>
                <p:cNvSpPr>
                  <a:spLocks noChangeArrowheads="1"/>
                </p:cNvSpPr>
                <p:nvPr/>
              </p:nvSpPr>
              <p:spPr bwMode="auto">
                <a:xfrm>
                  <a:off x="5201" y="1705"/>
                  <a:ext cx="141"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46" name="Rectangle 73"/>
                <p:cNvSpPr>
                  <a:spLocks noChangeArrowheads="1"/>
                </p:cNvSpPr>
                <p:nvPr/>
              </p:nvSpPr>
              <p:spPr bwMode="auto">
                <a:xfrm>
                  <a:off x="3719" y="2176"/>
                  <a:ext cx="141"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47" name="Rectangle 74"/>
                <p:cNvSpPr>
                  <a:spLocks noChangeArrowheads="1"/>
                </p:cNvSpPr>
                <p:nvPr/>
              </p:nvSpPr>
              <p:spPr bwMode="auto">
                <a:xfrm>
                  <a:off x="4212" y="2176"/>
                  <a:ext cx="142"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48" name="Rectangle 75"/>
                <p:cNvSpPr>
                  <a:spLocks noChangeArrowheads="1"/>
                </p:cNvSpPr>
                <p:nvPr/>
              </p:nvSpPr>
              <p:spPr bwMode="auto">
                <a:xfrm>
                  <a:off x="4706" y="2176"/>
                  <a:ext cx="142"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49" name="Rectangle 76"/>
                <p:cNvSpPr>
                  <a:spLocks noChangeArrowheads="1"/>
                </p:cNvSpPr>
                <p:nvPr/>
              </p:nvSpPr>
              <p:spPr bwMode="auto">
                <a:xfrm>
                  <a:off x="5201" y="2176"/>
                  <a:ext cx="141"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50" name="Rectangle 77"/>
                <p:cNvSpPr>
                  <a:spLocks noChangeArrowheads="1"/>
                </p:cNvSpPr>
                <p:nvPr/>
              </p:nvSpPr>
              <p:spPr bwMode="auto">
                <a:xfrm>
                  <a:off x="3719" y="2647"/>
                  <a:ext cx="142"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dirty="0"/>
                </a:p>
              </p:txBody>
            </p:sp>
            <p:sp>
              <p:nvSpPr>
                <p:cNvPr id="251" name="Rectangle 78"/>
                <p:cNvSpPr>
                  <a:spLocks noChangeArrowheads="1"/>
                </p:cNvSpPr>
                <p:nvPr/>
              </p:nvSpPr>
              <p:spPr bwMode="auto">
                <a:xfrm>
                  <a:off x="4213" y="2647"/>
                  <a:ext cx="142"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52" name="Rectangle 79"/>
                <p:cNvSpPr>
                  <a:spLocks noChangeArrowheads="1"/>
                </p:cNvSpPr>
                <p:nvPr/>
              </p:nvSpPr>
              <p:spPr bwMode="auto">
                <a:xfrm>
                  <a:off x="4707" y="2647"/>
                  <a:ext cx="141"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53" name="Rectangle 80"/>
                <p:cNvSpPr>
                  <a:spLocks noChangeArrowheads="1"/>
                </p:cNvSpPr>
                <p:nvPr/>
              </p:nvSpPr>
              <p:spPr bwMode="auto">
                <a:xfrm>
                  <a:off x="5201" y="2647"/>
                  <a:ext cx="142" cy="134"/>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sp>
          <p:nvSpPr>
            <p:cNvPr id="342" name="TextBox 341"/>
            <p:cNvSpPr txBox="1"/>
            <p:nvPr/>
          </p:nvSpPr>
          <p:spPr>
            <a:xfrm>
              <a:off x="961649" y="5571749"/>
              <a:ext cx="418704" cy="369332"/>
            </a:xfrm>
            <a:prstGeom prst="rect">
              <a:avLst/>
            </a:prstGeom>
            <a:noFill/>
          </p:spPr>
          <p:txBody>
            <a:bodyPr wrap="none" rtlCol="0">
              <a:spAutoFit/>
            </a:bodyPr>
            <a:lstStyle/>
            <a:p>
              <a:r>
                <a:rPr lang="en-US" altLang="zh-CN" dirty="0"/>
                <a:t>00</a:t>
              </a:r>
              <a:endParaRPr lang="zh-CN" altLang="en-US" dirty="0"/>
            </a:p>
          </p:txBody>
        </p:sp>
        <p:sp>
          <p:nvSpPr>
            <p:cNvPr id="343" name="TextBox 342"/>
            <p:cNvSpPr txBox="1"/>
            <p:nvPr/>
          </p:nvSpPr>
          <p:spPr>
            <a:xfrm>
              <a:off x="1960799" y="5571749"/>
              <a:ext cx="418704" cy="369332"/>
            </a:xfrm>
            <a:prstGeom prst="rect">
              <a:avLst/>
            </a:prstGeom>
            <a:noFill/>
          </p:spPr>
          <p:txBody>
            <a:bodyPr wrap="none" rtlCol="0">
              <a:spAutoFit/>
            </a:bodyPr>
            <a:lstStyle/>
            <a:p>
              <a:r>
                <a:rPr lang="en-US" altLang="zh-CN" dirty="0"/>
                <a:t>01</a:t>
              </a:r>
              <a:endParaRPr lang="zh-CN" altLang="en-US" dirty="0"/>
            </a:p>
          </p:txBody>
        </p:sp>
        <p:sp>
          <p:nvSpPr>
            <p:cNvPr id="344" name="TextBox 343"/>
            <p:cNvSpPr txBox="1"/>
            <p:nvPr/>
          </p:nvSpPr>
          <p:spPr>
            <a:xfrm>
              <a:off x="2946042" y="5571749"/>
              <a:ext cx="418704" cy="369332"/>
            </a:xfrm>
            <a:prstGeom prst="rect">
              <a:avLst/>
            </a:prstGeom>
            <a:noFill/>
          </p:spPr>
          <p:txBody>
            <a:bodyPr wrap="none" rtlCol="0">
              <a:spAutoFit/>
            </a:bodyPr>
            <a:lstStyle/>
            <a:p>
              <a:r>
                <a:rPr lang="en-US" altLang="zh-CN" dirty="0"/>
                <a:t>02</a:t>
              </a:r>
              <a:endParaRPr lang="zh-CN" altLang="en-US" dirty="0"/>
            </a:p>
          </p:txBody>
        </p:sp>
        <p:sp>
          <p:nvSpPr>
            <p:cNvPr id="345" name="TextBox 344"/>
            <p:cNvSpPr txBox="1"/>
            <p:nvPr/>
          </p:nvSpPr>
          <p:spPr>
            <a:xfrm>
              <a:off x="3938073" y="5571749"/>
              <a:ext cx="418704" cy="369332"/>
            </a:xfrm>
            <a:prstGeom prst="rect">
              <a:avLst/>
            </a:prstGeom>
            <a:noFill/>
          </p:spPr>
          <p:txBody>
            <a:bodyPr wrap="none" rtlCol="0">
              <a:spAutoFit/>
            </a:bodyPr>
            <a:lstStyle/>
            <a:p>
              <a:r>
                <a:rPr lang="en-US" altLang="zh-CN" dirty="0"/>
                <a:t>03</a:t>
              </a:r>
              <a:endParaRPr lang="zh-CN" altLang="en-US" dirty="0"/>
            </a:p>
          </p:txBody>
        </p:sp>
        <p:sp>
          <p:nvSpPr>
            <p:cNvPr id="346" name="TextBox 345"/>
            <p:cNvSpPr txBox="1"/>
            <p:nvPr/>
          </p:nvSpPr>
          <p:spPr>
            <a:xfrm>
              <a:off x="961649" y="4627007"/>
              <a:ext cx="418704" cy="369332"/>
            </a:xfrm>
            <a:prstGeom prst="rect">
              <a:avLst/>
            </a:prstGeom>
            <a:noFill/>
          </p:spPr>
          <p:txBody>
            <a:bodyPr wrap="none" rtlCol="0">
              <a:spAutoFit/>
            </a:bodyPr>
            <a:lstStyle/>
            <a:p>
              <a:r>
                <a:rPr lang="en-US" altLang="zh-CN" dirty="0"/>
                <a:t>10</a:t>
              </a:r>
              <a:endParaRPr lang="zh-CN" altLang="en-US" dirty="0"/>
            </a:p>
          </p:txBody>
        </p:sp>
        <p:sp>
          <p:nvSpPr>
            <p:cNvPr id="347" name="TextBox 346"/>
            <p:cNvSpPr txBox="1"/>
            <p:nvPr/>
          </p:nvSpPr>
          <p:spPr>
            <a:xfrm>
              <a:off x="1960799" y="4627007"/>
              <a:ext cx="418704" cy="369332"/>
            </a:xfrm>
            <a:prstGeom prst="rect">
              <a:avLst/>
            </a:prstGeom>
            <a:noFill/>
          </p:spPr>
          <p:txBody>
            <a:bodyPr wrap="none" rtlCol="0">
              <a:spAutoFit/>
            </a:bodyPr>
            <a:lstStyle/>
            <a:p>
              <a:r>
                <a:rPr lang="en-US" altLang="zh-CN" dirty="0"/>
                <a:t>11</a:t>
              </a:r>
              <a:endParaRPr lang="zh-CN" altLang="en-US" dirty="0"/>
            </a:p>
          </p:txBody>
        </p:sp>
        <p:sp>
          <p:nvSpPr>
            <p:cNvPr id="348" name="TextBox 347"/>
            <p:cNvSpPr txBox="1"/>
            <p:nvPr/>
          </p:nvSpPr>
          <p:spPr>
            <a:xfrm>
              <a:off x="2946042" y="4627007"/>
              <a:ext cx="418704" cy="369332"/>
            </a:xfrm>
            <a:prstGeom prst="rect">
              <a:avLst/>
            </a:prstGeom>
            <a:noFill/>
          </p:spPr>
          <p:txBody>
            <a:bodyPr wrap="none" rtlCol="0">
              <a:spAutoFit/>
            </a:bodyPr>
            <a:lstStyle/>
            <a:p>
              <a:r>
                <a:rPr lang="en-US" altLang="zh-CN" dirty="0"/>
                <a:t>12</a:t>
              </a:r>
              <a:endParaRPr lang="zh-CN" altLang="en-US" dirty="0"/>
            </a:p>
          </p:txBody>
        </p:sp>
        <p:sp>
          <p:nvSpPr>
            <p:cNvPr id="349" name="TextBox 348"/>
            <p:cNvSpPr txBox="1"/>
            <p:nvPr/>
          </p:nvSpPr>
          <p:spPr>
            <a:xfrm>
              <a:off x="3938073" y="4627007"/>
              <a:ext cx="418704" cy="369332"/>
            </a:xfrm>
            <a:prstGeom prst="rect">
              <a:avLst/>
            </a:prstGeom>
            <a:noFill/>
          </p:spPr>
          <p:txBody>
            <a:bodyPr wrap="none" rtlCol="0">
              <a:spAutoFit/>
            </a:bodyPr>
            <a:lstStyle/>
            <a:p>
              <a:r>
                <a:rPr lang="en-US" altLang="zh-CN" dirty="0"/>
                <a:t>13</a:t>
              </a:r>
              <a:endParaRPr lang="zh-CN" altLang="en-US" dirty="0"/>
            </a:p>
          </p:txBody>
        </p:sp>
        <p:sp>
          <p:nvSpPr>
            <p:cNvPr id="350" name="TextBox 349"/>
            <p:cNvSpPr txBox="1"/>
            <p:nvPr/>
          </p:nvSpPr>
          <p:spPr>
            <a:xfrm>
              <a:off x="961649" y="3683921"/>
              <a:ext cx="418704" cy="369332"/>
            </a:xfrm>
            <a:prstGeom prst="rect">
              <a:avLst/>
            </a:prstGeom>
            <a:noFill/>
          </p:spPr>
          <p:txBody>
            <a:bodyPr wrap="none" rtlCol="0">
              <a:spAutoFit/>
            </a:bodyPr>
            <a:lstStyle/>
            <a:p>
              <a:r>
                <a:rPr lang="en-US" altLang="zh-CN" dirty="0"/>
                <a:t>20</a:t>
              </a:r>
              <a:endParaRPr lang="zh-CN" altLang="en-US" dirty="0"/>
            </a:p>
          </p:txBody>
        </p:sp>
        <p:sp>
          <p:nvSpPr>
            <p:cNvPr id="351" name="TextBox 350"/>
            <p:cNvSpPr txBox="1"/>
            <p:nvPr/>
          </p:nvSpPr>
          <p:spPr>
            <a:xfrm>
              <a:off x="1960799" y="3683921"/>
              <a:ext cx="418704" cy="369332"/>
            </a:xfrm>
            <a:prstGeom prst="rect">
              <a:avLst/>
            </a:prstGeom>
            <a:noFill/>
          </p:spPr>
          <p:txBody>
            <a:bodyPr wrap="none" rtlCol="0">
              <a:spAutoFit/>
            </a:bodyPr>
            <a:lstStyle/>
            <a:p>
              <a:r>
                <a:rPr lang="en-US" altLang="zh-CN" dirty="0"/>
                <a:t>21</a:t>
              </a:r>
              <a:endParaRPr lang="zh-CN" altLang="en-US" dirty="0"/>
            </a:p>
          </p:txBody>
        </p:sp>
        <p:sp>
          <p:nvSpPr>
            <p:cNvPr id="352" name="TextBox 351"/>
            <p:cNvSpPr txBox="1"/>
            <p:nvPr/>
          </p:nvSpPr>
          <p:spPr>
            <a:xfrm>
              <a:off x="2946042" y="3683921"/>
              <a:ext cx="418704" cy="369332"/>
            </a:xfrm>
            <a:prstGeom prst="rect">
              <a:avLst/>
            </a:prstGeom>
            <a:noFill/>
          </p:spPr>
          <p:txBody>
            <a:bodyPr wrap="none" rtlCol="0">
              <a:spAutoFit/>
            </a:bodyPr>
            <a:lstStyle/>
            <a:p>
              <a:r>
                <a:rPr lang="en-US" altLang="zh-CN" dirty="0"/>
                <a:t>22</a:t>
              </a:r>
              <a:endParaRPr lang="zh-CN" altLang="en-US" dirty="0"/>
            </a:p>
          </p:txBody>
        </p:sp>
        <p:sp>
          <p:nvSpPr>
            <p:cNvPr id="353" name="TextBox 352"/>
            <p:cNvSpPr txBox="1"/>
            <p:nvPr/>
          </p:nvSpPr>
          <p:spPr>
            <a:xfrm>
              <a:off x="3938073" y="3683921"/>
              <a:ext cx="418704" cy="369332"/>
            </a:xfrm>
            <a:prstGeom prst="rect">
              <a:avLst/>
            </a:prstGeom>
            <a:noFill/>
          </p:spPr>
          <p:txBody>
            <a:bodyPr wrap="none" rtlCol="0">
              <a:spAutoFit/>
            </a:bodyPr>
            <a:lstStyle/>
            <a:p>
              <a:r>
                <a:rPr lang="en-US" altLang="zh-CN" dirty="0"/>
                <a:t>23</a:t>
              </a:r>
              <a:endParaRPr lang="zh-CN" altLang="en-US" dirty="0"/>
            </a:p>
          </p:txBody>
        </p:sp>
        <p:sp>
          <p:nvSpPr>
            <p:cNvPr id="354" name="TextBox 353"/>
            <p:cNvSpPr txBox="1"/>
            <p:nvPr/>
          </p:nvSpPr>
          <p:spPr>
            <a:xfrm>
              <a:off x="961649" y="2759468"/>
              <a:ext cx="418704" cy="369332"/>
            </a:xfrm>
            <a:prstGeom prst="rect">
              <a:avLst/>
            </a:prstGeom>
            <a:noFill/>
          </p:spPr>
          <p:txBody>
            <a:bodyPr wrap="none" rtlCol="0">
              <a:spAutoFit/>
            </a:bodyPr>
            <a:lstStyle/>
            <a:p>
              <a:r>
                <a:rPr lang="en-US" altLang="zh-CN" dirty="0"/>
                <a:t>30</a:t>
              </a:r>
              <a:endParaRPr lang="zh-CN" altLang="en-US" dirty="0"/>
            </a:p>
          </p:txBody>
        </p:sp>
        <p:sp>
          <p:nvSpPr>
            <p:cNvPr id="355" name="TextBox 354"/>
            <p:cNvSpPr txBox="1"/>
            <p:nvPr/>
          </p:nvSpPr>
          <p:spPr>
            <a:xfrm>
              <a:off x="1960799" y="2759468"/>
              <a:ext cx="418704" cy="369332"/>
            </a:xfrm>
            <a:prstGeom prst="rect">
              <a:avLst/>
            </a:prstGeom>
            <a:noFill/>
          </p:spPr>
          <p:txBody>
            <a:bodyPr wrap="none" rtlCol="0">
              <a:spAutoFit/>
            </a:bodyPr>
            <a:lstStyle/>
            <a:p>
              <a:r>
                <a:rPr lang="en-US" altLang="zh-CN" dirty="0"/>
                <a:t>31</a:t>
              </a:r>
              <a:endParaRPr lang="zh-CN" altLang="en-US" dirty="0"/>
            </a:p>
          </p:txBody>
        </p:sp>
        <p:sp>
          <p:nvSpPr>
            <p:cNvPr id="356" name="TextBox 355"/>
            <p:cNvSpPr txBox="1"/>
            <p:nvPr/>
          </p:nvSpPr>
          <p:spPr>
            <a:xfrm>
              <a:off x="2946042" y="2759468"/>
              <a:ext cx="418704" cy="369332"/>
            </a:xfrm>
            <a:prstGeom prst="rect">
              <a:avLst/>
            </a:prstGeom>
            <a:noFill/>
          </p:spPr>
          <p:txBody>
            <a:bodyPr wrap="none" rtlCol="0">
              <a:spAutoFit/>
            </a:bodyPr>
            <a:lstStyle/>
            <a:p>
              <a:r>
                <a:rPr lang="en-US" altLang="zh-CN" dirty="0"/>
                <a:t>32</a:t>
              </a:r>
              <a:endParaRPr lang="zh-CN" altLang="en-US" dirty="0"/>
            </a:p>
          </p:txBody>
        </p:sp>
        <p:sp>
          <p:nvSpPr>
            <p:cNvPr id="357" name="TextBox 356"/>
            <p:cNvSpPr txBox="1"/>
            <p:nvPr/>
          </p:nvSpPr>
          <p:spPr>
            <a:xfrm>
              <a:off x="3938073" y="2759468"/>
              <a:ext cx="418704" cy="369332"/>
            </a:xfrm>
            <a:prstGeom prst="rect">
              <a:avLst/>
            </a:prstGeom>
            <a:noFill/>
          </p:spPr>
          <p:txBody>
            <a:bodyPr wrap="none" rtlCol="0">
              <a:spAutoFit/>
            </a:bodyPr>
            <a:lstStyle/>
            <a:p>
              <a:r>
                <a:rPr lang="en-US" altLang="zh-CN" dirty="0"/>
                <a:t>33</a:t>
              </a:r>
              <a:endParaRPr lang="zh-CN" altLang="en-US" dirty="0"/>
            </a:p>
          </p:txBody>
        </p:sp>
      </p:grpSp>
      <p:cxnSp>
        <p:nvCxnSpPr>
          <p:cNvPr id="361" name="直接箭头连接符 360"/>
          <p:cNvCxnSpPr/>
          <p:nvPr/>
        </p:nvCxnSpPr>
        <p:spPr>
          <a:xfrm>
            <a:off x="1146702" y="5736600"/>
            <a:ext cx="981128" cy="0"/>
          </a:xfrm>
          <a:prstGeom prst="straightConnector1">
            <a:avLst/>
          </a:prstGeom>
          <a:ln w="571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62" name="直接箭头连接符 361"/>
          <p:cNvCxnSpPr/>
          <p:nvPr/>
        </p:nvCxnSpPr>
        <p:spPr>
          <a:xfrm flipV="1">
            <a:off x="2079159" y="3156468"/>
            <a:ext cx="0" cy="2601913"/>
          </a:xfrm>
          <a:prstGeom prst="straightConnector1">
            <a:avLst/>
          </a:prstGeom>
          <a:ln w="571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63" name="直接箭头连接符 362"/>
          <p:cNvCxnSpPr/>
          <p:nvPr/>
        </p:nvCxnSpPr>
        <p:spPr>
          <a:xfrm>
            <a:off x="1996016" y="3185364"/>
            <a:ext cx="981128" cy="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5" name="直接箭头连接符 364"/>
          <p:cNvCxnSpPr/>
          <p:nvPr/>
        </p:nvCxnSpPr>
        <p:spPr>
          <a:xfrm>
            <a:off x="2889201" y="3140461"/>
            <a:ext cx="0" cy="1711969"/>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 name="椭圆 4"/>
          <p:cNvSpPr/>
          <p:nvPr/>
        </p:nvSpPr>
        <p:spPr bwMode="auto">
          <a:xfrm>
            <a:off x="1691815" y="2752175"/>
            <a:ext cx="794765" cy="700049"/>
          </a:xfrm>
          <a:prstGeom prst="ellipse">
            <a:avLst/>
          </a:prstGeom>
          <a:noFill/>
          <a:ln w="38100" algn="ctr">
            <a:solidFill>
              <a:srgbClr val="0000FF"/>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6" name="TextBox 365"/>
          <p:cNvSpPr txBox="1"/>
          <p:nvPr/>
        </p:nvSpPr>
        <p:spPr>
          <a:xfrm>
            <a:off x="4934859" y="3073023"/>
            <a:ext cx="3669589" cy="1354217"/>
          </a:xfrm>
          <a:prstGeom prst="rect">
            <a:avLst/>
          </a:prstGeom>
          <a:noFill/>
        </p:spPr>
        <p:txBody>
          <a:bodyPr wrap="square" rtlCol="0">
            <a:spAutoFit/>
          </a:bodyPr>
          <a:lstStyle/>
          <a:p>
            <a:pPr marL="285750" indent="-285750">
              <a:spcBef>
                <a:spcPts val="600"/>
              </a:spcBef>
              <a:buSzPct val="60000"/>
              <a:buFont typeface="Wingdings" panose="05000000000000000000" pitchFamily="2" charset="2"/>
              <a:buChar char="l"/>
            </a:pPr>
            <a:r>
              <a:rPr lang="zh-CN" altLang="en-US" dirty="0">
                <a:latin typeface="华文楷体" panose="02010600040101010101" pitchFamily="2" charset="-122"/>
                <a:ea typeface="华文楷体" panose="02010600040101010101" pitchFamily="2" charset="-122"/>
                <a:cs typeface="Times New Roman" panose="02020603050405020304" pitchFamily="18" charset="0"/>
              </a:rPr>
              <a:t>随机选择中间节点</a:t>
            </a:r>
            <a:r>
              <a:rPr lang="en-US" altLang="zh-CN" dirty="0">
                <a:latin typeface="华文楷体" panose="02010600040101010101" pitchFamily="2" charset="-122"/>
                <a:ea typeface="华文楷体" panose="02010600040101010101" pitchFamily="2" charset="-122"/>
                <a:cs typeface="Times New Roman" panose="02020603050405020304" pitchFamily="18" charset="0"/>
              </a:rPr>
              <a:t>(3,1)</a:t>
            </a:r>
            <a:endParaRPr lang="en-US" altLang="zh-CN" dirty="0">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spcBef>
                <a:spcPts val="600"/>
              </a:spcBef>
              <a:buSzPct val="60000"/>
              <a:buFont typeface="Wingdings" panose="05000000000000000000" pitchFamily="2" charset="2"/>
              <a:buChar char="l"/>
            </a:pPr>
            <a:r>
              <a:rPr lang="en-US" altLang="zh-CN" dirty="0">
                <a:latin typeface="华文楷体" panose="02010600040101010101" pitchFamily="2" charset="-122"/>
                <a:ea typeface="华文楷体" panose="02010600040101010101" pitchFamily="2" charset="-122"/>
                <a:cs typeface="Times New Roman" panose="02020603050405020304" pitchFamily="18" charset="0"/>
              </a:rPr>
              <a:t>(0,0)</a:t>
            </a:r>
            <a:r>
              <a:rPr lang="zh-CN" altLang="en-US" dirty="0">
                <a:latin typeface="华文楷体" panose="02010600040101010101" pitchFamily="2" charset="-122"/>
                <a:ea typeface="华文楷体" panose="02010600040101010101" pitchFamily="2" charset="-122"/>
                <a:cs typeface="Times New Roman" panose="02020603050405020304" pitchFamily="18" charset="0"/>
              </a:rPr>
              <a:t>到</a:t>
            </a:r>
            <a:r>
              <a:rPr lang="en-US" altLang="zh-CN" dirty="0">
                <a:latin typeface="华文楷体" panose="02010600040101010101" pitchFamily="2" charset="-122"/>
                <a:ea typeface="华文楷体" panose="02010600040101010101" pitchFamily="2" charset="-122"/>
                <a:cs typeface="Times New Roman" panose="02020603050405020304" pitchFamily="18" charset="0"/>
              </a:rPr>
              <a:t>(3,1)</a:t>
            </a:r>
            <a:r>
              <a:rPr lang="zh-CN" altLang="en-US" dirty="0">
                <a:latin typeface="华文楷体" panose="02010600040101010101" pitchFamily="2" charset="-122"/>
                <a:ea typeface="华文楷体" panose="02010600040101010101" pitchFamily="2" charset="-122"/>
                <a:cs typeface="Times New Roman" panose="02020603050405020304" pitchFamily="18" charset="0"/>
              </a:rPr>
              <a:t>维序确定路由</a:t>
            </a:r>
            <a:endParaRPr lang="en-US" altLang="zh-CN" dirty="0">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spcBef>
                <a:spcPts val="600"/>
              </a:spcBef>
              <a:buSzPct val="60000"/>
              <a:buFont typeface="Wingdings" panose="05000000000000000000" pitchFamily="2" charset="2"/>
              <a:buChar char="l"/>
            </a:pPr>
            <a:r>
              <a:rPr lang="en-US" altLang="zh-CN" dirty="0">
                <a:latin typeface="华文楷体" panose="02010600040101010101" pitchFamily="2" charset="-122"/>
                <a:ea typeface="华文楷体" panose="02010600040101010101" pitchFamily="2" charset="-122"/>
                <a:cs typeface="Times New Roman" panose="02020603050405020304" pitchFamily="18" charset="0"/>
              </a:rPr>
              <a:t>(3,1)</a:t>
            </a:r>
            <a:r>
              <a:rPr lang="zh-CN" altLang="en-US" dirty="0">
                <a:latin typeface="华文楷体" panose="02010600040101010101" pitchFamily="2" charset="-122"/>
                <a:ea typeface="华文楷体" panose="02010600040101010101" pitchFamily="2" charset="-122"/>
                <a:cs typeface="Times New Roman" panose="02020603050405020304" pitchFamily="18" charset="0"/>
              </a:rPr>
              <a:t>到</a:t>
            </a:r>
            <a:r>
              <a:rPr lang="en-US" altLang="zh-CN" dirty="0">
                <a:latin typeface="华文楷体" panose="02010600040101010101" pitchFamily="2" charset="-122"/>
                <a:ea typeface="华文楷体" panose="02010600040101010101" pitchFamily="2" charset="-122"/>
                <a:cs typeface="Times New Roman" panose="02020603050405020304" pitchFamily="18" charset="0"/>
              </a:rPr>
              <a:t>(1,2)</a:t>
            </a:r>
            <a:r>
              <a:rPr lang="zh-CN" altLang="en-US" dirty="0">
                <a:latin typeface="华文楷体" panose="02010600040101010101" pitchFamily="2" charset="-122"/>
                <a:ea typeface="华文楷体" panose="02010600040101010101" pitchFamily="2" charset="-122"/>
                <a:cs typeface="Times New Roman" panose="02020603050405020304" pitchFamily="18" charset="0"/>
              </a:rPr>
              <a:t>维序确定路由</a:t>
            </a:r>
            <a:endParaRPr lang="en-US" altLang="zh-CN" dirty="0">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buSzPct val="60000"/>
              <a:buFont typeface="Wingdings" panose="05000000000000000000" pitchFamily="2" charset="2"/>
              <a:buChar char="l"/>
            </a:pPr>
            <a:endParaRPr lang="en-US" altLang="zh-CN"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67" name="TextBox 366"/>
          <p:cNvSpPr txBox="1"/>
          <p:nvPr/>
        </p:nvSpPr>
        <p:spPr>
          <a:xfrm>
            <a:off x="4788024" y="2656842"/>
            <a:ext cx="3211135" cy="369332"/>
          </a:xfrm>
          <a:prstGeom prst="rect">
            <a:avLst/>
          </a:prstGeom>
          <a:noFill/>
        </p:spPr>
        <p:txBody>
          <a:bodyPr wrap="none" rtlCol="0">
            <a:spAutoFit/>
          </a:bodyPr>
          <a:lstStyle/>
          <a:p>
            <a:r>
              <a:rPr lang="zh-CN" altLang="en-US" dirty="0">
                <a:solidFill>
                  <a:srgbClr val="C00000"/>
                </a:solidFill>
                <a:latin typeface="华文中宋" panose="02010600040101010101" pitchFamily="2" charset="-122"/>
                <a:ea typeface="华文中宋" panose="02010600040101010101" pitchFamily="2" charset="-122"/>
              </a:rPr>
              <a:t>以（</a:t>
            </a:r>
            <a:r>
              <a:rPr lang="en-US" altLang="zh-CN" dirty="0">
                <a:solidFill>
                  <a:srgbClr val="C00000"/>
                </a:solidFill>
                <a:latin typeface="华文中宋" panose="02010600040101010101" pitchFamily="2" charset="-122"/>
                <a:ea typeface="华文中宋" panose="02010600040101010101" pitchFamily="2" charset="-122"/>
              </a:rPr>
              <a:t>0,0</a:t>
            </a:r>
            <a:r>
              <a:rPr lang="zh-CN" altLang="en-US" dirty="0">
                <a:solidFill>
                  <a:srgbClr val="C00000"/>
                </a:solidFill>
                <a:latin typeface="华文中宋" panose="02010600040101010101" pitchFamily="2" charset="-122"/>
                <a:ea typeface="华文中宋" panose="02010600040101010101" pitchFamily="2" charset="-122"/>
              </a:rPr>
              <a:t>）到（</a:t>
            </a:r>
            <a:r>
              <a:rPr lang="en-US" altLang="zh-CN" dirty="0">
                <a:solidFill>
                  <a:srgbClr val="C00000"/>
                </a:solidFill>
                <a:latin typeface="华文中宋" panose="02010600040101010101" pitchFamily="2" charset="-122"/>
                <a:ea typeface="华文中宋" panose="02010600040101010101" pitchFamily="2" charset="-122"/>
              </a:rPr>
              <a:t>1,2</a:t>
            </a:r>
            <a:r>
              <a:rPr lang="zh-CN" altLang="en-US" dirty="0">
                <a:solidFill>
                  <a:srgbClr val="C00000"/>
                </a:solidFill>
                <a:latin typeface="华文中宋" panose="02010600040101010101" pitchFamily="2" charset="-122"/>
                <a:ea typeface="华文中宋" panose="02010600040101010101" pitchFamily="2" charset="-122"/>
              </a:rPr>
              <a:t>）路由为例</a:t>
            </a:r>
            <a:endParaRPr lang="zh-CN" altLang="en-US" dirty="0">
              <a:solidFill>
                <a:srgbClr val="C00000"/>
              </a:solidFill>
              <a:latin typeface="华文中宋" panose="02010600040101010101" pitchFamily="2" charset="-122"/>
              <a:ea typeface="华文中宋" panose="02010600040101010101" pitchFamily="2" charset="-122"/>
            </a:endParaRPr>
          </a:p>
        </p:txBody>
      </p:sp>
      <p:sp>
        <p:nvSpPr>
          <p:cNvPr id="368" name="TextBox 367"/>
          <p:cNvSpPr txBox="1"/>
          <p:nvPr/>
        </p:nvSpPr>
        <p:spPr>
          <a:xfrm>
            <a:off x="4644008" y="4581128"/>
            <a:ext cx="4176464" cy="1354217"/>
          </a:xfrm>
          <a:prstGeom prst="rect">
            <a:avLst/>
          </a:prstGeom>
          <a:noFill/>
        </p:spPr>
        <p:txBody>
          <a:bodyPr wrap="square" rtlCol="0">
            <a:spAutoFit/>
          </a:bodyPr>
          <a:lstStyle/>
          <a:p>
            <a:pPr marL="285750" indent="-285750">
              <a:buFont typeface="Wingdings" panose="05000000000000000000" pitchFamily="2" charset="2"/>
              <a:buChar char=""/>
            </a:pPr>
            <a:r>
              <a:rPr lang="en-US" altLang="zh-CN" dirty="0">
                <a:solidFill>
                  <a:srgbClr val="C00000"/>
                </a:solidFill>
                <a:latin typeface="华文中宋" panose="02010600040101010101" pitchFamily="2" charset="-122"/>
                <a:ea typeface="华文中宋" panose="02010600040101010101" pitchFamily="2" charset="-122"/>
              </a:rPr>
              <a:t>Valiant</a:t>
            </a:r>
            <a:r>
              <a:rPr lang="zh-CN" altLang="en-US" dirty="0">
                <a:solidFill>
                  <a:srgbClr val="C00000"/>
                </a:solidFill>
                <a:latin typeface="华文中宋" panose="02010600040101010101" pitchFamily="2" charset="-122"/>
                <a:ea typeface="华文中宋" panose="02010600040101010101" pitchFamily="2" charset="-122"/>
              </a:rPr>
              <a:t>将任一流量都拆分成两个同等数据量的</a:t>
            </a:r>
            <a:r>
              <a:rPr lang="en-US" altLang="zh-CN" dirty="0">
                <a:solidFill>
                  <a:srgbClr val="C00000"/>
                </a:solidFill>
                <a:latin typeface="华文中宋" panose="02010600040101010101" pitchFamily="2" charset="-122"/>
                <a:ea typeface="华文中宋" panose="02010600040101010101" pitchFamily="2" charset="-122"/>
              </a:rPr>
              <a:t>Random</a:t>
            </a:r>
            <a:r>
              <a:rPr lang="zh-CN" altLang="en-US" dirty="0">
                <a:solidFill>
                  <a:srgbClr val="C00000"/>
                </a:solidFill>
                <a:latin typeface="华文中宋" panose="02010600040101010101" pitchFamily="2" charset="-122"/>
                <a:ea typeface="华文中宋" panose="02010600040101010101" pitchFamily="2" charset="-122"/>
              </a:rPr>
              <a:t>流量，等价于将网络容量（</a:t>
            </a:r>
            <a:r>
              <a:rPr lang="en-US" altLang="zh-CN" dirty="0">
                <a:solidFill>
                  <a:srgbClr val="C00000"/>
                </a:solidFill>
                <a:latin typeface="华文中宋" panose="02010600040101010101" pitchFamily="2" charset="-122"/>
                <a:ea typeface="华文中宋" panose="02010600040101010101" pitchFamily="2" charset="-122"/>
              </a:rPr>
              <a:t>Capacity</a:t>
            </a:r>
            <a:r>
              <a:rPr lang="zh-CN" altLang="en-US" dirty="0">
                <a:solidFill>
                  <a:srgbClr val="C00000"/>
                </a:solidFill>
                <a:latin typeface="华文中宋" panose="02010600040101010101" pitchFamily="2" charset="-122"/>
                <a:ea typeface="华文中宋" panose="02010600040101010101" pitchFamily="2" charset="-122"/>
              </a:rPr>
              <a:t>）缩减了</a:t>
            </a:r>
            <a:r>
              <a:rPr lang="en-US" altLang="zh-CN" dirty="0">
                <a:solidFill>
                  <a:srgbClr val="C00000"/>
                </a:solidFill>
                <a:latin typeface="华文中宋" panose="02010600040101010101" pitchFamily="2" charset="-122"/>
                <a:ea typeface="华文中宋" panose="02010600040101010101" pitchFamily="2" charset="-122"/>
              </a:rPr>
              <a:t>1/2</a:t>
            </a:r>
            <a:endParaRPr lang="en-US" altLang="zh-CN" dirty="0">
              <a:solidFill>
                <a:srgbClr val="C00000"/>
              </a:solidFill>
              <a:latin typeface="华文中宋" panose="02010600040101010101" pitchFamily="2" charset="-122"/>
              <a:ea typeface="华文中宋" panose="02010600040101010101" pitchFamily="2" charset="-122"/>
            </a:endParaRPr>
          </a:p>
          <a:p>
            <a:pPr marL="285750" indent="-285750">
              <a:spcBef>
                <a:spcPts val="1200"/>
              </a:spcBef>
              <a:buFont typeface="Wingdings" panose="05000000000000000000" pitchFamily="2" charset="2"/>
              <a:buChar char=""/>
            </a:pPr>
            <a:r>
              <a:rPr lang="zh-CN" altLang="en-US" dirty="0">
                <a:solidFill>
                  <a:srgbClr val="0000FF"/>
                </a:solidFill>
                <a:latin typeface="华文中宋" panose="02010600040101010101" pitchFamily="2" charset="-122"/>
                <a:ea typeface="华文中宋" panose="02010600040101010101" pitchFamily="2" charset="-122"/>
              </a:rPr>
              <a:t>消除了某些流量的拥塞点</a:t>
            </a:r>
            <a:endParaRPr lang="zh-CN" altLang="en-US"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自适应路由</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3" name="TextBox 492"/>
          <p:cNvSpPr txBox="1"/>
          <p:nvPr/>
        </p:nvSpPr>
        <p:spPr>
          <a:xfrm>
            <a:off x="330183" y="1239143"/>
            <a:ext cx="8418281" cy="1723549"/>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利用</a:t>
            </a:r>
            <a:r>
              <a:rPr lang="zh-CN" altLang="en-US" sz="2400"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网络状态信息</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（通常是交换队列的占用情况）来选择合适的路径传递数据包</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en-US" altLang="zh-CN" sz="2400" b="1" i="1" dirty="0">
                <a:solidFill>
                  <a:srgbClr val="0000FF"/>
                </a:solidFill>
                <a:ea typeface="华文中宋" panose="02010600040101010101" pitchFamily="2" charset="-122"/>
                <a:cs typeface="Times New Roman" panose="02020603050405020304" pitchFamily="18" charset="0"/>
              </a:rPr>
              <a:t>Local or Global Information</a:t>
            </a:r>
            <a:r>
              <a:rPr lang="zh-CN" altLang="en-US" sz="2400" b="1" dirty="0">
                <a:solidFill>
                  <a:srgbClr val="0000FF"/>
                </a:solidFill>
                <a:ea typeface="华文中宋" panose="02010600040101010101" pitchFamily="2" charset="-122"/>
                <a:cs typeface="Times New Roman" panose="02020603050405020304" pitchFamily="18" charset="0"/>
              </a:rPr>
              <a:t>？</a:t>
            </a:r>
            <a:endParaRPr lang="en-US" altLang="zh-CN" sz="2400" b="1" dirty="0">
              <a:solidFill>
                <a:srgbClr val="0000FF"/>
              </a:solidFill>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en-US" altLang="zh-CN" sz="2400" b="1" i="1" dirty="0">
                <a:solidFill>
                  <a:srgbClr val="0000FF"/>
                </a:solidFill>
                <a:ea typeface="华文中宋" panose="02010600040101010101" pitchFamily="2" charset="-122"/>
                <a:cs typeface="Times New Roman" panose="02020603050405020304" pitchFamily="18" charset="0"/>
              </a:rPr>
              <a:t>Current or Historical Information</a:t>
            </a:r>
            <a:r>
              <a:rPr lang="zh-CN" altLang="en-US" sz="2400" b="1" dirty="0">
                <a:solidFill>
                  <a:srgbClr val="0000FF"/>
                </a:solidFill>
                <a:ea typeface="华文中宋" panose="02010600040101010101" pitchFamily="2" charset="-122"/>
                <a:cs typeface="Times New Roman" panose="02020603050405020304" pitchFamily="18" charset="0"/>
              </a:rPr>
              <a:t>？</a:t>
            </a:r>
            <a:endParaRPr lang="en-US" altLang="zh-CN" sz="2400" b="1" dirty="0">
              <a:solidFill>
                <a:srgbClr val="0000FF"/>
              </a:solidFill>
              <a:ea typeface="华文中宋" panose="02010600040101010101" pitchFamily="2" charset="-122"/>
              <a:cs typeface="Times New Roman" panose="02020603050405020304" pitchFamily="18" charset="0"/>
            </a:endParaRPr>
          </a:p>
        </p:txBody>
      </p:sp>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739045" y="4411343"/>
            <a:ext cx="5169951" cy="1309719"/>
            <a:chOff x="1695388" y="3596828"/>
            <a:chExt cx="5169951" cy="1309719"/>
          </a:xfrm>
        </p:grpSpPr>
        <p:grpSp>
          <p:nvGrpSpPr>
            <p:cNvPr id="240" name="Group 51"/>
            <p:cNvGrpSpPr/>
            <p:nvPr/>
          </p:nvGrpSpPr>
          <p:grpSpPr bwMode="auto">
            <a:xfrm>
              <a:off x="2035657" y="4661768"/>
              <a:ext cx="4504206" cy="244779"/>
              <a:chOff x="1526" y="3515"/>
              <a:chExt cx="3349" cy="182"/>
            </a:xfrm>
          </p:grpSpPr>
          <p:sp>
            <p:nvSpPr>
              <p:cNvPr id="308" name="Oval 14"/>
              <p:cNvSpPr>
                <a:spLocks noChangeArrowheads="1"/>
              </p:cNvSpPr>
              <p:nvPr/>
            </p:nvSpPr>
            <p:spPr bwMode="auto">
              <a:xfrm>
                <a:off x="1526" y="3516"/>
                <a:ext cx="182" cy="181"/>
              </a:xfrm>
              <a:prstGeom prst="ellipse">
                <a:avLst/>
              </a:prstGeom>
              <a:solidFill>
                <a:srgbClr val="CCFFFF"/>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9" name="Oval 15"/>
              <p:cNvSpPr>
                <a:spLocks noChangeArrowheads="1"/>
              </p:cNvSpPr>
              <p:nvPr/>
            </p:nvSpPr>
            <p:spPr bwMode="auto">
              <a:xfrm>
                <a:off x="2433" y="3516"/>
                <a:ext cx="182" cy="181"/>
              </a:xfrm>
              <a:prstGeom prst="ellipse">
                <a:avLst/>
              </a:prstGeom>
              <a:solidFill>
                <a:srgbClr val="CCFFFF"/>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0" name="Oval 16"/>
              <p:cNvSpPr>
                <a:spLocks noChangeArrowheads="1"/>
              </p:cNvSpPr>
              <p:nvPr/>
            </p:nvSpPr>
            <p:spPr bwMode="auto">
              <a:xfrm>
                <a:off x="3337" y="3516"/>
                <a:ext cx="182" cy="181"/>
              </a:xfrm>
              <a:prstGeom prst="ellipse">
                <a:avLst/>
              </a:prstGeom>
              <a:solidFill>
                <a:srgbClr val="CCFFFF"/>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1" name="Oval 17"/>
              <p:cNvSpPr>
                <a:spLocks noChangeArrowheads="1"/>
              </p:cNvSpPr>
              <p:nvPr/>
            </p:nvSpPr>
            <p:spPr bwMode="auto">
              <a:xfrm>
                <a:off x="4232" y="3516"/>
                <a:ext cx="182" cy="181"/>
              </a:xfrm>
              <a:prstGeom prst="ellipse">
                <a:avLst/>
              </a:prstGeom>
              <a:solidFill>
                <a:srgbClr val="CCFFFF"/>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2" name="Oval 43"/>
              <p:cNvSpPr>
                <a:spLocks noChangeArrowheads="1"/>
              </p:cNvSpPr>
              <p:nvPr/>
            </p:nvSpPr>
            <p:spPr bwMode="auto">
              <a:xfrm>
                <a:off x="1988" y="3515"/>
                <a:ext cx="182" cy="181"/>
              </a:xfrm>
              <a:prstGeom prst="ellipse">
                <a:avLst/>
              </a:prstGeom>
              <a:solidFill>
                <a:srgbClr val="CCFFFF"/>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3" name="Oval 45"/>
              <p:cNvSpPr>
                <a:spLocks noChangeArrowheads="1"/>
              </p:cNvSpPr>
              <p:nvPr/>
            </p:nvSpPr>
            <p:spPr bwMode="auto">
              <a:xfrm>
                <a:off x="2886" y="3515"/>
                <a:ext cx="182" cy="181"/>
              </a:xfrm>
              <a:prstGeom prst="ellipse">
                <a:avLst/>
              </a:prstGeom>
              <a:solidFill>
                <a:srgbClr val="CCFFFF"/>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4" name="Oval 47"/>
              <p:cNvSpPr>
                <a:spLocks noChangeArrowheads="1"/>
              </p:cNvSpPr>
              <p:nvPr/>
            </p:nvSpPr>
            <p:spPr bwMode="auto">
              <a:xfrm>
                <a:off x="3785" y="3515"/>
                <a:ext cx="182" cy="181"/>
              </a:xfrm>
              <a:prstGeom prst="ellipse">
                <a:avLst/>
              </a:prstGeom>
              <a:solidFill>
                <a:srgbClr val="CCFFFF"/>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5" name="Oval 48"/>
              <p:cNvSpPr>
                <a:spLocks noChangeArrowheads="1"/>
              </p:cNvSpPr>
              <p:nvPr/>
            </p:nvSpPr>
            <p:spPr bwMode="auto">
              <a:xfrm>
                <a:off x="4693" y="3515"/>
                <a:ext cx="182" cy="181"/>
              </a:xfrm>
              <a:prstGeom prst="ellipse">
                <a:avLst/>
              </a:prstGeom>
              <a:solidFill>
                <a:srgbClr val="CCFFFF"/>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241" name="Group 52"/>
            <p:cNvGrpSpPr/>
            <p:nvPr/>
          </p:nvGrpSpPr>
          <p:grpSpPr bwMode="auto">
            <a:xfrm>
              <a:off x="1695388" y="3596828"/>
              <a:ext cx="5169951" cy="1038294"/>
              <a:chOff x="1281" y="2744"/>
              <a:chExt cx="3844" cy="772"/>
            </a:xfrm>
          </p:grpSpPr>
          <p:sp>
            <p:nvSpPr>
              <p:cNvPr id="285" name="Line 22"/>
              <p:cNvSpPr>
                <a:spLocks noChangeShapeType="1"/>
              </p:cNvSpPr>
              <p:nvPr/>
            </p:nvSpPr>
            <p:spPr bwMode="auto">
              <a:xfrm>
                <a:off x="1620" y="3243"/>
                <a:ext cx="0" cy="27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6" name="Line 23"/>
              <p:cNvSpPr>
                <a:spLocks noChangeShapeType="1"/>
              </p:cNvSpPr>
              <p:nvPr/>
            </p:nvSpPr>
            <p:spPr bwMode="auto">
              <a:xfrm>
                <a:off x="2533" y="3243"/>
                <a:ext cx="0" cy="27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7" name="Line 24"/>
              <p:cNvSpPr>
                <a:spLocks noChangeShapeType="1"/>
              </p:cNvSpPr>
              <p:nvPr/>
            </p:nvSpPr>
            <p:spPr bwMode="auto">
              <a:xfrm>
                <a:off x="3434" y="3243"/>
                <a:ext cx="0" cy="27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8" name="Line 25"/>
              <p:cNvSpPr>
                <a:spLocks noChangeShapeType="1"/>
              </p:cNvSpPr>
              <p:nvPr/>
            </p:nvSpPr>
            <p:spPr bwMode="auto">
              <a:xfrm>
                <a:off x="4326" y="3243"/>
                <a:ext cx="0" cy="27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9" name="Line 30"/>
              <p:cNvSpPr>
                <a:spLocks noChangeShapeType="1"/>
              </p:cNvSpPr>
              <p:nvPr/>
            </p:nvSpPr>
            <p:spPr bwMode="auto">
              <a:xfrm>
                <a:off x="1707" y="3145"/>
                <a:ext cx="720" cy="1"/>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0" name="Line 31"/>
              <p:cNvSpPr>
                <a:spLocks noChangeShapeType="1"/>
              </p:cNvSpPr>
              <p:nvPr/>
            </p:nvSpPr>
            <p:spPr bwMode="auto">
              <a:xfrm>
                <a:off x="2618" y="3146"/>
                <a:ext cx="720" cy="1"/>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1" name="Line 32"/>
              <p:cNvSpPr>
                <a:spLocks noChangeShapeType="1"/>
              </p:cNvSpPr>
              <p:nvPr/>
            </p:nvSpPr>
            <p:spPr bwMode="auto">
              <a:xfrm>
                <a:off x="3510" y="3145"/>
                <a:ext cx="720" cy="1"/>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2" name="Arc 36"/>
              <p:cNvSpPr/>
              <p:nvPr/>
            </p:nvSpPr>
            <p:spPr bwMode="auto">
              <a:xfrm flipH="1" flipV="1">
                <a:off x="1281" y="2744"/>
                <a:ext cx="248" cy="407"/>
              </a:xfrm>
              <a:custGeom>
                <a:avLst/>
                <a:gdLst>
                  <a:gd name="G0" fmla="+- 3935 0 0"/>
                  <a:gd name="G1" fmla="+- 21600 0 0"/>
                  <a:gd name="G2" fmla="+- 21600 0 0"/>
                  <a:gd name="T0" fmla="*/ 143 w 25535"/>
                  <a:gd name="T1" fmla="*/ 335 h 43200"/>
                  <a:gd name="T2" fmla="*/ 0 w 25535"/>
                  <a:gd name="T3" fmla="*/ 42839 h 43200"/>
                  <a:gd name="T4" fmla="*/ 3935 w 25535"/>
                  <a:gd name="T5" fmla="*/ 21600 h 43200"/>
                </a:gdLst>
                <a:ahLst/>
                <a:cxnLst>
                  <a:cxn ang="0">
                    <a:pos x="T0" y="T1"/>
                  </a:cxn>
                  <a:cxn ang="0">
                    <a:pos x="T2" y="T3"/>
                  </a:cxn>
                  <a:cxn ang="0">
                    <a:pos x="T4" y="T5"/>
                  </a:cxn>
                </a:cxnLst>
                <a:rect l="0" t="0" r="r" b="b"/>
                <a:pathLst>
                  <a:path w="25535" h="43200" fill="none" extrusionOk="0">
                    <a:moveTo>
                      <a:pt x="143" y="335"/>
                    </a:moveTo>
                    <a:cubicBezTo>
                      <a:pt x="1394" y="112"/>
                      <a:pt x="2663" y="-1"/>
                      <a:pt x="3935" y="0"/>
                    </a:cubicBezTo>
                    <a:cubicBezTo>
                      <a:pt x="15864" y="0"/>
                      <a:pt x="25535" y="9670"/>
                      <a:pt x="25535" y="21600"/>
                    </a:cubicBezTo>
                    <a:cubicBezTo>
                      <a:pt x="25535" y="33529"/>
                      <a:pt x="15864" y="43200"/>
                      <a:pt x="3935" y="43200"/>
                    </a:cubicBezTo>
                    <a:cubicBezTo>
                      <a:pt x="2615" y="43200"/>
                      <a:pt x="1297" y="43079"/>
                      <a:pt x="0" y="42838"/>
                    </a:cubicBezTo>
                  </a:path>
                  <a:path w="25535" h="43200" stroke="0" extrusionOk="0">
                    <a:moveTo>
                      <a:pt x="143" y="335"/>
                    </a:moveTo>
                    <a:cubicBezTo>
                      <a:pt x="1394" y="112"/>
                      <a:pt x="2663" y="-1"/>
                      <a:pt x="3935" y="0"/>
                    </a:cubicBezTo>
                    <a:cubicBezTo>
                      <a:pt x="15864" y="0"/>
                      <a:pt x="25535" y="9670"/>
                      <a:pt x="25535" y="21600"/>
                    </a:cubicBezTo>
                    <a:cubicBezTo>
                      <a:pt x="25535" y="33529"/>
                      <a:pt x="15864" y="43200"/>
                      <a:pt x="3935" y="43200"/>
                    </a:cubicBezTo>
                    <a:cubicBezTo>
                      <a:pt x="2615" y="43200"/>
                      <a:pt x="1297" y="43079"/>
                      <a:pt x="0" y="42838"/>
                    </a:cubicBezTo>
                    <a:lnTo>
                      <a:pt x="3935" y="21600"/>
                    </a:lnTo>
                    <a:close/>
                  </a:path>
                </a:pathLst>
              </a:custGeom>
              <a:noFill/>
              <a:ln w="28575">
                <a:solidFill>
                  <a:srgbClr val="000000"/>
                </a:solidFill>
                <a:rou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3" name="Line 37"/>
              <p:cNvSpPr>
                <a:spLocks noChangeShapeType="1"/>
              </p:cNvSpPr>
              <p:nvPr/>
            </p:nvSpPr>
            <p:spPr bwMode="auto">
              <a:xfrm>
                <a:off x="1508" y="2744"/>
                <a:ext cx="3391"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4" name="Line 38"/>
              <p:cNvSpPr>
                <a:spLocks noChangeShapeType="1"/>
              </p:cNvSpPr>
              <p:nvPr/>
            </p:nvSpPr>
            <p:spPr bwMode="auto">
              <a:xfrm>
                <a:off x="4411" y="3145"/>
                <a:ext cx="466" cy="1"/>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5" name="Arc 39"/>
              <p:cNvSpPr/>
              <p:nvPr/>
            </p:nvSpPr>
            <p:spPr bwMode="auto">
              <a:xfrm flipV="1">
                <a:off x="4877" y="2744"/>
                <a:ext cx="248" cy="407"/>
              </a:xfrm>
              <a:custGeom>
                <a:avLst/>
                <a:gdLst>
                  <a:gd name="G0" fmla="+- 3935 0 0"/>
                  <a:gd name="G1" fmla="+- 21600 0 0"/>
                  <a:gd name="G2" fmla="+- 21600 0 0"/>
                  <a:gd name="T0" fmla="*/ 143 w 25535"/>
                  <a:gd name="T1" fmla="*/ 335 h 43200"/>
                  <a:gd name="T2" fmla="*/ 0 w 25535"/>
                  <a:gd name="T3" fmla="*/ 42839 h 43200"/>
                  <a:gd name="T4" fmla="*/ 3935 w 25535"/>
                  <a:gd name="T5" fmla="*/ 21600 h 43200"/>
                </a:gdLst>
                <a:ahLst/>
                <a:cxnLst>
                  <a:cxn ang="0">
                    <a:pos x="T0" y="T1"/>
                  </a:cxn>
                  <a:cxn ang="0">
                    <a:pos x="T2" y="T3"/>
                  </a:cxn>
                  <a:cxn ang="0">
                    <a:pos x="T4" y="T5"/>
                  </a:cxn>
                </a:cxnLst>
                <a:rect l="0" t="0" r="r" b="b"/>
                <a:pathLst>
                  <a:path w="25535" h="43200" fill="none" extrusionOk="0">
                    <a:moveTo>
                      <a:pt x="143" y="335"/>
                    </a:moveTo>
                    <a:cubicBezTo>
                      <a:pt x="1394" y="112"/>
                      <a:pt x="2663" y="-1"/>
                      <a:pt x="3935" y="0"/>
                    </a:cubicBezTo>
                    <a:cubicBezTo>
                      <a:pt x="15864" y="0"/>
                      <a:pt x="25535" y="9670"/>
                      <a:pt x="25535" y="21600"/>
                    </a:cubicBezTo>
                    <a:cubicBezTo>
                      <a:pt x="25535" y="33529"/>
                      <a:pt x="15864" y="43200"/>
                      <a:pt x="3935" y="43200"/>
                    </a:cubicBezTo>
                    <a:cubicBezTo>
                      <a:pt x="2615" y="43200"/>
                      <a:pt x="1297" y="43079"/>
                      <a:pt x="0" y="42838"/>
                    </a:cubicBezTo>
                  </a:path>
                  <a:path w="25535" h="43200" stroke="0" extrusionOk="0">
                    <a:moveTo>
                      <a:pt x="143" y="335"/>
                    </a:moveTo>
                    <a:cubicBezTo>
                      <a:pt x="1394" y="112"/>
                      <a:pt x="2663" y="-1"/>
                      <a:pt x="3935" y="0"/>
                    </a:cubicBezTo>
                    <a:cubicBezTo>
                      <a:pt x="15864" y="0"/>
                      <a:pt x="25535" y="9670"/>
                      <a:pt x="25535" y="21600"/>
                    </a:cubicBezTo>
                    <a:cubicBezTo>
                      <a:pt x="25535" y="33529"/>
                      <a:pt x="15864" y="43200"/>
                      <a:pt x="3935" y="43200"/>
                    </a:cubicBezTo>
                    <a:cubicBezTo>
                      <a:pt x="2615" y="43200"/>
                      <a:pt x="1297" y="43079"/>
                      <a:pt x="0" y="42838"/>
                    </a:cubicBezTo>
                    <a:lnTo>
                      <a:pt x="3935" y="21600"/>
                    </a:lnTo>
                    <a:close/>
                  </a:path>
                </a:pathLst>
              </a:custGeom>
              <a:noFill/>
              <a:ln w="28575">
                <a:solidFill>
                  <a:srgbClr val="000000"/>
                </a:solidFill>
                <a:rou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6" name="Rectangle 5"/>
              <p:cNvSpPr>
                <a:spLocks noChangeArrowheads="1"/>
              </p:cNvSpPr>
              <p:nvPr/>
            </p:nvSpPr>
            <p:spPr bwMode="auto">
              <a:xfrm>
                <a:off x="1509" y="3016"/>
                <a:ext cx="226" cy="226"/>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297" name="Rectangle 6"/>
              <p:cNvSpPr>
                <a:spLocks noChangeArrowheads="1"/>
              </p:cNvSpPr>
              <p:nvPr/>
            </p:nvSpPr>
            <p:spPr bwMode="auto">
              <a:xfrm>
                <a:off x="1962" y="3016"/>
                <a:ext cx="226" cy="226"/>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8" name="Rectangle 8"/>
              <p:cNvSpPr>
                <a:spLocks noChangeArrowheads="1"/>
              </p:cNvSpPr>
              <p:nvPr/>
            </p:nvSpPr>
            <p:spPr bwMode="auto">
              <a:xfrm>
                <a:off x="2416" y="3016"/>
                <a:ext cx="226" cy="226"/>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9" name="Rectangle 9"/>
              <p:cNvSpPr>
                <a:spLocks noChangeArrowheads="1"/>
              </p:cNvSpPr>
              <p:nvPr/>
            </p:nvSpPr>
            <p:spPr bwMode="auto">
              <a:xfrm>
                <a:off x="2869" y="3016"/>
                <a:ext cx="226" cy="226"/>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0" name="Rectangle 10"/>
              <p:cNvSpPr>
                <a:spLocks noChangeArrowheads="1"/>
              </p:cNvSpPr>
              <p:nvPr/>
            </p:nvSpPr>
            <p:spPr bwMode="auto">
              <a:xfrm>
                <a:off x="3318" y="3016"/>
                <a:ext cx="226" cy="226"/>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1" name="Rectangle 11"/>
              <p:cNvSpPr>
                <a:spLocks noChangeArrowheads="1"/>
              </p:cNvSpPr>
              <p:nvPr/>
            </p:nvSpPr>
            <p:spPr bwMode="auto">
              <a:xfrm>
                <a:off x="3771" y="3016"/>
                <a:ext cx="226" cy="226"/>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2" name="Rectangle 12"/>
              <p:cNvSpPr>
                <a:spLocks noChangeArrowheads="1"/>
              </p:cNvSpPr>
              <p:nvPr/>
            </p:nvSpPr>
            <p:spPr bwMode="auto">
              <a:xfrm>
                <a:off x="4225" y="3016"/>
                <a:ext cx="226" cy="226"/>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3" name="Rectangle 13"/>
              <p:cNvSpPr>
                <a:spLocks noChangeArrowheads="1"/>
              </p:cNvSpPr>
              <p:nvPr/>
            </p:nvSpPr>
            <p:spPr bwMode="auto">
              <a:xfrm>
                <a:off x="4678" y="3016"/>
                <a:ext cx="226" cy="226"/>
              </a:xfrm>
              <a:prstGeom prst="rect">
                <a:avLst/>
              </a:prstGeom>
              <a:solidFill>
                <a:srgbClr val="CCFFCC"/>
              </a:solidFill>
              <a:ln w="9525">
                <a:solidFill>
                  <a:srgbClr val="0000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4" name="Line 44"/>
              <p:cNvSpPr>
                <a:spLocks noChangeShapeType="1"/>
              </p:cNvSpPr>
              <p:nvPr/>
            </p:nvSpPr>
            <p:spPr bwMode="auto">
              <a:xfrm>
                <a:off x="2088" y="3242"/>
                <a:ext cx="0" cy="27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5" name="Line 46"/>
              <p:cNvSpPr>
                <a:spLocks noChangeShapeType="1"/>
              </p:cNvSpPr>
              <p:nvPr/>
            </p:nvSpPr>
            <p:spPr bwMode="auto">
              <a:xfrm>
                <a:off x="2986" y="3242"/>
                <a:ext cx="0" cy="27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6" name="Line 49"/>
              <p:cNvSpPr>
                <a:spLocks noChangeShapeType="1"/>
              </p:cNvSpPr>
              <p:nvPr/>
            </p:nvSpPr>
            <p:spPr bwMode="auto">
              <a:xfrm>
                <a:off x="4787" y="3243"/>
                <a:ext cx="0" cy="27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7" name="Line 50"/>
              <p:cNvSpPr>
                <a:spLocks noChangeShapeType="1"/>
              </p:cNvSpPr>
              <p:nvPr/>
            </p:nvSpPr>
            <p:spPr bwMode="auto">
              <a:xfrm>
                <a:off x="3877" y="3243"/>
                <a:ext cx="0" cy="27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3" name="TextBox 2"/>
            <p:cNvSpPr txBox="1"/>
            <p:nvPr/>
          </p:nvSpPr>
          <p:spPr>
            <a:xfrm>
              <a:off x="1988045" y="3929964"/>
              <a:ext cx="301686" cy="369332"/>
            </a:xfrm>
            <a:prstGeom prst="rect">
              <a:avLst/>
            </a:prstGeom>
            <a:noFill/>
          </p:spPr>
          <p:txBody>
            <a:bodyPr wrap="none" rtlCol="0">
              <a:spAutoFit/>
            </a:bodyPr>
            <a:lstStyle/>
            <a:p>
              <a:r>
                <a:rPr lang="en-US" altLang="zh-CN" dirty="0"/>
                <a:t>0</a:t>
              </a:r>
              <a:endParaRPr lang="zh-CN" altLang="en-US" dirty="0"/>
            </a:p>
          </p:txBody>
        </p:sp>
        <p:sp>
          <p:nvSpPr>
            <p:cNvPr id="317" name="TextBox 316"/>
            <p:cNvSpPr txBox="1"/>
            <p:nvPr/>
          </p:nvSpPr>
          <p:spPr>
            <a:xfrm>
              <a:off x="2601668" y="3929964"/>
              <a:ext cx="301686" cy="369332"/>
            </a:xfrm>
            <a:prstGeom prst="rect">
              <a:avLst/>
            </a:prstGeom>
            <a:noFill/>
          </p:spPr>
          <p:txBody>
            <a:bodyPr wrap="none" rtlCol="0">
              <a:spAutoFit/>
            </a:bodyPr>
            <a:lstStyle/>
            <a:p>
              <a:r>
                <a:rPr lang="en-US" altLang="zh-CN" dirty="0"/>
                <a:t>1</a:t>
              </a:r>
              <a:endParaRPr lang="zh-CN" altLang="en-US" dirty="0"/>
            </a:p>
          </p:txBody>
        </p:sp>
        <p:sp>
          <p:nvSpPr>
            <p:cNvPr id="318" name="TextBox 317"/>
            <p:cNvSpPr txBox="1"/>
            <p:nvPr/>
          </p:nvSpPr>
          <p:spPr>
            <a:xfrm>
              <a:off x="3228410" y="3929964"/>
              <a:ext cx="301686" cy="369332"/>
            </a:xfrm>
            <a:prstGeom prst="rect">
              <a:avLst/>
            </a:prstGeom>
            <a:noFill/>
          </p:spPr>
          <p:txBody>
            <a:bodyPr wrap="none" rtlCol="0">
              <a:spAutoFit/>
            </a:bodyPr>
            <a:lstStyle/>
            <a:p>
              <a:r>
                <a:rPr lang="en-US" altLang="zh-CN" dirty="0"/>
                <a:t>2</a:t>
              </a:r>
              <a:endParaRPr lang="zh-CN" altLang="en-US" dirty="0"/>
            </a:p>
          </p:txBody>
        </p:sp>
        <p:sp>
          <p:nvSpPr>
            <p:cNvPr id="319" name="TextBox 318"/>
            <p:cNvSpPr txBox="1"/>
            <p:nvPr/>
          </p:nvSpPr>
          <p:spPr>
            <a:xfrm>
              <a:off x="3837668" y="3933387"/>
              <a:ext cx="301686" cy="369332"/>
            </a:xfrm>
            <a:prstGeom prst="rect">
              <a:avLst/>
            </a:prstGeom>
            <a:noFill/>
          </p:spPr>
          <p:txBody>
            <a:bodyPr wrap="none" rtlCol="0">
              <a:spAutoFit/>
            </a:bodyPr>
            <a:lstStyle/>
            <a:p>
              <a:r>
                <a:rPr lang="en-US" altLang="zh-CN" dirty="0"/>
                <a:t>3</a:t>
              </a:r>
              <a:endParaRPr lang="zh-CN" altLang="en-US" dirty="0"/>
            </a:p>
          </p:txBody>
        </p:sp>
        <p:sp>
          <p:nvSpPr>
            <p:cNvPr id="320" name="TextBox 319"/>
            <p:cNvSpPr txBox="1"/>
            <p:nvPr/>
          </p:nvSpPr>
          <p:spPr>
            <a:xfrm>
              <a:off x="4442890" y="3933387"/>
              <a:ext cx="301686" cy="369332"/>
            </a:xfrm>
            <a:prstGeom prst="rect">
              <a:avLst/>
            </a:prstGeom>
            <a:noFill/>
          </p:spPr>
          <p:txBody>
            <a:bodyPr wrap="none" rtlCol="0">
              <a:spAutoFit/>
            </a:bodyPr>
            <a:lstStyle/>
            <a:p>
              <a:r>
                <a:rPr lang="en-US" altLang="zh-CN" dirty="0"/>
                <a:t>4</a:t>
              </a:r>
              <a:endParaRPr lang="zh-CN" altLang="en-US" dirty="0"/>
            </a:p>
          </p:txBody>
        </p:sp>
        <p:sp>
          <p:nvSpPr>
            <p:cNvPr id="321" name="TextBox 320"/>
            <p:cNvSpPr txBox="1"/>
            <p:nvPr/>
          </p:nvSpPr>
          <p:spPr>
            <a:xfrm>
              <a:off x="5036010" y="3924422"/>
              <a:ext cx="301686" cy="369332"/>
            </a:xfrm>
            <a:prstGeom prst="rect">
              <a:avLst/>
            </a:prstGeom>
            <a:noFill/>
          </p:spPr>
          <p:txBody>
            <a:bodyPr wrap="none" rtlCol="0">
              <a:spAutoFit/>
            </a:bodyPr>
            <a:lstStyle/>
            <a:p>
              <a:r>
                <a:rPr lang="en-US" altLang="zh-CN" dirty="0"/>
                <a:t>5</a:t>
              </a:r>
              <a:endParaRPr lang="zh-CN" altLang="en-US" dirty="0"/>
            </a:p>
          </p:txBody>
        </p:sp>
        <p:sp>
          <p:nvSpPr>
            <p:cNvPr id="322" name="TextBox 321"/>
            <p:cNvSpPr txBox="1"/>
            <p:nvPr/>
          </p:nvSpPr>
          <p:spPr>
            <a:xfrm>
              <a:off x="5646612" y="3919973"/>
              <a:ext cx="301686" cy="369332"/>
            </a:xfrm>
            <a:prstGeom prst="rect">
              <a:avLst/>
            </a:prstGeom>
            <a:noFill/>
          </p:spPr>
          <p:txBody>
            <a:bodyPr wrap="none" rtlCol="0">
              <a:spAutoFit/>
            </a:bodyPr>
            <a:lstStyle/>
            <a:p>
              <a:r>
                <a:rPr lang="en-US" altLang="zh-CN" dirty="0"/>
                <a:t>6</a:t>
              </a:r>
              <a:endParaRPr lang="zh-CN" altLang="en-US" dirty="0"/>
            </a:p>
          </p:txBody>
        </p:sp>
        <p:sp>
          <p:nvSpPr>
            <p:cNvPr id="323" name="TextBox 322"/>
            <p:cNvSpPr txBox="1"/>
            <p:nvPr/>
          </p:nvSpPr>
          <p:spPr>
            <a:xfrm>
              <a:off x="6259696" y="3919973"/>
              <a:ext cx="301686" cy="369332"/>
            </a:xfrm>
            <a:prstGeom prst="rect">
              <a:avLst/>
            </a:prstGeom>
            <a:noFill/>
          </p:spPr>
          <p:txBody>
            <a:bodyPr wrap="none" rtlCol="0">
              <a:spAutoFit/>
            </a:bodyPr>
            <a:lstStyle/>
            <a:p>
              <a:r>
                <a:rPr lang="en-US" altLang="zh-CN" dirty="0"/>
                <a:t>7</a:t>
              </a:r>
              <a:endParaRPr lang="zh-CN" altLang="en-US" dirty="0"/>
            </a:p>
          </p:txBody>
        </p:sp>
        <p:cxnSp>
          <p:nvCxnSpPr>
            <p:cNvPr id="324" name="直接箭头连接符 323"/>
            <p:cNvCxnSpPr/>
            <p:nvPr/>
          </p:nvCxnSpPr>
          <p:spPr>
            <a:xfrm>
              <a:off x="5318657" y="4077072"/>
              <a:ext cx="418031" cy="0"/>
            </a:xfrm>
            <a:prstGeom prst="straightConnector1">
              <a:avLst/>
            </a:prstGeom>
            <a:ln w="571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2804436" y="2870136"/>
            <a:ext cx="3066865" cy="400110"/>
          </a:xfrm>
          <a:prstGeom prst="rect">
            <a:avLst/>
          </a:prstGeom>
        </p:spPr>
        <p:txBody>
          <a:bodyPr wrap="none">
            <a:spAutoFit/>
          </a:bodyPr>
          <a:lstStyle/>
          <a:p>
            <a:pPr algn="ctr"/>
            <a:r>
              <a:rPr lang="zh-CN" altLang="en-US" sz="2000" b="1" dirty="0">
                <a:solidFill>
                  <a:srgbClr val="C00000"/>
                </a:solidFill>
                <a:latin typeface="华文中宋" panose="02010600040101010101" pitchFamily="2" charset="-122"/>
                <a:ea typeface="华文中宋" panose="02010600040101010101" pitchFamily="2" charset="-122"/>
              </a:rPr>
              <a:t>以节点</a:t>
            </a:r>
            <a:r>
              <a:rPr lang="en-US" altLang="zh-CN" sz="2000" b="1" dirty="0">
                <a:solidFill>
                  <a:srgbClr val="C00000"/>
                </a:solidFill>
                <a:latin typeface="华文中宋" panose="02010600040101010101" pitchFamily="2" charset="-122"/>
                <a:ea typeface="华文中宋" panose="02010600040101010101" pitchFamily="2" charset="-122"/>
              </a:rPr>
              <a:t>3</a:t>
            </a:r>
            <a:r>
              <a:rPr lang="zh-CN" altLang="en-US" sz="2000" b="1" dirty="0">
                <a:solidFill>
                  <a:srgbClr val="C00000"/>
                </a:solidFill>
                <a:latin typeface="华文中宋" panose="02010600040101010101" pitchFamily="2" charset="-122"/>
                <a:ea typeface="华文中宋" panose="02010600040101010101" pitchFamily="2" charset="-122"/>
              </a:rPr>
              <a:t>到节点</a:t>
            </a:r>
            <a:r>
              <a:rPr lang="en-US" altLang="zh-CN" sz="2000" b="1" dirty="0">
                <a:solidFill>
                  <a:srgbClr val="C00000"/>
                </a:solidFill>
                <a:latin typeface="华文中宋" panose="02010600040101010101" pitchFamily="2" charset="-122"/>
                <a:ea typeface="华文中宋" panose="02010600040101010101" pitchFamily="2" charset="-122"/>
              </a:rPr>
              <a:t>7</a:t>
            </a:r>
            <a:r>
              <a:rPr lang="zh-CN" altLang="en-US" sz="2000" b="1" dirty="0">
                <a:solidFill>
                  <a:srgbClr val="C00000"/>
                </a:solidFill>
                <a:latin typeface="华文中宋" panose="02010600040101010101" pitchFamily="2" charset="-122"/>
                <a:ea typeface="华文中宋" panose="02010600040101010101" pitchFamily="2" charset="-122"/>
              </a:rPr>
              <a:t>路由为例</a:t>
            </a:r>
            <a:endParaRPr lang="en-US" altLang="zh-CN" sz="2000" b="1" dirty="0">
              <a:solidFill>
                <a:srgbClr val="C00000"/>
              </a:solidFill>
              <a:latin typeface="华文中宋" panose="02010600040101010101" pitchFamily="2" charset="-122"/>
              <a:ea typeface="华文中宋" panose="02010600040101010101" pitchFamily="2" charset="-122"/>
            </a:endParaRPr>
          </a:p>
        </p:txBody>
      </p:sp>
      <p:sp>
        <p:nvSpPr>
          <p:cNvPr id="328" name="矩形 327"/>
          <p:cNvSpPr/>
          <p:nvPr/>
        </p:nvSpPr>
        <p:spPr>
          <a:xfrm>
            <a:off x="5068627" y="4878452"/>
            <a:ext cx="1005403" cy="338554"/>
          </a:xfrm>
          <a:prstGeom prst="rect">
            <a:avLst/>
          </a:prstGeom>
        </p:spPr>
        <p:txBody>
          <a:bodyPr wrap="none">
            <a:spAutoFit/>
          </a:bodyPr>
          <a:lstStyle/>
          <a:p>
            <a:pPr algn="ctr"/>
            <a:r>
              <a:rPr lang="zh-CN" altLang="en-US" sz="1600" b="1" dirty="0">
                <a:solidFill>
                  <a:srgbClr val="C00000"/>
                </a:solidFill>
                <a:latin typeface="华文中宋" panose="02010600040101010101" pitchFamily="2" charset="-122"/>
                <a:ea typeface="华文中宋" panose="02010600040101010101" pitchFamily="2" charset="-122"/>
              </a:rPr>
              <a:t>拥塞路径</a:t>
            </a:r>
            <a:endParaRPr lang="en-US" altLang="zh-CN" sz="1600" b="1" dirty="0">
              <a:solidFill>
                <a:srgbClr val="C00000"/>
              </a:solidFill>
              <a:latin typeface="华文中宋" panose="02010600040101010101" pitchFamily="2" charset="-122"/>
              <a:ea typeface="华文中宋" panose="02010600040101010101" pitchFamily="2" charset="-122"/>
            </a:endParaRPr>
          </a:p>
        </p:txBody>
      </p:sp>
      <p:sp>
        <p:nvSpPr>
          <p:cNvPr id="329" name="矩形 328"/>
          <p:cNvSpPr/>
          <p:nvPr/>
        </p:nvSpPr>
        <p:spPr>
          <a:xfrm>
            <a:off x="755576" y="3246263"/>
            <a:ext cx="7136890" cy="1077218"/>
          </a:xfrm>
          <a:prstGeom prst="rect">
            <a:avLst/>
          </a:prstGeom>
        </p:spPr>
        <p:txBody>
          <a:bodyPr wrap="none">
            <a:spAutoFit/>
          </a:bodyPr>
          <a:lstStyle/>
          <a:p>
            <a:pPr>
              <a:spcBef>
                <a:spcPts val="600"/>
              </a:spcBef>
            </a:pPr>
            <a:r>
              <a:rPr lang="en-US" altLang="zh-CN" dirty="0">
                <a:solidFill>
                  <a:srgbClr val="0000FF"/>
                </a:solidFill>
                <a:latin typeface="华文中宋" panose="02010600040101010101" pitchFamily="2" charset="-122"/>
                <a:ea typeface="华文中宋" panose="02010600040101010101" pitchFamily="2" charset="-122"/>
              </a:rPr>
              <a:t>case 1</a:t>
            </a:r>
            <a:r>
              <a:rPr lang="zh-CN" altLang="en-US" dirty="0">
                <a:solidFill>
                  <a:srgbClr val="0000FF"/>
                </a:solidFill>
                <a:latin typeface="华文中宋" panose="02010600040101010101" pitchFamily="2" charset="-122"/>
                <a:ea typeface="华文中宋" panose="02010600040101010101" pitchFamily="2" charset="-122"/>
              </a:rPr>
              <a:t>：</a:t>
            </a:r>
            <a:r>
              <a:rPr lang="en-US" altLang="zh-CN" dirty="0">
                <a:solidFill>
                  <a:srgbClr val="0000FF"/>
                </a:solidFill>
                <a:latin typeface="华文中宋" panose="02010600040101010101" pitchFamily="2" charset="-122"/>
                <a:ea typeface="华文中宋" panose="02010600040101010101" pitchFamily="2" charset="-122"/>
              </a:rPr>
              <a:t>5</a:t>
            </a:r>
            <a:r>
              <a:rPr lang="zh-CN" altLang="en-US" dirty="0">
                <a:solidFill>
                  <a:srgbClr val="0000FF"/>
                </a:solidFill>
                <a:latin typeface="华文中宋" panose="02010600040101010101" pitchFamily="2" charset="-122"/>
                <a:ea typeface="华文中宋" panose="02010600040101010101" pitchFamily="2" charset="-122"/>
              </a:rPr>
              <a:t>和</a:t>
            </a:r>
            <a:r>
              <a:rPr lang="en-US" altLang="zh-CN" dirty="0">
                <a:solidFill>
                  <a:srgbClr val="0000FF"/>
                </a:solidFill>
                <a:latin typeface="华文中宋" panose="02010600040101010101" pitchFamily="2" charset="-122"/>
                <a:ea typeface="华文中宋" panose="02010600040101010101" pitchFamily="2" charset="-122"/>
              </a:rPr>
              <a:t>6</a:t>
            </a:r>
            <a:r>
              <a:rPr lang="zh-CN" altLang="en-US" dirty="0">
                <a:solidFill>
                  <a:srgbClr val="0000FF"/>
                </a:solidFill>
                <a:latin typeface="华文中宋" panose="02010600040101010101" pitchFamily="2" charset="-122"/>
                <a:ea typeface="华文中宋" panose="02010600040101010101" pitchFamily="2" charset="-122"/>
              </a:rPr>
              <a:t>的拥塞未传递到</a:t>
            </a:r>
            <a:r>
              <a:rPr lang="en-US" altLang="zh-CN" dirty="0">
                <a:solidFill>
                  <a:srgbClr val="0000FF"/>
                </a:solidFill>
                <a:latin typeface="华文中宋" panose="02010600040101010101" pitchFamily="2" charset="-122"/>
                <a:ea typeface="华文中宋" panose="02010600040101010101" pitchFamily="2" charset="-122"/>
              </a:rPr>
              <a:t>3</a:t>
            </a:r>
            <a:r>
              <a:rPr lang="zh-CN" altLang="en-US" dirty="0">
                <a:solidFill>
                  <a:srgbClr val="0000FF"/>
                </a:solidFill>
                <a:latin typeface="华文中宋" panose="02010600040101010101" pitchFamily="2" charset="-122"/>
                <a:ea typeface="华文中宋" panose="02010600040101010101" pitchFamily="2" charset="-122"/>
              </a:rPr>
              <a:t>和</a:t>
            </a:r>
            <a:r>
              <a:rPr lang="en-US" altLang="zh-CN" dirty="0">
                <a:solidFill>
                  <a:srgbClr val="0000FF"/>
                </a:solidFill>
                <a:latin typeface="华文中宋" panose="02010600040101010101" pitchFamily="2" charset="-122"/>
                <a:ea typeface="华文中宋" panose="02010600040101010101" pitchFamily="2" charset="-122"/>
              </a:rPr>
              <a:t>4</a:t>
            </a:r>
            <a:r>
              <a:rPr lang="zh-CN" altLang="en-US" dirty="0">
                <a:solidFill>
                  <a:srgbClr val="0000FF"/>
                </a:solidFill>
                <a:latin typeface="华文中宋" panose="02010600040101010101" pitchFamily="2" charset="-122"/>
                <a:ea typeface="华文中宋" panose="02010600040101010101" pitchFamily="2" charset="-122"/>
              </a:rPr>
              <a:t>（</a:t>
            </a:r>
            <a:r>
              <a:rPr lang="en-US" altLang="zh-CN" dirty="0">
                <a:solidFill>
                  <a:srgbClr val="0000FF"/>
                </a:solidFill>
                <a:latin typeface="华文中宋" panose="02010600040101010101" pitchFamily="2" charset="-122"/>
                <a:ea typeface="华文中宋" panose="02010600040101010101" pitchFamily="2" charset="-122"/>
              </a:rPr>
              <a:t>Local</a:t>
            </a:r>
            <a:r>
              <a:rPr lang="zh-CN" altLang="en-US" dirty="0">
                <a:solidFill>
                  <a:srgbClr val="0000FF"/>
                </a:solidFill>
                <a:latin typeface="华文中宋" panose="02010600040101010101" pitchFamily="2" charset="-122"/>
                <a:ea typeface="华文中宋" panose="02010600040101010101" pitchFamily="2" charset="-122"/>
              </a:rPr>
              <a:t>信息），选择右向路径</a:t>
            </a:r>
            <a:endParaRPr lang="en-US" altLang="zh-CN" dirty="0">
              <a:solidFill>
                <a:srgbClr val="0000FF"/>
              </a:solidFill>
              <a:latin typeface="华文中宋" panose="02010600040101010101" pitchFamily="2" charset="-122"/>
              <a:ea typeface="华文中宋" panose="02010600040101010101" pitchFamily="2" charset="-122"/>
            </a:endParaRPr>
          </a:p>
          <a:p>
            <a:pPr>
              <a:spcBef>
                <a:spcPts val="600"/>
              </a:spcBef>
            </a:pPr>
            <a:r>
              <a:rPr lang="en-US" altLang="zh-CN" dirty="0">
                <a:solidFill>
                  <a:srgbClr val="0000FF"/>
                </a:solidFill>
                <a:latin typeface="华文中宋" panose="02010600040101010101" pitchFamily="2" charset="-122"/>
                <a:ea typeface="华文中宋" panose="02010600040101010101" pitchFamily="2" charset="-122"/>
              </a:rPr>
              <a:t>case 2</a:t>
            </a:r>
            <a:r>
              <a:rPr lang="zh-CN" altLang="en-US" dirty="0">
                <a:solidFill>
                  <a:srgbClr val="0000FF"/>
                </a:solidFill>
                <a:latin typeface="华文中宋" panose="02010600040101010101" pitchFamily="2" charset="-122"/>
                <a:ea typeface="华文中宋" panose="02010600040101010101" pitchFamily="2" charset="-122"/>
              </a:rPr>
              <a:t>：</a:t>
            </a:r>
            <a:r>
              <a:rPr lang="en-US" altLang="zh-CN" dirty="0">
                <a:solidFill>
                  <a:srgbClr val="0000FF"/>
                </a:solidFill>
                <a:latin typeface="华文中宋" panose="02010600040101010101" pitchFamily="2" charset="-122"/>
                <a:ea typeface="华文中宋" panose="02010600040101010101" pitchFamily="2" charset="-122"/>
              </a:rPr>
              <a:t>3</a:t>
            </a:r>
            <a:r>
              <a:rPr lang="zh-CN" altLang="en-US" dirty="0">
                <a:solidFill>
                  <a:srgbClr val="0000FF"/>
                </a:solidFill>
                <a:latin typeface="华文中宋" panose="02010600040101010101" pitchFamily="2" charset="-122"/>
                <a:ea typeface="华文中宋" panose="02010600040101010101" pitchFamily="2" charset="-122"/>
              </a:rPr>
              <a:t>感知到</a:t>
            </a:r>
            <a:r>
              <a:rPr lang="en-US" altLang="zh-CN" dirty="0">
                <a:solidFill>
                  <a:srgbClr val="0000FF"/>
                </a:solidFill>
                <a:latin typeface="华文中宋" panose="02010600040101010101" pitchFamily="2" charset="-122"/>
                <a:ea typeface="华文中宋" panose="02010600040101010101" pitchFamily="2" charset="-122"/>
              </a:rPr>
              <a:t>5</a:t>
            </a:r>
            <a:r>
              <a:rPr lang="zh-CN" altLang="en-US" dirty="0">
                <a:solidFill>
                  <a:srgbClr val="0000FF"/>
                </a:solidFill>
                <a:latin typeface="华文中宋" panose="02010600040101010101" pitchFamily="2" charset="-122"/>
                <a:ea typeface="华文中宋" panose="02010600040101010101" pitchFamily="2" charset="-122"/>
              </a:rPr>
              <a:t>和</a:t>
            </a:r>
            <a:r>
              <a:rPr lang="en-US" altLang="zh-CN" dirty="0">
                <a:solidFill>
                  <a:srgbClr val="0000FF"/>
                </a:solidFill>
                <a:latin typeface="华文中宋" panose="02010600040101010101" pitchFamily="2" charset="-122"/>
                <a:ea typeface="华文中宋" panose="02010600040101010101" pitchFamily="2" charset="-122"/>
              </a:rPr>
              <a:t>6</a:t>
            </a:r>
            <a:r>
              <a:rPr lang="zh-CN" altLang="en-US" dirty="0">
                <a:solidFill>
                  <a:srgbClr val="0000FF"/>
                </a:solidFill>
                <a:latin typeface="华文中宋" panose="02010600040101010101" pitchFamily="2" charset="-122"/>
                <a:ea typeface="华文中宋" panose="02010600040101010101" pitchFamily="2" charset="-122"/>
              </a:rPr>
              <a:t>拥塞（</a:t>
            </a:r>
            <a:r>
              <a:rPr lang="en-US" altLang="zh-CN" dirty="0">
                <a:solidFill>
                  <a:srgbClr val="0000FF"/>
                </a:solidFill>
                <a:latin typeface="华文中宋" panose="02010600040101010101" pitchFamily="2" charset="-122"/>
                <a:ea typeface="华文中宋" panose="02010600040101010101" pitchFamily="2" charset="-122"/>
              </a:rPr>
              <a:t>Historical</a:t>
            </a:r>
            <a:r>
              <a:rPr lang="zh-CN" altLang="en-US" dirty="0">
                <a:solidFill>
                  <a:srgbClr val="0000FF"/>
                </a:solidFill>
                <a:latin typeface="华文中宋" panose="02010600040101010101" pitchFamily="2" charset="-122"/>
                <a:ea typeface="华文中宋" panose="02010600040101010101" pitchFamily="2" charset="-122"/>
              </a:rPr>
              <a:t>信息），选择左向路径</a:t>
            </a:r>
            <a:endParaRPr lang="en-US" altLang="zh-CN" dirty="0">
              <a:solidFill>
                <a:srgbClr val="0000FF"/>
              </a:solidFill>
              <a:latin typeface="华文中宋" panose="02010600040101010101" pitchFamily="2" charset="-122"/>
              <a:ea typeface="华文中宋" panose="02010600040101010101" pitchFamily="2" charset="-122"/>
            </a:endParaRPr>
          </a:p>
          <a:p>
            <a:pPr>
              <a:spcBef>
                <a:spcPts val="600"/>
              </a:spcBef>
            </a:pPr>
            <a:r>
              <a:rPr lang="en-US" altLang="zh-CN" dirty="0">
                <a:solidFill>
                  <a:srgbClr val="0000FF"/>
                </a:solidFill>
                <a:latin typeface="华文中宋" panose="02010600040101010101" pitchFamily="2" charset="-122"/>
                <a:ea typeface="华文中宋" panose="02010600040101010101" pitchFamily="2" charset="-122"/>
              </a:rPr>
              <a:t>case 3</a:t>
            </a:r>
            <a:r>
              <a:rPr lang="zh-CN" altLang="en-US" dirty="0">
                <a:solidFill>
                  <a:srgbClr val="0000FF"/>
                </a:solidFill>
                <a:latin typeface="华文中宋" panose="02010600040101010101" pitchFamily="2" charset="-122"/>
                <a:ea typeface="华文中宋" panose="02010600040101010101" pitchFamily="2" charset="-122"/>
              </a:rPr>
              <a:t>：</a:t>
            </a:r>
            <a:r>
              <a:rPr lang="en-US" altLang="zh-CN" dirty="0">
                <a:solidFill>
                  <a:srgbClr val="0000FF"/>
                </a:solidFill>
                <a:latin typeface="华文中宋" panose="02010600040101010101" pitchFamily="2" charset="-122"/>
                <a:ea typeface="华文中宋" panose="02010600040101010101" pitchFamily="2" charset="-122"/>
              </a:rPr>
              <a:t>queue</a:t>
            </a:r>
            <a:r>
              <a:rPr lang="zh-CN" altLang="en-US" dirty="0">
                <a:solidFill>
                  <a:srgbClr val="0000FF"/>
                </a:solidFill>
                <a:latin typeface="华文中宋" panose="02010600040101010101" pitchFamily="2" charset="-122"/>
                <a:ea typeface="华文中宋" panose="02010600040101010101" pitchFamily="2" charset="-122"/>
              </a:rPr>
              <a:t>的深度影响自适应路由的灵敏度</a:t>
            </a:r>
            <a:endParaRPr lang="en-US" altLang="zh-CN" dirty="0">
              <a:solidFill>
                <a:srgbClr val="0000FF"/>
              </a:solidFill>
              <a:latin typeface="华文中宋" panose="02010600040101010101" pitchFamily="2" charset="-122"/>
              <a:ea typeface="华文中宋" panose="02010600040101010101" pitchFamily="2" charset="-122"/>
            </a:endParaRPr>
          </a:p>
        </p:txBody>
      </p:sp>
      <p:sp>
        <p:nvSpPr>
          <p:cNvPr id="2" name="矩形 1"/>
          <p:cNvSpPr/>
          <p:nvPr/>
        </p:nvSpPr>
        <p:spPr>
          <a:xfrm>
            <a:off x="944907" y="5805264"/>
            <a:ext cx="7304212" cy="707886"/>
          </a:xfrm>
          <a:prstGeom prst="rect">
            <a:avLst/>
          </a:prstGeom>
        </p:spPr>
        <p:txBody>
          <a:bodyPr wrap="square">
            <a:spAutoFit/>
          </a:bodyPr>
          <a:lstStyle/>
          <a:p>
            <a:pPr marL="342900" indent="-342900">
              <a:buSzPct val="80000"/>
              <a:buFont typeface="Wingdings" panose="05000000000000000000" pitchFamily="2" charset="2"/>
              <a:buChar char="l"/>
            </a:pPr>
            <a:r>
              <a:rPr lang="zh-CN" altLang="en-US" sz="2000" dirty="0">
                <a:solidFill>
                  <a:srgbClr val="C00000"/>
                </a:solidFill>
                <a:latin typeface="华文中宋" panose="02010600040101010101" pitchFamily="2" charset="-122"/>
                <a:ea typeface="华文中宋" panose="02010600040101010101" pitchFamily="2" charset="-122"/>
              </a:rPr>
              <a:t>自适应路由算法要结合具体机器的网络拓扑、流控、网络管理等机制进行</a:t>
            </a:r>
            <a:r>
              <a:rPr lang="en-US" altLang="zh-CN" sz="2000" dirty="0">
                <a:solidFill>
                  <a:srgbClr val="C00000"/>
                </a:solidFill>
                <a:latin typeface="华文中宋" panose="02010600040101010101" pitchFamily="2" charset="-122"/>
                <a:ea typeface="华文中宋" panose="02010600040101010101" pitchFamily="2" charset="-122"/>
              </a:rPr>
              <a:t>case by case</a:t>
            </a:r>
            <a:r>
              <a:rPr lang="zh-CN" altLang="en-US" sz="2000" dirty="0">
                <a:solidFill>
                  <a:srgbClr val="C00000"/>
                </a:solidFill>
                <a:latin typeface="华文中宋" panose="02010600040101010101" pitchFamily="2" charset="-122"/>
                <a:ea typeface="华文中宋" panose="02010600040101010101" pitchFamily="2" charset="-122"/>
              </a:rPr>
              <a:t>地设计</a:t>
            </a:r>
            <a:endParaRPr lang="en-US" altLang="zh-CN" sz="2000" dirty="0">
              <a:solidFill>
                <a:srgbClr val="C00000"/>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三种路由的比较</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表格 1"/>
          <p:cNvGraphicFramePr>
            <a:graphicFrameLocks noGrp="1"/>
          </p:cNvGraphicFramePr>
          <p:nvPr/>
        </p:nvGraphicFramePr>
        <p:xfrm>
          <a:off x="611560" y="1628800"/>
          <a:ext cx="7920879" cy="3760888"/>
        </p:xfrm>
        <a:graphic>
          <a:graphicData uri="http://schemas.openxmlformats.org/drawingml/2006/table">
            <a:tbl>
              <a:tblPr firstRow="1" bandRow="1">
                <a:tableStyleId>{5C22544A-7EE6-4342-B048-85BDC9FD1C3A}</a:tableStyleId>
              </a:tblPr>
              <a:tblGrid>
                <a:gridCol w="1346550"/>
                <a:gridCol w="2191443"/>
                <a:gridCol w="2191443"/>
                <a:gridCol w="2191443"/>
              </a:tblGrid>
              <a:tr h="734482">
                <a:tc>
                  <a:txBody>
                    <a:bodyPr/>
                    <a:lstStyle/>
                    <a:p>
                      <a:pPr algn="ctr"/>
                      <a:endParaRPr lang="zh-CN" altLang="en-US" dirty="0">
                        <a:solidFill>
                          <a:schemeClr val="tx1"/>
                        </a:solidFill>
                        <a:latin typeface="华文中宋" panose="02010600040101010101" pitchFamily="2" charset="-122"/>
                        <a:ea typeface="华文中宋" panose="0201060004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zh-CN" altLang="en-US" dirty="0">
                          <a:solidFill>
                            <a:srgbClr val="0000FF"/>
                          </a:solidFill>
                          <a:latin typeface="华文中宋" panose="02010600040101010101" pitchFamily="2" charset="-122"/>
                          <a:ea typeface="华文中宋" panose="02010600040101010101" pitchFamily="2" charset="-122"/>
                        </a:rPr>
                        <a:t>确定路由</a:t>
                      </a:r>
                      <a:endParaRPr lang="zh-CN" altLang="en-US" dirty="0">
                        <a:solidFill>
                          <a:srgbClr val="0000FF"/>
                        </a:solidFill>
                        <a:latin typeface="华文中宋" panose="02010600040101010101" pitchFamily="2" charset="-122"/>
                        <a:ea typeface="华文中宋" panose="0201060004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zh-CN" altLang="en-US" dirty="0">
                          <a:solidFill>
                            <a:srgbClr val="0000FF"/>
                          </a:solidFill>
                          <a:latin typeface="华文中宋" panose="02010600040101010101" pitchFamily="2" charset="-122"/>
                          <a:ea typeface="华文中宋" panose="02010600040101010101" pitchFamily="2" charset="-122"/>
                        </a:rPr>
                        <a:t>遗忘路由</a:t>
                      </a:r>
                      <a:endParaRPr lang="zh-CN" altLang="en-US" dirty="0">
                        <a:solidFill>
                          <a:srgbClr val="0000FF"/>
                        </a:solidFill>
                        <a:latin typeface="华文中宋" panose="02010600040101010101" pitchFamily="2" charset="-122"/>
                        <a:ea typeface="华文中宋" panose="0201060004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zh-CN" altLang="en-US" dirty="0">
                          <a:solidFill>
                            <a:srgbClr val="0000FF"/>
                          </a:solidFill>
                          <a:latin typeface="华文中宋" panose="02010600040101010101" pitchFamily="2" charset="-122"/>
                          <a:ea typeface="华文中宋" panose="02010600040101010101" pitchFamily="2" charset="-122"/>
                        </a:rPr>
                        <a:t>自适应路由</a:t>
                      </a:r>
                      <a:endParaRPr lang="zh-CN" altLang="en-US" dirty="0">
                        <a:solidFill>
                          <a:srgbClr val="0000FF"/>
                        </a:solidFill>
                        <a:latin typeface="华文中宋" panose="02010600040101010101" pitchFamily="2" charset="-122"/>
                        <a:ea typeface="华文中宋" panose="0201060004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r>
              <a:tr h="734482">
                <a:tc>
                  <a:txBody>
                    <a:bodyPr/>
                    <a:lstStyle/>
                    <a:p>
                      <a:pPr algn="ctr"/>
                      <a:r>
                        <a:rPr lang="zh-CN" altLang="en-US" b="1" dirty="0">
                          <a:solidFill>
                            <a:srgbClr val="0000FF"/>
                          </a:solidFill>
                          <a:latin typeface="华文中宋" panose="02010600040101010101" pitchFamily="2" charset="-122"/>
                          <a:ea typeface="华文中宋" panose="02010600040101010101" pitchFamily="2" charset="-122"/>
                        </a:rPr>
                        <a:t>复杂度</a:t>
                      </a:r>
                      <a:endParaRPr lang="zh-CN" altLang="en-US" b="1" dirty="0">
                        <a:solidFill>
                          <a:srgbClr val="0000FF"/>
                        </a:solidFill>
                        <a:latin typeface="华文中宋" panose="02010600040101010101" pitchFamily="2" charset="-122"/>
                        <a:ea typeface="华文中宋" panose="0201060004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zh-CN" altLang="en-US" sz="1600" dirty="0">
                          <a:solidFill>
                            <a:schemeClr val="tx1"/>
                          </a:solidFill>
                          <a:latin typeface="华文中宋" panose="02010600040101010101" pitchFamily="2" charset="-122"/>
                          <a:ea typeface="华文中宋" panose="02010600040101010101" pitchFamily="2" charset="-122"/>
                        </a:rPr>
                        <a:t>最简单</a:t>
                      </a:r>
                      <a:endParaRPr lang="zh-CN" altLang="en-US" sz="1600" dirty="0">
                        <a:solidFill>
                          <a:schemeClr val="tx1"/>
                        </a:solidFill>
                        <a:latin typeface="华文中宋" panose="02010600040101010101" pitchFamily="2" charset="-122"/>
                        <a:ea typeface="华文中宋" panose="0201060004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latin typeface="华文中宋" panose="02010600040101010101" pitchFamily="2" charset="-122"/>
                          <a:ea typeface="华文中宋" panose="02010600040101010101" pitchFamily="2" charset="-122"/>
                        </a:rPr>
                        <a:t>较为简单</a:t>
                      </a:r>
                      <a:endParaRPr lang="en-US" altLang="zh-CN" sz="1600" dirty="0">
                        <a:solidFill>
                          <a:schemeClr val="tx1"/>
                        </a:solidFill>
                        <a:latin typeface="华文中宋" panose="02010600040101010101" pitchFamily="2" charset="-122"/>
                        <a:ea typeface="华文中宋" panose="02010600040101010101" pitchFamily="2" charset="-122"/>
                      </a:endParaRPr>
                    </a:p>
                    <a:p>
                      <a:pPr algn="ctr"/>
                      <a:r>
                        <a:rPr lang="zh-CN" altLang="en-US" sz="1600" dirty="0">
                          <a:solidFill>
                            <a:schemeClr val="tx1"/>
                          </a:solidFill>
                          <a:latin typeface="华文中宋" panose="02010600040101010101" pitchFamily="2" charset="-122"/>
                          <a:ea typeface="华文中宋" panose="02010600040101010101" pitchFamily="2" charset="-122"/>
                        </a:rPr>
                        <a:t>（无需考虑网络状态）</a:t>
                      </a:r>
                      <a:endParaRPr lang="zh-CN" altLang="en-US" sz="1600" dirty="0">
                        <a:solidFill>
                          <a:schemeClr val="tx1"/>
                        </a:solidFill>
                        <a:latin typeface="华文中宋" panose="02010600040101010101" pitchFamily="2" charset="-122"/>
                        <a:ea typeface="华文中宋" panose="0201060004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latin typeface="华文中宋" panose="02010600040101010101" pitchFamily="2" charset="-122"/>
                          <a:ea typeface="华文中宋" panose="02010600040101010101" pitchFamily="2" charset="-122"/>
                        </a:rPr>
                        <a:t>最为复杂</a:t>
                      </a:r>
                      <a:endParaRPr lang="zh-CN" altLang="en-US" sz="1600" dirty="0">
                        <a:solidFill>
                          <a:schemeClr val="tx1"/>
                        </a:solidFill>
                        <a:latin typeface="华文中宋" panose="02010600040101010101" pitchFamily="2" charset="-122"/>
                        <a:ea typeface="华文中宋" panose="0201060004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34482">
                <a:tc>
                  <a:txBody>
                    <a:bodyPr/>
                    <a:lstStyle/>
                    <a:p>
                      <a:pPr algn="ctr"/>
                      <a:r>
                        <a:rPr lang="zh-CN" altLang="en-US" b="1" dirty="0">
                          <a:solidFill>
                            <a:srgbClr val="0000FF"/>
                          </a:solidFill>
                          <a:latin typeface="华文中宋" panose="02010600040101010101" pitchFamily="2" charset="-122"/>
                          <a:ea typeface="华文中宋" panose="02010600040101010101" pitchFamily="2" charset="-122"/>
                        </a:rPr>
                        <a:t>负载均衡</a:t>
                      </a:r>
                      <a:endParaRPr lang="zh-CN" altLang="en-US" b="1" dirty="0">
                        <a:solidFill>
                          <a:srgbClr val="0000FF"/>
                        </a:solidFill>
                        <a:latin typeface="华文中宋" panose="02010600040101010101" pitchFamily="2" charset="-122"/>
                        <a:ea typeface="华文中宋" panose="0201060004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zh-CN" altLang="en-US" sz="1600" dirty="0">
                          <a:solidFill>
                            <a:schemeClr val="tx1"/>
                          </a:solidFill>
                          <a:latin typeface="华文中宋" panose="02010600040101010101" pitchFamily="2" charset="-122"/>
                          <a:ea typeface="华文中宋" panose="02010600040101010101" pitchFamily="2" charset="-122"/>
                        </a:rPr>
                        <a:t>较差</a:t>
                      </a:r>
                      <a:endParaRPr lang="zh-CN" altLang="en-US" sz="1600" dirty="0">
                        <a:solidFill>
                          <a:schemeClr val="tx1"/>
                        </a:solidFill>
                        <a:latin typeface="华文中宋" panose="02010600040101010101" pitchFamily="2" charset="-122"/>
                        <a:ea typeface="华文中宋" panose="0201060004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latin typeface="华文中宋" panose="02010600040101010101" pitchFamily="2" charset="-122"/>
                          <a:ea typeface="华文中宋" panose="02010600040101010101" pitchFamily="2" charset="-122"/>
                        </a:rPr>
                        <a:t>较好</a:t>
                      </a:r>
                      <a:endParaRPr lang="zh-CN" altLang="en-US" sz="1600" dirty="0">
                        <a:solidFill>
                          <a:schemeClr val="tx1"/>
                        </a:solidFill>
                        <a:latin typeface="华文中宋" panose="02010600040101010101" pitchFamily="2" charset="-122"/>
                        <a:ea typeface="华文中宋" panose="0201060004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latin typeface="华文中宋" panose="02010600040101010101" pitchFamily="2" charset="-122"/>
                          <a:ea typeface="华文中宋" panose="02010600040101010101" pitchFamily="2" charset="-122"/>
                        </a:rPr>
                        <a:t>与反馈信息的使用紧密相关</a:t>
                      </a:r>
                      <a:endParaRPr lang="zh-CN" altLang="en-US" sz="1600" dirty="0">
                        <a:solidFill>
                          <a:schemeClr val="tx1"/>
                        </a:solidFill>
                        <a:latin typeface="华文中宋" panose="02010600040101010101" pitchFamily="2" charset="-122"/>
                        <a:ea typeface="华文中宋" panose="0201060004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34482">
                <a:tc>
                  <a:txBody>
                    <a:bodyPr/>
                    <a:lstStyle/>
                    <a:p>
                      <a:pPr algn="ctr"/>
                      <a:r>
                        <a:rPr lang="zh-CN" altLang="en-US" b="1" dirty="0">
                          <a:solidFill>
                            <a:srgbClr val="0000FF"/>
                          </a:solidFill>
                          <a:latin typeface="华文中宋" panose="02010600040101010101" pitchFamily="2" charset="-122"/>
                          <a:ea typeface="华文中宋" panose="02010600040101010101" pitchFamily="2" charset="-122"/>
                        </a:rPr>
                        <a:t>容错能力</a:t>
                      </a:r>
                      <a:endParaRPr lang="zh-CN" altLang="en-US" b="1" dirty="0">
                        <a:solidFill>
                          <a:srgbClr val="0000FF"/>
                        </a:solidFill>
                        <a:latin typeface="华文中宋" panose="02010600040101010101" pitchFamily="2" charset="-122"/>
                        <a:ea typeface="华文中宋" panose="0201060004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zh-CN" altLang="en-US" sz="1600" dirty="0">
                          <a:solidFill>
                            <a:schemeClr val="tx1"/>
                          </a:solidFill>
                          <a:latin typeface="华文中宋" panose="02010600040101010101" pitchFamily="2" charset="-122"/>
                          <a:ea typeface="华文中宋" panose="02010600040101010101" pitchFamily="2" charset="-122"/>
                        </a:rPr>
                        <a:t>差</a:t>
                      </a:r>
                      <a:endParaRPr lang="zh-CN" altLang="en-US" sz="1600" dirty="0">
                        <a:solidFill>
                          <a:schemeClr val="tx1"/>
                        </a:solidFill>
                        <a:latin typeface="华文中宋" panose="02010600040101010101" pitchFamily="2" charset="-122"/>
                        <a:ea typeface="华文中宋" panose="0201060004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latin typeface="华文中宋" panose="02010600040101010101" pitchFamily="2" charset="-122"/>
                          <a:ea typeface="华文中宋" panose="02010600040101010101" pitchFamily="2" charset="-122"/>
                        </a:rPr>
                        <a:t>一般</a:t>
                      </a:r>
                      <a:endParaRPr lang="zh-CN" altLang="en-US" sz="1600" dirty="0">
                        <a:solidFill>
                          <a:schemeClr val="tx1"/>
                        </a:solidFill>
                        <a:latin typeface="华文中宋" panose="02010600040101010101" pitchFamily="2" charset="-122"/>
                        <a:ea typeface="华文中宋" panose="0201060004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latin typeface="华文中宋" panose="02010600040101010101" pitchFamily="2" charset="-122"/>
                          <a:ea typeface="华文中宋" panose="02010600040101010101" pitchFamily="2" charset="-122"/>
                        </a:rPr>
                        <a:t>较好</a:t>
                      </a:r>
                      <a:endParaRPr lang="zh-CN" altLang="en-US" sz="1600" dirty="0">
                        <a:solidFill>
                          <a:schemeClr val="tx1"/>
                        </a:solidFill>
                        <a:latin typeface="华文中宋" panose="02010600040101010101" pitchFamily="2" charset="-122"/>
                        <a:ea typeface="华文中宋" panose="0201060004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34482">
                <a:tc>
                  <a:txBody>
                    <a:bodyPr/>
                    <a:lstStyle/>
                    <a:p>
                      <a:pPr algn="ctr"/>
                      <a:r>
                        <a:rPr lang="zh-CN" altLang="en-US" b="1" dirty="0">
                          <a:solidFill>
                            <a:srgbClr val="0000FF"/>
                          </a:solidFill>
                          <a:latin typeface="华文中宋" panose="02010600040101010101" pitchFamily="2" charset="-122"/>
                          <a:ea typeface="华文中宋" panose="02010600040101010101" pitchFamily="2" charset="-122"/>
                        </a:rPr>
                        <a:t>特殊性</a:t>
                      </a:r>
                      <a:endParaRPr lang="zh-CN" altLang="en-US" b="1" dirty="0">
                        <a:solidFill>
                          <a:srgbClr val="0000FF"/>
                        </a:solidFill>
                        <a:latin typeface="华文中宋" panose="02010600040101010101" pitchFamily="2" charset="-122"/>
                        <a:ea typeface="华文中宋" panose="0201060004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zh-CN" altLang="en-US" sz="1600" dirty="0">
                          <a:solidFill>
                            <a:schemeClr val="tx1"/>
                          </a:solidFill>
                          <a:latin typeface="华文中宋" panose="02010600040101010101" pitchFamily="2" charset="-122"/>
                          <a:ea typeface="华文中宋" panose="02010600040101010101" pitchFamily="2" charset="-122"/>
                        </a:rPr>
                        <a:t>优秀的保序能力（满足协议特殊要求，如</a:t>
                      </a:r>
                      <a:r>
                        <a:rPr lang="en-US" altLang="zh-CN" sz="1600" dirty="0">
                          <a:solidFill>
                            <a:schemeClr val="tx1"/>
                          </a:solidFill>
                          <a:latin typeface="华文中宋" panose="02010600040101010101" pitchFamily="2" charset="-122"/>
                          <a:ea typeface="华文中宋" panose="02010600040101010101" pitchFamily="2" charset="-122"/>
                        </a:rPr>
                        <a:t>cache</a:t>
                      </a:r>
                      <a:r>
                        <a:rPr lang="zh-CN" altLang="en-US" sz="1600" dirty="0">
                          <a:solidFill>
                            <a:schemeClr val="tx1"/>
                          </a:solidFill>
                          <a:latin typeface="华文中宋" panose="02010600040101010101" pitchFamily="2" charset="-122"/>
                          <a:ea typeface="华文中宋" panose="02010600040101010101" pitchFamily="2" charset="-122"/>
                        </a:rPr>
                        <a:t>一致性）</a:t>
                      </a:r>
                      <a:endParaRPr lang="zh-CN" altLang="en-US" sz="1600" dirty="0">
                        <a:solidFill>
                          <a:schemeClr val="tx1"/>
                        </a:solidFill>
                        <a:latin typeface="华文中宋" panose="02010600040101010101" pitchFamily="2" charset="-122"/>
                        <a:ea typeface="华文中宋" panose="0201060004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华文中宋" panose="02010600040101010101" pitchFamily="2" charset="-122"/>
                          <a:ea typeface="华文中宋" panose="02010600040101010101" pitchFamily="2" charset="-122"/>
                        </a:rPr>
                        <a:t>Valiant</a:t>
                      </a:r>
                      <a:r>
                        <a:rPr lang="zh-CN" altLang="en-US" sz="1600" dirty="0">
                          <a:solidFill>
                            <a:schemeClr val="tx1"/>
                          </a:solidFill>
                          <a:latin typeface="华文中宋" panose="02010600040101010101" pitchFamily="2" charset="-122"/>
                          <a:ea typeface="华文中宋" panose="02010600040101010101" pitchFamily="2" charset="-122"/>
                        </a:rPr>
                        <a:t>清除流量模式</a:t>
                      </a:r>
                      <a:endParaRPr lang="en-US" altLang="zh-CN" sz="1600" dirty="0">
                        <a:solidFill>
                          <a:schemeClr val="tx1"/>
                        </a:solidFill>
                        <a:latin typeface="华文中宋" panose="02010600040101010101" pitchFamily="2" charset="-122"/>
                        <a:ea typeface="华文中宋" panose="0201060004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华文中宋" panose="02010600040101010101" pitchFamily="2" charset="-122"/>
                          <a:ea typeface="华文中宋" panose="02010600040101010101" pitchFamily="2" charset="-122"/>
                        </a:rPr>
                        <a:t>Case by case</a:t>
                      </a:r>
                      <a:r>
                        <a:rPr lang="zh-CN" altLang="en-US" sz="1600" dirty="0">
                          <a:solidFill>
                            <a:schemeClr val="tx1"/>
                          </a:solidFill>
                          <a:latin typeface="华文中宋" panose="02010600040101010101" pitchFamily="2" charset="-122"/>
                          <a:ea typeface="华文中宋" panose="02010600040101010101" pitchFamily="2" charset="-122"/>
                        </a:rPr>
                        <a:t>的设计</a:t>
                      </a:r>
                      <a:endParaRPr lang="zh-CN" altLang="en-US" sz="1600" dirty="0">
                        <a:solidFill>
                          <a:schemeClr val="tx1"/>
                        </a:solidFill>
                        <a:latin typeface="华文中宋" panose="02010600040101010101" pitchFamily="2" charset="-122"/>
                        <a:ea typeface="华文中宋" panose="0201060004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536" y="2747342"/>
            <a:ext cx="8424935" cy="897682"/>
          </a:xfrm>
          <a:prstGeom prst="rect">
            <a:avLst/>
          </a:prstGeom>
        </p:spPr>
        <p:txBody>
          <a:bodyPr vert="horz" wrap="square" lIns="0" tIns="0" rIns="0" bIns="0" rtlCol="0">
            <a:spAutoFit/>
          </a:bodyPr>
          <a:lstStyle/>
          <a:p>
            <a:pPr marL="0" marR="0" algn="ctr">
              <a:lnSpc>
                <a:spcPts val="7035"/>
              </a:lnSpc>
              <a:spcBef>
                <a:spcPct val="0"/>
              </a:spcBef>
              <a:spcAft>
                <a:spcPct val="0"/>
              </a:spcAft>
            </a:pPr>
            <a:r>
              <a:rPr lang="zh-CN" altLang="en-US" sz="4400" spc="-18" dirty="0">
                <a:solidFill>
                  <a:srgbClr val="003B93"/>
                </a:solidFill>
                <a:latin typeface="华文中宋" panose="02010600040101010101" pitchFamily="2" charset="-122"/>
                <a:ea typeface="华文中宋" panose="02010600040101010101" pitchFamily="2" charset="-122"/>
                <a:cs typeface="Cambria" panose="02040503050406030204"/>
              </a:rPr>
              <a:t>交换和流控</a:t>
            </a:r>
            <a:endParaRPr lang="en-US" altLang="zh-CN" sz="4400" spc="-18" dirty="0">
              <a:solidFill>
                <a:srgbClr val="003B93"/>
              </a:solidFill>
              <a:latin typeface="华文中宋" panose="02010600040101010101" pitchFamily="2" charset="-122"/>
              <a:ea typeface="华文中宋" panose="02010600040101010101" pitchFamily="2" charset="-122"/>
              <a:cs typeface="Cambria" panose="02040503050406030204"/>
            </a:endParaRPr>
          </a:p>
        </p:txBody>
      </p:sp>
      <p:sp>
        <p:nvSpPr>
          <p:cNvPr id="19" name="矩形 18"/>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6552943"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不同种类的互连网络</a:t>
            </a:r>
            <a:r>
              <a:rPr lang="en-US" altLang="zh-CN" sz="4000" dirty="0">
                <a:solidFill>
                  <a:srgbClr val="003B93"/>
                </a:solidFill>
                <a:latin typeface="Cambria" panose="02040503050406030204"/>
                <a:cs typeface="Cambria" panose="02040503050406030204"/>
              </a:rPr>
              <a:t>(1/2)</a:t>
            </a:r>
            <a:endParaRPr lang="zh-CN" altLang="en-US" sz="4000" dirty="0">
              <a:solidFill>
                <a:srgbClr val="003B93"/>
              </a:solidFill>
              <a:latin typeface="Cambria" panose="02040503050406030204"/>
              <a:cs typeface="Cambria" panose="02040503050406030204"/>
            </a:endParaRPr>
          </a:p>
        </p:txBody>
      </p:sp>
      <p:sp>
        <p:nvSpPr>
          <p:cNvPr id="10" name="矩形 9"/>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264275"/>
            <a:ext cx="8490289" cy="5062924"/>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dirty="0">
                <a:latin typeface="Calibri" panose="020F0502020204030204" pitchFamily="34" charset="0"/>
                <a:ea typeface="华文中宋" panose="02010600040101010101" pitchFamily="2" charset="-122"/>
                <a:cs typeface="Calibri" panose="020F0502020204030204" pitchFamily="34" charset="0"/>
              </a:rPr>
              <a:t>片上网络（</a:t>
            </a:r>
            <a:r>
              <a:rPr lang="en-US" altLang="zh-CN" sz="2400" b="1" i="1" dirty="0">
                <a:latin typeface="Calibri" panose="020F0502020204030204" pitchFamily="34" charset="0"/>
                <a:ea typeface="华文中宋" panose="02010600040101010101" pitchFamily="2" charset="-122"/>
                <a:cs typeface="Calibri" panose="020F0502020204030204" pitchFamily="34" charset="0"/>
              </a:rPr>
              <a:t>OCN or </a:t>
            </a:r>
            <a:r>
              <a:rPr lang="en-US" altLang="zh-CN" sz="2400" b="1" i="1" dirty="0" err="1">
                <a:latin typeface="Calibri" panose="020F0502020204030204" pitchFamily="34" charset="0"/>
                <a:ea typeface="华文中宋" panose="02010600040101010101" pitchFamily="2" charset="-122"/>
                <a:cs typeface="Calibri" panose="020F0502020204030204" pitchFamily="34" charset="0"/>
              </a:rPr>
              <a:t>NoC</a:t>
            </a:r>
            <a:r>
              <a:rPr lang="zh-CN" altLang="en-US" sz="2400" dirty="0">
                <a:latin typeface="Calibri" panose="020F0502020204030204" pitchFamily="34" charset="0"/>
                <a:ea typeface="华文中宋" panose="02010600040101010101" pitchFamily="2" charset="-122"/>
                <a:cs typeface="Calibri" panose="020F0502020204030204" pitchFamily="34" charset="0"/>
              </a:rPr>
              <a:t>）</a:t>
            </a:r>
            <a:endParaRPr lang="en-US" altLang="zh-CN" sz="24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连接单个芯片内的不同单元，如</a:t>
            </a:r>
            <a:r>
              <a:rPr lang="en-US" altLang="zh-CN" sz="2000" dirty="0">
                <a:latin typeface="Calibri" panose="020F0502020204030204" pitchFamily="34" charset="0"/>
                <a:ea typeface="华文中宋" panose="02010600040101010101" pitchFamily="2" charset="-122"/>
                <a:cs typeface="Calibri" panose="020F0502020204030204" pitchFamily="34" charset="0"/>
              </a:rPr>
              <a:t>cache</a:t>
            </a:r>
            <a:r>
              <a:rPr lang="zh-CN" altLang="en-US" sz="2000" dirty="0">
                <a:latin typeface="Calibri" panose="020F0502020204030204" pitchFamily="34" charset="0"/>
                <a:ea typeface="华文中宋" panose="02010600040101010101" pitchFamily="2" charset="-122"/>
                <a:cs typeface="Calibri" panose="020F0502020204030204" pitchFamily="34" charset="0"/>
              </a:rPr>
              <a:t>、寄存器堆、处理器核等</a:t>
            </a:r>
            <a:endParaRPr lang="en-US" altLang="zh-CN" sz="24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连接单元数目通常在</a:t>
            </a:r>
            <a:r>
              <a:rPr lang="en-US" altLang="zh-CN" sz="2000" dirty="0">
                <a:latin typeface="Calibri" panose="020F0502020204030204" pitchFamily="34" charset="0"/>
                <a:ea typeface="华文中宋" panose="02010600040101010101" pitchFamily="2" charset="-122"/>
                <a:cs typeface="Calibri" panose="020F0502020204030204" pitchFamily="34" charset="0"/>
              </a:rPr>
              <a:t>10~100</a:t>
            </a:r>
            <a:r>
              <a:rPr lang="zh-CN" altLang="en-US" sz="2000" dirty="0">
                <a:latin typeface="Calibri" panose="020F0502020204030204" pitchFamily="34" charset="0"/>
                <a:ea typeface="华文中宋" panose="02010600040101010101" pitchFamily="2" charset="-122"/>
                <a:cs typeface="Calibri" panose="020F0502020204030204" pitchFamily="34" charset="0"/>
              </a:rPr>
              <a:t>，例如多核处理器</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特征尺寸：毫米</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举例：</a:t>
            </a:r>
            <a:r>
              <a:rPr lang="en-US" altLang="zh-CN" sz="2000" b="1" i="1" dirty="0">
                <a:latin typeface="Calibri" panose="020F0502020204030204" pitchFamily="34" charset="0"/>
                <a:ea typeface="华文中宋" panose="02010600040101010101" pitchFamily="2" charset="-122"/>
                <a:cs typeface="Calibri" panose="020F0502020204030204" pitchFamily="34" charset="0"/>
              </a:rPr>
              <a:t>ARM AMBA</a:t>
            </a:r>
            <a:r>
              <a:rPr lang="zh-CN" altLang="en-US" sz="2000" dirty="0">
                <a:latin typeface="Calibri" panose="020F0502020204030204" pitchFamily="34" charset="0"/>
                <a:ea typeface="华文中宋" panose="02010600040101010101" pitchFamily="2" charset="-122"/>
                <a:cs typeface="Calibri" panose="020F0502020204030204" pitchFamily="34" charset="0"/>
              </a:rPr>
              <a:t>总线</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285750" indent="-285750">
              <a:spcBef>
                <a:spcPts val="1800"/>
              </a:spcBef>
              <a:buSzPct val="60000"/>
              <a:buFont typeface="Wingdings" panose="05000000000000000000" pitchFamily="2" charset="2"/>
              <a:buChar char="l"/>
            </a:pPr>
            <a:r>
              <a:rPr lang="zh-CN" altLang="en-US" sz="2400" dirty="0">
                <a:latin typeface="Calibri" panose="020F0502020204030204" pitchFamily="34" charset="0"/>
                <a:ea typeface="华文中宋" panose="02010600040101010101" pitchFamily="2" charset="-122"/>
                <a:cs typeface="Calibri" panose="020F0502020204030204" pitchFamily="34" charset="0"/>
              </a:rPr>
              <a:t>系统域网络（</a:t>
            </a:r>
            <a:r>
              <a:rPr lang="en-US" altLang="zh-CN" sz="2400" b="1" i="1" dirty="0">
                <a:latin typeface="Calibri" panose="020F0502020204030204" pitchFamily="34" charset="0"/>
                <a:ea typeface="华文中宋" panose="02010600040101010101" pitchFamily="2" charset="-122"/>
                <a:cs typeface="Calibri" panose="020F0502020204030204" pitchFamily="34" charset="0"/>
              </a:rPr>
              <a:t>SAN</a:t>
            </a:r>
            <a:r>
              <a:rPr lang="zh-CN" altLang="en-US" sz="2400" dirty="0">
                <a:latin typeface="Calibri" panose="020F0502020204030204" pitchFamily="34" charset="0"/>
                <a:ea typeface="华文中宋" panose="02010600040101010101" pitchFamily="2" charset="-122"/>
                <a:cs typeface="Calibri" panose="020F0502020204030204" pitchFamily="34" charset="0"/>
              </a:rPr>
              <a:t>）</a:t>
            </a:r>
            <a:endParaRPr lang="en-US" altLang="zh-CN" sz="24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连接单个计算机系统内的不同组件，这里的系统可以是单机系统（多路服务器），也可以是多机系统（如超级计算机）</a:t>
            </a:r>
            <a:endParaRPr lang="zh-CN" altLang="en-US"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多机系统内连接单元数目通常在</a:t>
            </a:r>
            <a:r>
              <a:rPr lang="en-US" altLang="zh-CN" sz="2000" dirty="0">
                <a:latin typeface="Calibri" panose="020F0502020204030204" pitchFamily="34" charset="0"/>
                <a:ea typeface="华文中宋" panose="02010600040101010101" pitchFamily="2" charset="-122"/>
                <a:cs typeface="Calibri" panose="020F0502020204030204" pitchFamily="34" charset="0"/>
              </a:rPr>
              <a:t>1000~100000</a:t>
            </a:r>
            <a:r>
              <a:rPr lang="zh-CN" altLang="en-US" sz="2000" dirty="0">
                <a:latin typeface="Calibri" panose="020F0502020204030204" pitchFamily="34" charset="0"/>
                <a:ea typeface="华文中宋" panose="02010600040101010101" pitchFamily="2" charset="-122"/>
                <a:cs typeface="Calibri" panose="020F0502020204030204" pitchFamily="34" charset="0"/>
              </a:rPr>
              <a:t>，例如</a:t>
            </a:r>
            <a:r>
              <a:rPr lang="en-US" altLang="zh-CN" sz="2000" dirty="0">
                <a:latin typeface="Calibri" panose="020F0502020204030204" pitchFamily="34" charset="0"/>
                <a:ea typeface="华文中宋" panose="02010600040101010101" pitchFamily="2" charset="-122"/>
                <a:cs typeface="Calibri" panose="020F0502020204030204" pitchFamily="34" charset="0"/>
              </a:rPr>
              <a:t>IBM Blue Gene/L </a:t>
            </a:r>
            <a:r>
              <a:rPr lang="zh-CN" altLang="en-US" sz="2000" dirty="0">
                <a:latin typeface="Calibri" panose="020F0502020204030204" pitchFamily="34" charset="0"/>
                <a:ea typeface="华文中宋" panose="02010600040101010101" pitchFamily="2" charset="-122"/>
                <a:cs typeface="Calibri" panose="020F0502020204030204" pitchFamily="34" charset="0"/>
              </a:rPr>
              <a:t>超级计算机内的</a:t>
            </a:r>
            <a:r>
              <a:rPr lang="en-US" altLang="zh-CN" sz="2000" dirty="0">
                <a:latin typeface="Calibri" panose="020F0502020204030204" pitchFamily="34" charset="0"/>
                <a:ea typeface="华文中宋" panose="02010600040101010101" pitchFamily="2" charset="-122"/>
                <a:cs typeface="Calibri" panose="020F0502020204030204" pitchFamily="34" charset="0"/>
              </a:rPr>
              <a:t>64000</a:t>
            </a:r>
            <a:r>
              <a:rPr lang="zh-CN" altLang="en-US" sz="2000" dirty="0">
                <a:latin typeface="Calibri" panose="020F0502020204030204" pitchFamily="34" charset="0"/>
                <a:ea typeface="华文中宋" panose="02010600040101010101" pitchFamily="2" charset="-122"/>
                <a:cs typeface="Calibri" panose="020F0502020204030204" pitchFamily="34" charset="0"/>
              </a:rPr>
              <a:t>个节点</a:t>
            </a:r>
            <a:endParaRPr lang="zh-CN" altLang="en-US"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特征尺寸：十米到百米</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举例：</a:t>
            </a:r>
            <a:r>
              <a:rPr lang="en-US" altLang="zh-CN" sz="2000" b="1" i="1" dirty="0" err="1">
                <a:latin typeface="Calibri" panose="020F0502020204030204" pitchFamily="34" charset="0"/>
                <a:ea typeface="华文中宋" panose="02010600040101010101" pitchFamily="2" charset="-122"/>
                <a:cs typeface="Calibri" panose="020F0502020204030204" pitchFamily="34" charset="0"/>
              </a:rPr>
              <a:t>Infiniband</a:t>
            </a:r>
            <a:r>
              <a:rPr lang="zh-CN" altLang="en-US" sz="2000" b="1" i="1" dirty="0">
                <a:latin typeface="Calibri" panose="020F0502020204030204" pitchFamily="34" charset="0"/>
                <a:ea typeface="华文中宋" panose="02010600040101010101" pitchFamily="2" charset="-122"/>
                <a:cs typeface="Calibri" panose="020F0502020204030204" pitchFamily="34" charset="0"/>
              </a:rPr>
              <a:t>、</a:t>
            </a:r>
            <a:r>
              <a:rPr lang="en-US" altLang="zh-CN" sz="2000" b="1" i="1" dirty="0" err="1">
                <a:latin typeface="Calibri" panose="020F0502020204030204" pitchFamily="34" charset="0"/>
                <a:ea typeface="华文中宋" panose="02010600040101010101" pitchFamily="2" charset="-122"/>
                <a:cs typeface="Calibri" panose="020F0502020204030204" pitchFamily="34" charset="0"/>
              </a:rPr>
              <a:t>Myrinet</a:t>
            </a:r>
            <a:endParaRPr lang="zh-CN" altLang="en-US" sz="2000" b="1" i="1"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buSzPct val="60000"/>
              <a:buFont typeface="Wingdings" panose="05000000000000000000" pitchFamily="2" charset="2"/>
              <a:buChar char="l"/>
            </a:pPr>
            <a:endParaRPr lang="zh-CN" altLang="en-US" sz="2000" dirty="0">
              <a:latin typeface="Calibri" panose="020F0502020204030204" pitchFamily="34" charset="0"/>
              <a:ea typeface="华文中宋" panose="02010600040101010101" pitchFamily="2" charset="-122"/>
              <a:cs typeface="Calibri" panose="020F0502020204030204" pitchFamily="34" charset="0"/>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5"/>
          <p:cNvSpPr>
            <a:spLocks noChangeArrowheads="1"/>
          </p:cNvSpPr>
          <p:nvPr/>
        </p:nvSpPr>
        <p:spPr bwMode="auto">
          <a:xfrm>
            <a:off x="2866138" y="2670775"/>
            <a:ext cx="2715317" cy="3239381"/>
          </a:xfrm>
          <a:prstGeom prst="rect">
            <a:avLst/>
          </a:prstGeom>
          <a:solidFill>
            <a:srgbClr val="CCFFCC"/>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chor="ctr">
            <a:noAutofit/>
          </a:bodyPr>
          <a:lstStyle/>
          <a:p>
            <a:endParaRPr lang="zh-CN" altLang="en-US"/>
          </a:p>
        </p:txBody>
      </p:sp>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总述</a:t>
            </a:r>
            <a:endPar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3" name="TextBox 492"/>
          <p:cNvSpPr txBox="1"/>
          <p:nvPr/>
        </p:nvSpPr>
        <p:spPr>
          <a:xfrm>
            <a:off x="258175" y="1239143"/>
            <a:ext cx="8418281" cy="830997"/>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交换和流控解决网络资源（主要是带宽、缓存及控制状态）在不同网络包之间的分配问题</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989833" y="5119047"/>
            <a:ext cx="976113" cy="489401"/>
            <a:chOff x="3492546" y="4390457"/>
            <a:chExt cx="976113" cy="489401"/>
          </a:xfrm>
        </p:grpSpPr>
        <p:sp>
          <p:nvSpPr>
            <p:cNvPr id="95" name="Rectangle 26"/>
            <p:cNvSpPr>
              <a:spLocks noChangeArrowheads="1"/>
            </p:cNvSpPr>
            <p:nvPr/>
          </p:nvSpPr>
          <p:spPr bwMode="auto">
            <a:xfrm>
              <a:off x="4223958" y="4390457"/>
              <a:ext cx="244701" cy="489401"/>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6" name="Rectangle 27"/>
            <p:cNvSpPr>
              <a:spLocks noChangeArrowheads="1"/>
            </p:cNvSpPr>
            <p:nvPr/>
          </p:nvSpPr>
          <p:spPr bwMode="auto">
            <a:xfrm>
              <a:off x="3981947" y="4390457"/>
              <a:ext cx="244701" cy="489401"/>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7" name="Rectangle 28"/>
            <p:cNvSpPr>
              <a:spLocks noChangeArrowheads="1"/>
            </p:cNvSpPr>
            <p:nvPr/>
          </p:nvSpPr>
          <p:spPr bwMode="auto">
            <a:xfrm>
              <a:off x="3737247" y="4390457"/>
              <a:ext cx="244700" cy="489401"/>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98" name="Rectangle 29"/>
            <p:cNvSpPr>
              <a:spLocks noChangeArrowheads="1"/>
            </p:cNvSpPr>
            <p:nvPr/>
          </p:nvSpPr>
          <p:spPr bwMode="auto">
            <a:xfrm>
              <a:off x="3492546" y="4390457"/>
              <a:ext cx="244701" cy="489401"/>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grpSp>
      <p:sp>
        <p:nvSpPr>
          <p:cNvPr id="101" name="Rectangle 7"/>
          <p:cNvSpPr>
            <a:spLocks noChangeArrowheads="1"/>
          </p:cNvSpPr>
          <p:nvPr/>
        </p:nvSpPr>
        <p:spPr bwMode="auto">
          <a:xfrm>
            <a:off x="4357319" y="3390854"/>
            <a:ext cx="1009650" cy="2217593"/>
          </a:xfrm>
          <a:prstGeom prst="rect">
            <a:avLst/>
          </a:prstGeom>
          <a:solidFill>
            <a:srgbClr val="CCFFFF"/>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nvGrpSpPr>
          <p:cNvPr id="9" name="组合 8"/>
          <p:cNvGrpSpPr/>
          <p:nvPr/>
        </p:nvGrpSpPr>
        <p:grpSpPr>
          <a:xfrm>
            <a:off x="4410374" y="4047151"/>
            <a:ext cx="869107" cy="904998"/>
            <a:chOff x="6841121" y="3413742"/>
            <a:chExt cx="869107" cy="904998"/>
          </a:xfrm>
        </p:grpSpPr>
        <p:cxnSp>
          <p:nvCxnSpPr>
            <p:cNvPr id="7" name="直接连接符 6"/>
            <p:cNvCxnSpPr/>
            <p:nvPr/>
          </p:nvCxnSpPr>
          <p:spPr>
            <a:xfrm>
              <a:off x="6987643" y="3419130"/>
              <a:ext cx="576064" cy="899610"/>
            </a:xfrm>
            <a:prstGeom prst="line">
              <a:avLst/>
            </a:prstGeom>
            <a:ln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6987643" y="3419130"/>
              <a:ext cx="576064" cy="899610"/>
            </a:xfrm>
            <a:prstGeom prst="line">
              <a:avLst/>
            </a:prstGeom>
            <a:ln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563706" y="3413742"/>
              <a:ext cx="146521" cy="0"/>
            </a:xfrm>
            <a:prstGeom prst="line">
              <a:avLst/>
            </a:prstGeom>
            <a:ln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563707" y="4318740"/>
              <a:ext cx="146521" cy="0"/>
            </a:xfrm>
            <a:prstGeom prst="line">
              <a:avLst/>
            </a:prstGeom>
            <a:ln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6841122" y="3419130"/>
              <a:ext cx="146521" cy="0"/>
            </a:xfrm>
            <a:prstGeom prst="line">
              <a:avLst/>
            </a:prstGeom>
            <a:ln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6841121" y="4318740"/>
              <a:ext cx="146521" cy="0"/>
            </a:xfrm>
            <a:prstGeom prst="line">
              <a:avLst/>
            </a:prstGeom>
            <a:ln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1" name="组合 110"/>
          <p:cNvGrpSpPr/>
          <p:nvPr/>
        </p:nvGrpSpPr>
        <p:grpSpPr>
          <a:xfrm>
            <a:off x="2991177" y="3390854"/>
            <a:ext cx="976113" cy="489401"/>
            <a:chOff x="3492546" y="4390457"/>
            <a:chExt cx="976113" cy="489401"/>
          </a:xfrm>
        </p:grpSpPr>
        <p:sp>
          <p:nvSpPr>
            <p:cNvPr id="112" name="Rectangle 26"/>
            <p:cNvSpPr>
              <a:spLocks noChangeArrowheads="1"/>
            </p:cNvSpPr>
            <p:nvPr/>
          </p:nvSpPr>
          <p:spPr bwMode="auto">
            <a:xfrm>
              <a:off x="4223958" y="4390457"/>
              <a:ext cx="244701" cy="489401"/>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13" name="Rectangle 27"/>
            <p:cNvSpPr>
              <a:spLocks noChangeArrowheads="1"/>
            </p:cNvSpPr>
            <p:nvPr/>
          </p:nvSpPr>
          <p:spPr bwMode="auto">
            <a:xfrm>
              <a:off x="3981947" y="4390457"/>
              <a:ext cx="244701" cy="489401"/>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22" name="Rectangle 28"/>
            <p:cNvSpPr>
              <a:spLocks noChangeArrowheads="1"/>
            </p:cNvSpPr>
            <p:nvPr/>
          </p:nvSpPr>
          <p:spPr bwMode="auto">
            <a:xfrm>
              <a:off x="3737247" y="4390457"/>
              <a:ext cx="244700" cy="489401"/>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sp>
          <p:nvSpPr>
            <p:cNvPr id="123" name="Rectangle 29"/>
            <p:cNvSpPr>
              <a:spLocks noChangeArrowheads="1"/>
            </p:cNvSpPr>
            <p:nvPr/>
          </p:nvSpPr>
          <p:spPr bwMode="auto">
            <a:xfrm>
              <a:off x="3492546" y="4390457"/>
              <a:ext cx="244701" cy="489401"/>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spAutoFit/>
            </a:bodyPr>
            <a:lstStyle/>
            <a:p>
              <a:endParaRPr lang="zh-CN" altLang="en-US"/>
            </a:p>
          </p:txBody>
        </p:sp>
      </p:grpSp>
      <p:cxnSp>
        <p:nvCxnSpPr>
          <p:cNvPr id="124" name="直接连接符 123"/>
          <p:cNvCxnSpPr>
            <a:stCxn id="123" idx="1"/>
          </p:cNvCxnSpPr>
          <p:nvPr/>
        </p:nvCxnSpPr>
        <p:spPr>
          <a:xfrm flipH="1" flipV="1">
            <a:off x="2341096" y="3635554"/>
            <a:ext cx="650081" cy="1"/>
          </a:xfrm>
          <a:prstGeom prst="line">
            <a:avLst/>
          </a:prstGeom>
          <a:ln cap="rnd">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endCxn id="112" idx="3"/>
          </p:cNvCxnSpPr>
          <p:nvPr/>
        </p:nvCxnSpPr>
        <p:spPr>
          <a:xfrm flipH="1">
            <a:off x="3967290" y="3635554"/>
            <a:ext cx="390029" cy="1"/>
          </a:xfrm>
          <a:prstGeom prst="line">
            <a:avLst/>
          </a:prstGeom>
          <a:ln cap="rnd">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flipV="1">
            <a:off x="5372703" y="3635554"/>
            <a:ext cx="928832" cy="2"/>
          </a:xfrm>
          <a:prstGeom prst="line">
            <a:avLst/>
          </a:prstGeom>
          <a:ln cap="rnd">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flipV="1">
            <a:off x="2339752" y="5363747"/>
            <a:ext cx="650081" cy="1"/>
          </a:xfrm>
          <a:prstGeom prst="line">
            <a:avLst/>
          </a:prstGeom>
          <a:ln cap="rnd">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3964602" y="5363750"/>
            <a:ext cx="392717" cy="0"/>
          </a:xfrm>
          <a:prstGeom prst="line">
            <a:avLst/>
          </a:prstGeom>
          <a:ln cap="rnd">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flipH="1" flipV="1">
            <a:off x="5366969" y="5363750"/>
            <a:ext cx="928832" cy="2"/>
          </a:xfrm>
          <a:prstGeom prst="line">
            <a:avLst/>
          </a:prstGeom>
          <a:ln cap="rnd">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3" name="组合 142"/>
          <p:cNvGrpSpPr/>
          <p:nvPr/>
        </p:nvGrpSpPr>
        <p:grpSpPr>
          <a:xfrm>
            <a:off x="3124859" y="3030815"/>
            <a:ext cx="720080" cy="244701"/>
            <a:chOff x="3492546" y="4390457"/>
            <a:chExt cx="489401" cy="489401"/>
          </a:xfrm>
        </p:grpSpPr>
        <p:sp>
          <p:nvSpPr>
            <p:cNvPr id="146" name="Rectangle 28"/>
            <p:cNvSpPr>
              <a:spLocks noChangeArrowheads="1"/>
            </p:cNvSpPr>
            <p:nvPr/>
          </p:nvSpPr>
          <p:spPr bwMode="auto">
            <a:xfrm>
              <a:off x="3737247" y="4390457"/>
              <a:ext cx="244700" cy="489401"/>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47" name="Rectangle 29"/>
            <p:cNvSpPr>
              <a:spLocks noChangeArrowheads="1"/>
            </p:cNvSpPr>
            <p:nvPr/>
          </p:nvSpPr>
          <p:spPr bwMode="auto">
            <a:xfrm>
              <a:off x="3492546" y="4390457"/>
              <a:ext cx="244701" cy="489401"/>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157" name="组合 156"/>
          <p:cNvGrpSpPr/>
          <p:nvPr/>
        </p:nvGrpSpPr>
        <p:grpSpPr>
          <a:xfrm>
            <a:off x="3124860" y="4730330"/>
            <a:ext cx="720080" cy="244701"/>
            <a:chOff x="3492546" y="4390457"/>
            <a:chExt cx="489401" cy="489401"/>
          </a:xfrm>
        </p:grpSpPr>
        <p:sp>
          <p:nvSpPr>
            <p:cNvPr id="158" name="Rectangle 28"/>
            <p:cNvSpPr>
              <a:spLocks noChangeArrowheads="1"/>
            </p:cNvSpPr>
            <p:nvPr/>
          </p:nvSpPr>
          <p:spPr bwMode="auto">
            <a:xfrm>
              <a:off x="3737247" y="4390457"/>
              <a:ext cx="244700" cy="489401"/>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59" name="Rectangle 29"/>
            <p:cNvSpPr>
              <a:spLocks noChangeArrowheads="1"/>
            </p:cNvSpPr>
            <p:nvPr/>
          </p:nvSpPr>
          <p:spPr bwMode="auto">
            <a:xfrm>
              <a:off x="3492546" y="4390457"/>
              <a:ext cx="244701" cy="489401"/>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sp>
        <p:nvSpPr>
          <p:cNvPr id="16" name="TextBox 15"/>
          <p:cNvSpPr txBox="1"/>
          <p:nvPr/>
        </p:nvSpPr>
        <p:spPr>
          <a:xfrm>
            <a:off x="2806156" y="3898650"/>
            <a:ext cx="1499834" cy="338554"/>
          </a:xfrm>
          <a:prstGeom prst="rect">
            <a:avLst/>
          </a:prstGeom>
          <a:noFill/>
        </p:spPr>
        <p:txBody>
          <a:bodyPr wrap="none" rtlCol="0">
            <a:spAutoFit/>
          </a:bodyPr>
          <a:lstStyle/>
          <a:p>
            <a:r>
              <a:rPr lang="en-US" altLang="zh-CN" sz="1600" b="1" dirty="0">
                <a:solidFill>
                  <a:srgbClr val="C00000"/>
                </a:solidFill>
                <a:latin typeface="Cambria Math" panose="02040503050406030204" pitchFamily="18" charset="0"/>
                <a:ea typeface="Cambria Math" panose="02040503050406030204" pitchFamily="18" charset="0"/>
              </a:rPr>
              <a:t>Buffer Capacity</a:t>
            </a:r>
            <a:endParaRPr lang="zh-CN" altLang="en-US" sz="1600" b="1" dirty="0">
              <a:solidFill>
                <a:srgbClr val="C00000"/>
              </a:solidFill>
              <a:latin typeface="Cambria Math" panose="02040503050406030204" pitchFamily="18" charset="0"/>
            </a:endParaRPr>
          </a:p>
        </p:txBody>
      </p:sp>
      <p:sp>
        <p:nvSpPr>
          <p:cNvPr id="160" name="TextBox 159"/>
          <p:cNvSpPr txBox="1"/>
          <p:nvPr/>
        </p:nvSpPr>
        <p:spPr>
          <a:xfrm>
            <a:off x="3683950" y="2132856"/>
            <a:ext cx="5135445" cy="338554"/>
          </a:xfrm>
          <a:prstGeom prst="rect">
            <a:avLst/>
          </a:prstGeom>
          <a:noFill/>
        </p:spPr>
        <p:txBody>
          <a:bodyPr wrap="none" rtlCol="0">
            <a:spAutoFit/>
          </a:bodyPr>
          <a:lstStyle/>
          <a:p>
            <a:r>
              <a:rPr lang="en-US" altLang="zh-CN" sz="1600" b="1" dirty="0">
                <a:solidFill>
                  <a:srgbClr val="C00000"/>
                </a:solidFill>
                <a:latin typeface="Cambria Math" panose="02040503050406030204" pitchFamily="18" charset="0"/>
              </a:rPr>
              <a:t>Control State</a:t>
            </a:r>
            <a:r>
              <a:rPr lang="zh-CN" altLang="en-US" sz="1600" b="1" dirty="0">
                <a:solidFill>
                  <a:srgbClr val="C00000"/>
                </a:solidFill>
                <a:latin typeface="Cambria Math" panose="02040503050406030204" pitchFamily="18" charset="0"/>
              </a:rPr>
              <a:t>：</a:t>
            </a:r>
            <a:r>
              <a:rPr lang="zh-CN" altLang="en-US" sz="1600" dirty="0">
                <a:solidFill>
                  <a:srgbClr val="C00000"/>
                </a:solidFill>
                <a:latin typeface="Cambria Math" panose="02040503050406030204" pitchFamily="18" charset="0"/>
                <a:ea typeface="华文中宋" panose="02010600040101010101" pitchFamily="2" charset="-122"/>
              </a:rPr>
              <a:t>记录</a:t>
            </a:r>
            <a:r>
              <a:rPr lang="en-US" altLang="zh-CN" sz="1600" dirty="0">
                <a:solidFill>
                  <a:srgbClr val="C00000"/>
                </a:solidFill>
                <a:latin typeface="Cambria Math" panose="02040503050406030204" pitchFamily="18" charset="0"/>
                <a:ea typeface="Cambria Math" panose="02040503050406030204" pitchFamily="18" charset="0"/>
              </a:rPr>
              <a:t>buffer</a:t>
            </a:r>
            <a:r>
              <a:rPr lang="zh-CN" altLang="en-US" sz="1600" dirty="0">
                <a:solidFill>
                  <a:srgbClr val="C00000"/>
                </a:solidFill>
                <a:latin typeface="Cambria Math" panose="02040503050406030204" pitchFamily="18" charset="0"/>
                <a:ea typeface="华文中宋" panose="02010600040101010101" pitchFamily="2" charset="-122"/>
              </a:rPr>
              <a:t>分配状态和正在传输的包状态</a:t>
            </a:r>
            <a:endParaRPr lang="zh-CN" altLang="en-US" sz="1600" dirty="0">
              <a:solidFill>
                <a:srgbClr val="C00000"/>
              </a:solidFill>
              <a:latin typeface="Cambria Math" panose="02040503050406030204" pitchFamily="18" charset="0"/>
              <a:ea typeface="华文中宋" panose="02010600040101010101" pitchFamily="2" charset="-122"/>
            </a:endParaRPr>
          </a:p>
        </p:txBody>
      </p:sp>
      <p:cxnSp>
        <p:nvCxnSpPr>
          <p:cNvPr id="161" name="直接连接符 160"/>
          <p:cNvCxnSpPr/>
          <p:nvPr/>
        </p:nvCxnSpPr>
        <p:spPr>
          <a:xfrm flipH="1">
            <a:off x="3356884" y="2286744"/>
            <a:ext cx="211201" cy="744071"/>
          </a:xfrm>
          <a:prstGeom prst="line">
            <a:avLst/>
          </a:prstGeom>
          <a:ln cap="rnd">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3568084" y="2286744"/>
            <a:ext cx="193671" cy="1"/>
          </a:xfrm>
          <a:prstGeom prst="line">
            <a:avLst/>
          </a:prstGeom>
          <a:ln cap="rnd">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椭圆 19"/>
          <p:cNvSpPr/>
          <p:nvPr/>
        </p:nvSpPr>
        <p:spPr bwMode="auto">
          <a:xfrm>
            <a:off x="5767306" y="3522033"/>
            <a:ext cx="139625" cy="227041"/>
          </a:xfrm>
          <a:prstGeom prst="ellipse">
            <a:avLst/>
          </a:prstGeom>
          <a:noFill/>
          <a:ln w="3175"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163" name="直接连接符 162"/>
          <p:cNvCxnSpPr/>
          <p:nvPr/>
        </p:nvCxnSpPr>
        <p:spPr>
          <a:xfrm flipH="1">
            <a:off x="5837119" y="2777962"/>
            <a:ext cx="211201" cy="744071"/>
          </a:xfrm>
          <a:prstGeom prst="line">
            <a:avLst/>
          </a:prstGeom>
          <a:ln cap="rnd">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H="1">
            <a:off x="6048319" y="2777962"/>
            <a:ext cx="193671" cy="1"/>
          </a:xfrm>
          <a:prstGeom prst="line">
            <a:avLst/>
          </a:prstGeom>
          <a:ln cap="rnd">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5" name="TextBox 164"/>
          <p:cNvSpPr txBox="1"/>
          <p:nvPr/>
        </p:nvSpPr>
        <p:spPr>
          <a:xfrm>
            <a:off x="6301535" y="2624073"/>
            <a:ext cx="1873911" cy="338554"/>
          </a:xfrm>
          <a:prstGeom prst="rect">
            <a:avLst/>
          </a:prstGeom>
          <a:noFill/>
        </p:spPr>
        <p:txBody>
          <a:bodyPr wrap="none" rtlCol="0">
            <a:spAutoFit/>
          </a:bodyPr>
          <a:lstStyle/>
          <a:p>
            <a:r>
              <a:rPr lang="en-US" altLang="zh-CN" sz="1600" b="1" dirty="0">
                <a:solidFill>
                  <a:srgbClr val="C00000"/>
                </a:solidFill>
                <a:latin typeface="Cambria Math" panose="02040503050406030204" pitchFamily="18" charset="0"/>
              </a:rPr>
              <a:t>Channel Bandwidth</a:t>
            </a:r>
            <a:endParaRPr lang="zh-CN" altLang="en-US" sz="1600" b="1" dirty="0">
              <a:solidFill>
                <a:srgbClr val="C00000"/>
              </a:solidFill>
              <a:latin typeface="Cambria Math" panose="02040503050406030204" pitchFamily="18" charset="0"/>
            </a:endParaRPr>
          </a:p>
        </p:txBody>
      </p:sp>
      <p:sp>
        <p:nvSpPr>
          <p:cNvPr id="166" name="矩形 165"/>
          <p:cNvSpPr/>
          <p:nvPr/>
        </p:nvSpPr>
        <p:spPr>
          <a:xfrm>
            <a:off x="2111429" y="6021288"/>
            <a:ext cx="4544834" cy="400110"/>
          </a:xfrm>
          <a:prstGeom prst="rect">
            <a:avLst/>
          </a:prstGeom>
        </p:spPr>
        <p:txBody>
          <a:bodyPr wrap="none">
            <a:spAutoFit/>
          </a:bodyPr>
          <a:lstStyle/>
          <a:p>
            <a:pPr algn="ctr"/>
            <a:r>
              <a:rPr lang="zh-CN" altLang="en-US" sz="2000" b="1" dirty="0">
                <a:solidFill>
                  <a:srgbClr val="0000FF"/>
                </a:solidFill>
                <a:latin typeface="华文中宋" panose="02010600040101010101" pitchFamily="2" charset="-122"/>
                <a:ea typeface="华文中宋" panose="02010600040101010101" pitchFamily="2" charset="-122"/>
              </a:rPr>
              <a:t>交换和流控涉及的网络单元的资源举例</a:t>
            </a:r>
            <a:endParaRPr lang="en-US" altLang="zh-CN" sz="2000" b="1"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按流控粒度分类</a:t>
            </a:r>
            <a:endPar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Rectangle 28"/>
          <p:cNvSpPr>
            <a:spLocks noChangeArrowheads="1"/>
          </p:cNvSpPr>
          <p:nvPr/>
        </p:nvSpPr>
        <p:spPr bwMode="auto">
          <a:xfrm>
            <a:off x="3905931" y="2060849"/>
            <a:ext cx="1566172" cy="244701"/>
          </a:xfrm>
          <a:prstGeom prst="rect">
            <a:avLst/>
          </a:prstGeom>
          <a:solidFill>
            <a:srgbClr val="CDFFCC"/>
          </a:solidFill>
          <a:ln w="12700" algn="ctr">
            <a:solidFill>
              <a:schemeClr val="tx1"/>
            </a:solidFill>
            <a:miter lim="800000"/>
          </a:ln>
          <a:effectLst/>
        </p:spPr>
        <p:txBody>
          <a:bodyPr lIns="90000" tIns="46800" rIns="90000" bIns="46800" anchor="ctr">
            <a:noAutofit/>
          </a:bodyPr>
          <a:lstStyle/>
          <a:p>
            <a:endParaRPr lang="zh-CN" altLang="en-US"/>
          </a:p>
        </p:txBody>
      </p:sp>
      <p:sp>
        <p:nvSpPr>
          <p:cNvPr id="169" name="Rectangle 29"/>
          <p:cNvSpPr>
            <a:spLocks noChangeArrowheads="1"/>
          </p:cNvSpPr>
          <p:nvPr/>
        </p:nvSpPr>
        <p:spPr bwMode="auto">
          <a:xfrm>
            <a:off x="2339753" y="2060849"/>
            <a:ext cx="1566178" cy="244701"/>
          </a:xfrm>
          <a:prstGeom prst="rect">
            <a:avLst/>
          </a:prstGeom>
          <a:solidFill>
            <a:srgbClr val="CDFFCC"/>
          </a:solidFill>
          <a:ln w="12700" algn="ctr">
            <a:solidFill>
              <a:schemeClr val="tx1"/>
            </a:solidFill>
            <a:miter lim="800000"/>
          </a:ln>
          <a:effectLst/>
        </p:spPr>
        <p:txBody>
          <a:bodyPr lIns="90000" tIns="46800" rIns="90000" bIns="46800" anchor="ctr">
            <a:noAutofit/>
          </a:bodyPr>
          <a:lstStyle/>
          <a:p>
            <a:endParaRPr lang="zh-CN" altLang="en-US"/>
          </a:p>
        </p:txBody>
      </p:sp>
      <p:sp>
        <p:nvSpPr>
          <p:cNvPr id="170" name="Rectangle 28"/>
          <p:cNvSpPr>
            <a:spLocks noChangeArrowheads="1"/>
          </p:cNvSpPr>
          <p:nvPr/>
        </p:nvSpPr>
        <p:spPr bwMode="auto">
          <a:xfrm>
            <a:off x="5472103" y="2060848"/>
            <a:ext cx="1566172" cy="244701"/>
          </a:xfrm>
          <a:prstGeom prst="rect">
            <a:avLst/>
          </a:prstGeom>
          <a:solidFill>
            <a:srgbClr val="CDFFCC"/>
          </a:solidFill>
          <a:ln w="12700" algn="ctr">
            <a:solidFill>
              <a:schemeClr val="tx1"/>
            </a:solidFill>
            <a:miter lim="800000"/>
          </a:ln>
          <a:effectLst/>
        </p:spPr>
        <p:txBody>
          <a:bodyPr lIns="90000" tIns="46800" rIns="90000" bIns="46800" anchor="ctr">
            <a:noAutofit/>
          </a:bodyPr>
          <a:lstStyle/>
          <a:p>
            <a:endParaRPr lang="zh-CN" altLang="en-US"/>
          </a:p>
        </p:txBody>
      </p:sp>
      <p:sp>
        <p:nvSpPr>
          <p:cNvPr id="171" name="Rectangle 28"/>
          <p:cNvSpPr>
            <a:spLocks noChangeArrowheads="1"/>
          </p:cNvSpPr>
          <p:nvPr/>
        </p:nvSpPr>
        <p:spPr bwMode="auto">
          <a:xfrm>
            <a:off x="7038276" y="2060849"/>
            <a:ext cx="1566172" cy="244701"/>
          </a:xfrm>
          <a:prstGeom prst="rect">
            <a:avLst/>
          </a:prstGeom>
          <a:solidFill>
            <a:srgbClr val="CDFFCC"/>
          </a:solidFill>
          <a:ln w="12700" algn="ctr">
            <a:solidFill>
              <a:schemeClr val="tx1"/>
            </a:solidFill>
            <a:miter lim="800000"/>
          </a:ln>
          <a:effectLst/>
        </p:spPr>
        <p:txBody>
          <a:bodyPr lIns="90000" tIns="46800" rIns="90000" bIns="46800" anchor="ctr">
            <a:noAutofit/>
          </a:bodyPr>
          <a:lstStyle/>
          <a:p>
            <a:endParaRPr lang="zh-CN" altLang="en-US"/>
          </a:p>
        </p:txBody>
      </p:sp>
      <p:sp>
        <p:nvSpPr>
          <p:cNvPr id="173" name="Rectangle 28"/>
          <p:cNvSpPr>
            <a:spLocks noChangeArrowheads="1"/>
          </p:cNvSpPr>
          <p:nvPr/>
        </p:nvSpPr>
        <p:spPr bwMode="auto">
          <a:xfrm>
            <a:off x="4301975" y="3149519"/>
            <a:ext cx="1098120" cy="244701"/>
          </a:xfrm>
          <a:prstGeom prst="rect">
            <a:avLst/>
          </a:prstGeom>
          <a:solidFill>
            <a:srgbClr val="CCFFFF"/>
          </a:solidFill>
          <a:ln w="12700" algn="ctr">
            <a:solidFill>
              <a:schemeClr val="tx1"/>
            </a:solidFill>
            <a:miter lim="800000"/>
          </a:ln>
          <a:effectLst/>
        </p:spPr>
        <p:txBody>
          <a:bodyPr lIns="90000" tIns="46800" rIns="90000" bIns="46800" anchor="ctr">
            <a:noAutofit/>
          </a:bodyPr>
          <a:lstStyle/>
          <a:p>
            <a:endParaRPr lang="zh-CN" altLang="en-US"/>
          </a:p>
        </p:txBody>
      </p:sp>
      <p:sp>
        <p:nvSpPr>
          <p:cNvPr id="174" name="Rectangle 29"/>
          <p:cNvSpPr>
            <a:spLocks noChangeArrowheads="1"/>
          </p:cNvSpPr>
          <p:nvPr/>
        </p:nvSpPr>
        <p:spPr bwMode="auto">
          <a:xfrm>
            <a:off x="3203851" y="3149519"/>
            <a:ext cx="1098124" cy="244701"/>
          </a:xfrm>
          <a:prstGeom prst="rect">
            <a:avLst/>
          </a:prstGeom>
          <a:solidFill>
            <a:srgbClr val="CCFFFF"/>
          </a:solidFill>
          <a:ln w="12700" algn="ctr">
            <a:solidFill>
              <a:schemeClr val="tx1"/>
            </a:solidFill>
            <a:miter lim="800000"/>
          </a:ln>
          <a:effectLst/>
        </p:spPr>
        <p:txBody>
          <a:bodyPr lIns="90000" tIns="46800" rIns="90000" bIns="46800" anchor="ctr">
            <a:noAutofit/>
          </a:bodyPr>
          <a:lstStyle/>
          <a:p>
            <a:endParaRPr lang="zh-CN" altLang="en-US"/>
          </a:p>
        </p:txBody>
      </p:sp>
      <p:sp>
        <p:nvSpPr>
          <p:cNvPr id="175" name="Rectangle 28"/>
          <p:cNvSpPr>
            <a:spLocks noChangeArrowheads="1"/>
          </p:cNvSpPr>
          <p:nvPr/>
        </p:nvSpPr>
        <p:spPr bwMode="auto">
          <a:xfrm>
            <a:off x="5400096" y="3149518"/>
            <a:ext cx="1098120" cy="244701"/>
          </a:xfrm>
          <a:prstGeom prst="rect">
            <a:avLst/>
          </a:prstGeom>
          <a:solidFill>
            <a:srgbClr val="CCFFFF"/>
          </a:solidFill>
          <a:ln w="12700" algn="ctr">
            <a:solidFill>
              <a:schemeClr val="tx1"/>
            </a:solidFill>
            <a:miter lim="800000"/>
          </a:ln>
          <a:effectLst/>
        </p:spPr>
        <p:txBody>
          <a:bodyPr lIns="90000" tIns="46800" rIns="90000" bIns="46800" anchor="ctr">
            <a:noAutofit/>
          </a:bodyPr>
          <a:lstStyle/>
          <a:p>
            <a:endParaRPr lang="zh-CN" altLang="en-US"/>
          </a:p>
        </p:txBody>
      </p:sp>
      <p:sp>
        <p:nvSpPr>
          <p:cNvPr id="176" name="Rectangle 28"/>
          <p:cNvSpPr>
            <a:spLocks noChangeArrowheads="1"/>
          </p:cNvSpPr>
          <p:nvPr/>
        </p:nvSpPr>
        <p:spPr bwMode="auto">
          <a:xfrm>
            <a:off x="6498217" y="3149519"/>
            <a:ext cx="1098120" cy="244701"/>
          </a:xfrm>
          <a:prstGeom prst="rect">
            <a:avLst/>
          </a:prstGeom>
          <a:solidFill>
            <a:srgbClr val="CCFFFF"/>
          </a:solidFill>
          <a:ln w="12700" algn="ctr">
            <a:solidFill>
              <a:schemeClr val="tx1"/>
            </a:solidFill>
            <a:miter lim="800000"/>
          </a:ln>
          <a:effectLst/>
        </p:spPr>
        <p:txBody>
          <a:bodyPr lIns="90000" tIns="46800" rIns="90000" bIns="46800" anchor="ctr">
            <a:noAutofit/>
          </a:bodyPr>
          <a:lstStyle/>
          <a:p>
            <a:endParaRPr lang="zh-CN" altLang="en-US"/>
          </a:p>
        </p:txBody>
      </p:sp>
      <p:sp>
        <p:nvSpPr>
          <p:cNvPr id="178" name="Rectangle 28"/>
          <p:cNvSpPr>
            <a:spLocks noChangeArrowheads="1"/>
          </p:cNvSpPr>
          <p:nvPr/>
        </p:nvSpPr>
        <p:spPr bwMode="auto">
          <a:xfrm>
            <a:off x="4511376" y="4437114"/>
            <a:ext cx="758460" cy="244701"/>
          </a:xfrm>
          <a:prstGeom prst="rect">
            <a:avLst/>
          </a:prstGeom>
          <a:solidFill>
            <a:srgbClr val="00CC99"/>
          </a:solidFill>
          <a:ln w="12700" algn="ctr">
            <a:solidFill>
              <a:schemeClr val="tx1"/>
            </a:solidFill>
            <a:miter lim="800000"/>
          </a:ln>
          <a:effectLst/>
        </p:spPr>
        <p:txBody>
          <a:bodyPr lIns="90000" tIns="46800" rIns="90000" bIns="46800" anchor="ctr">
            <a:noAutofit/>
          </a:bodyPr>
          <a:lstStyle/>
          <a:p>
            <a:endParaRPr lang="zh-CN" altLang="en-US"/>
          </a:p>
        </p:txBody>
      </p:sp>
      <p:sp>
        <p:nvSpPr>
          <p:cNvPr id="179" name="Rectangle 29"/>
          <p:cNvSpPr>
            <a:spLocks noChangeArrowheads="1"/>
          </p:cNvSpPr>
          <p:nvPr/>
        </p:nvSpPr>
        <p:spPr bwMode="auto">
          <a:xfrm>
            <a:off x="3752913" y="4437114"/>
            <a:ext cx="758463" cy="244701"/>
          </a:xfrm>
          <a:prstGeom prst="rect">
            <a:avLst/>
          </a:prstGeom>
          <a:solidFill>
            <a:srgbClr val="00CC99"/>
          </a:solidFill>
          <a:ln w="12700" algn="ctr">
            <a:solidFill>
              <a:schemeClr val="tx1"/>
            </a:solidFill>
            <a:miter lim="800000"/>
          </a:ln>
          <a:effectLst/>
        </p:spPr>
        <p:txBody>
          <a:bodyPr lIns="90000" tIns="46800" rIns="90000" bIns="46800" anchor="ctr">
            <a:noAutofit/>
          </a:bodyPr>
          <a:lstStyle/>
          <a:p>
            <a:endParaRPr lang="zh-CN" altLang="en-US"/>
          </a:p>
        </p:txBody>
      </p:sp>
      <p:sp>
        <p:nvSpPr>
          <p:cNvPr id="180" name="Rectangle 28"/>
          <p:cNvSpPr>
            <a:spLocks noChangeArrowheads="1"/>
          </p:cNvSpPr>
          <p:nvPr/>
        </p:nvSpPr>
        <p:spPr bwMode="auto">
          <a:xfrm>
            <a:off x="5269836" y="4437113"/>
            <a:ext cx="758460" cy="244701"/>
          </a:xfrm>
          <a:prstGeom prst="rect">
            <a:avLst/>
          </a:prstGeom>
          <a:solidFill>
            <a:srgbClr val="00CC99"/>
          </a:solidFill>
          <a:ln w="12700" algn="ctr">
            <a:solidFill>
              <a:schemeClr val="tx1"/>
            </a:solidFill>
            <a:miter lim="800000"/>
          </a:ln>
          <a:effectLst/>
        </p:spPr>
        <p:txBody>
          <a:bodyPr lIns="90000" tIns="46800" rIns="90000" bIns="46800" anchor="ctr">
            <a:noAutofit/>
          </a:bodyPr>
          <a:lstStyle/>
          <a:p>
            <a:endParaRPr lang="zh-CN" altLang="en-US"/>
          </a:p>
        </p:txBody>
      </p:sp>
      <p:sp>
        <p:nvSpPr>
          <p:cNvPr id="181" name="Rectangle 28"/>
          <p:cNvSpPr>
            <a:spLocks noChangeArrowheads="1"/>
          </p:cNvSpPr>
          <p:nvPr/>
        </p:nvSpPr>
        <p:spPr bwMode="auto">
          <a:xfrm>
            <a:off x="6028296" y="4437114"/>
            <a:ext cx="758460" cy="244701"/>
          </a:xfrm>
          <a:prstGeom prst="rect">
            <a:avLst/>
          </a:prstGeom>
          <a:solidFill>
            <a:srgbClr val="00CC99"/>
          </a:solidFill>
          <a:ln w="12700" algn="ctr">
            <a:solidFill>
              <a:schemeClr val="tx1"/>
            </a:solidFill>
            <a:miter lim="800000"/>
          </a:ln>
          <a:effectLst/>
        </p:spPr>
        <p:txBody>
          <a:bodyPr lIns="90000" tIns="46800" rIns="90000" bIns="46800" anchor="ctr">
            <a:noAutofit/>
          </a:bodyPr>
          <a:lstStyle/>
          <a:p>
            <a:endParaRPr lang="zh-CN" altLang="en-US"/>
          </a:p>
        </p:txBody>
      </p:sp>
      <p:sp>
        <p:nvSpPr>
          <p:cNvPr id="182" name="矩形 181"/>
          <p:cNvSpPr/>
          <p:nvPr/>
        </p:nvSpPr>
        <p:spPr>
          <a:xfrm>
            <a:off x="376556" y="1983143"/>
            <a:ext cx="2141933" cy="400110"/>
          </a:xfrm>
          <a:prstGeom prst="rect">
            <a:avLst/>
          </a:prstGeom>
        </p:spPr>
        <p:txBody>
          <a:bodyPr wrap="none">
            <a:spAutoFit/>
          </a:bodyPr>
          <a:lstStyle/>
          <a:p>
            <a:r>
              <a:rPr lang="zh-CN" altLang="en-US" sz="2000" b="1" dirty="0">
                <a:solidFill>
                  <a:srgbClr val="0000FF"/>
                </a:solidFill>
                <a:latin typeface="华文中宋" panose="02010600040101010101" pitchFamily="2" charset="-122"/>
                <a:ea typeface="华文中宋" panose="02010600040101010101" pitchFamily="2" charset="-122"/>
              </a:rPr>
              <a:t>消息</a:t>
            </a:r>
            <a:r>
              <a:rPr lang="zh-CN" altLang="en-US" sz="2000" dirty="0">
                <a:solidFill>
                  <a:srgbClr val="0000FF"/>
                </a:solidFill>
                <a:latin typeface="Cambria Math" panose="02040503050406030204" pitchFamily="18" charset="0"/>
                <a:ea typeface="华文中宋" panose="02010600040101010101" pitchFamily="2" charset="-122"/>
              </a:rPr>
              <a:t>（</a:t>
            </a:r>
            <a:r>
              <a:rPr lang="en-US" altLang="zh-CN" sz="2000" dirty="0">
                <a:solidFill>
                  <a:srgbClr val="0000FF"/>
                </a:solidFill>
                <a:latin typeface="Cambria Math" panose="02040503050406030204" pitchFamily="18" charset="0"/>
                <a:ea typeface="Cambria Math" panose="02040503050406030204" pitchFamily="18" charset="0"/>
              </a:rPr>
              <a:t>Message</a:t>
            </a:r>
            <a:r>
              <a:rPr lang="zh-CN" altLang="en-US" sz="2000" dirty="0">
                <a:solidFill>
                  <a:srgbClr val="0000FF"/>
                </a:solidFill>
                <a:latin typeface="Cambria Math" panose="02040503050406030204" pitchFamily="18" charset="0"/>
                <a:ea typeface="华文中宋" panose="02010600040101010101" pitchFamily="2" charset="-122"/>
              </a:rPr>
              <a:t>）</a:t>
            </a:r>
            <a:endParaRPr lang="en-US" altLang="zh-CN" sz="2000" dirty="0">
              <a:solidFill>
                <a:srgbClr val="0000FF"/>
              </a:solidFill>
              <a:latin typeface="Cambria Math" panose="02040503050406030204" pitchFamily="18" charset="0"/>
              <a:ea typeface="华文中宋" panose="02010600040101010101" pitchFamily="2" charset="-122"/>
            </a:endParaRPr>
          </a:p>
        </p:txBody>
      </p:sp>
      <p:sp>
        <p:nvSpPr>
          <p:cNvPr id="183" name="矩形 182"/>
          <p:cNvSpPr/>
          <p:nvPr/>
        </p:nvSpPr>
        <p:spPr>
          <a:xfrm>
            <a:off x="609665" y="3071813"/>
            <a:ext cx="1675715" cy="400110"/>
          </a:xfrm>
          <a:prstGeom prst="rect">
            <a:avLst/>
          </a:prstGeom>
        </p:spPr>
        <p:txBody>
          <a:bodyPr wrap="none">
            <a:spAutoFit/>
          </a:bodyPr>
          <a:lstStyle/>
          <a:p>
            <a:r>
              <a:rPr lang="zh-CN" altLang="en-US" sz="2000" b="1" dirty="0">
                <a:solidFill>
                  <a:srgbClr val="0000FF"/>
                </a:solidFill>
                <a:latin typeface="Cambria Math" panose="02040503050406030204" pitchFamily="18" charset="0"/>
                <a:ea typeface="华文中宋" panose="02010600040101010101" pitchFamily="2" charset="-122"/>
              </a:rPr>
              <a:t>包</a:t>
            </a:r>
            <a:r>
              <a:rPr lang="zh-CN" altLang="en-US" sz="2000" dirty="0">
                <a:solidFill>
                  <a:srgbClr val="0000FF"/>
                </a:solidFill>
                <a:latin typeface="Cambria Math" panose="02040503050406030204" pitchFamily="18" charset="0"/>
                <a:ea typeface="华文中宋" panose="02010600040101010101" pitchFamily="2" charset="-122"/>
              </a:rPr>
              <a:t>（</a:t>
            </a:r>
            <a:r>
              <a:rPr lang="en-US" altLang="zh-CN" sz="2000" dirty="0">
                <a:solidFill>
                  <a:srgbClr val="0000FF"/>
                </a:solidFill>
                <a:latin typeface="Cambria Math" panose="02040503050406030204" pitchFamily="18" charset="0"/>
                <a:ea typeface="Cambria Math" panose="02040503050406030204" pitchFamily="18" charset="0"/>
              </a:rPr>
              <a:t>Packet</a:t>
            </a:r>
            <a:r>
              <a:rPr lang="zh-CN" altLang="en-US" sz="2000" dirty="0">
                <a:solidFill>
                  <a:srgbClr val="0000FF"/>
                </a:solidFill>
                <a:latin typeface="Cambria Math" panose="02040503050406030204" pitchFamily="18" charset="0"/>
                <a:ea typeface="华文中宋" panose="02010600040101010101" pitchFamily="2" charset="-122"/>
              </a:rPr>
              <a:t>）</a:t>
            </a:r>
            <a:endParaRPr lang="en-US" altLang="zh-CN" sz="2000" dirty="0">
              <a:solidFill>
                <a:srgbClr val="0000FF"/>
              </a:solidFill>
              <a:latin typeface="Cambria Math" panose="02040503050406030204" pitchFamily="18" charset="0"/>
              <a:ea typeface="Cambria Math" panose="02040503050406030204" pitchFamily="18" charset="0"/>
            </a:endParaRPr>
          </a:p>
        </p:txBody>
      </p:sp>
      <p:sp>
        <p:nvSpPr>
          <p:cNvPr id="184" name="矩形 183"/>
          <p:cNvSpPr/>
          <p:nvPr/>
        </p:nvSpPr>
        <p:spPr>
          <a:xfrm>
            <a:off x="660287" y="4359408"/>
            <a:ext cx="1574470" cy="400110"/>
          </a:xfrm>
          <a:prstGeom prst="rect">
            <a:avLst/>
          </a:prstGeom>
        </p:spPr>
        <p:txBody>
          <a:bodyPr wrap="none">
            <a:spAutoFit/>
          </a:bodyPr>
          <a:lstStyle/>
          <a:p>
            <a:r>
              <a:rPr lang="zh-CN" altLang="en-US" sz="2000" b="1" dirty="0">
                <a:solidFill>
                  <a:srgbClr val="0000FF"/>
                </a:solidFill>
                <a:latin typeface="Cambria Math" panose="02040503050406030204" pitchFamily="18" charset="0"/>
                <a:ea typeface="华文中宋" panose="02010600040101010101" pitchFamily="2" charset="-122"/>
              </a:rPr>
              <a:t>信元</a:t>
            </a:r>
            <a:r>
              <a:rPr lang="zh-CN" altLang="en-US" sz="2000" dirty="0">
                <a:solidFill>
                  <a:srgbClr val="0000FF"/>
                </a:solidFill>
                <a:latin typeface="Cambria Math" panose="02040503050406030204" pitchFamily="18" charset="0"/>
                <a:ea typeface="华文中宋" panose="02010600040101010101" pitchFamily="2" charset="-122"/>
              </a:rPr>
              <a:t>（</a:t>
            </a:r>
            <a:r>
              <a:rPr lang="en-US" altLang="zh-CN" sz="2000" dirty="0">
                <a:solidFill>
                  <a:srgbClr val="0000FF"/>
                </a:solidFill>
                <a:latin typeface="Cambria Math" panose="02040503050406030204" pitchFamily="18" charset="0"/>
                <a:ea typeface="华文中宋" panose="02010600040101010101" pitchFamily="2" charset="-122"/>
              </a:rPr>
              <a:t>Flit</a:t>
            </a:r>
            <a:r>
              <a:rPr lang="zh-CN" altLang="en-US" sz="2000" dirty="0">
                <a:solidFill>
                  <a:srgbClr val="0000FF"/>
                </a:solidFill>
                <a:latin typeface="Cambria Math" panose="02040503050406030204" pitchFamily="18" charset="0"/>
                <a:ea typeface="华文中宋" panose="02010600040101010101" pitchFamily="2" charset="-122"/>
              </a:rPr>
              <a:t>）</a:t>
            </a:r>
            <a:endParaRPr lang="en-US" altLang="zh-CN" sz="2000" dirty="0">
              <a:solidFill>
                <a:srgbClr val="0000FF"/>
              </a:solidFill>
              <a:latin typeface="Cambria Math" panose="02040503050406030204" pitchFamily="18" charset="0"/>
              <a:ea typeface="Cambria Math" panose="02040503050406030204" pitchFamily="18" charset="0"/>
            </a:endParaRPr>
          </a:p>
        </p:txBody>
      </p:sp>
      <p:cxnSp>
        <p:nvCxnSpPr>
          <p:cNvPr id="185" name="直接连接符 184"/>
          <p:cNvCxnSpPr/>
          <p:nvPr/>
        </p:nvCxnSpPr>
        <p:spPr>
          <a:xfrm flipH="1">
            <a:off x="3203851" y="2305550"/>
            <a:ext cx="702081" cy="843968"/>
          </a:xfrm>
          <a:prstGeom prst="line">
            <a:avLst/>
          </a:prstGeom>
          <a:ln cap="rnd">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5472104" y="2305551"/>
            <a:ext cx="2124233" cy="843967"/>
          </a:xfrm>
          <a:prstGeom prst="line">
            <a:avLst/>
          </a:prstGeom>
          <a:ln cap="rnd">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a:off x="3752913" y="3394220"/>
            <a:ext cx="549062" cy="1042893"/>
          </a:xfrm>
          <a:prstGeom prst="line">
            <a:avLst/>
          </a:prstGeom>
          <a:ln cap="rnd">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5400095" y="3394220"/>
            <a:ext cx="1386661" cy="1042893"/>
          </a:xfrm>
          <a:prstGeom prst="line">
            <a:avLst/>
          </a:prstGeom>
          <a:ln cap="rnd">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右大括号 28"/>
          <p:cNvSpPr/>
          <p:nvPr/>
        </p:nvSpPr>
        <p:spPr>
          <a:xfrm rot="16200000">
            <a:off x="3640547" y="2475550"/>
            <a:ext cx="233660" cy="1089195"/>
          </a:xfrm>
          <a:prstGeom prst="rightBrace">
            <a:avLst>
              <a:gd name="adj1" fmla="val 30257"/>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矩形 29"/>
          <p:cNvSpPr/>
          <p:nvPr/>
        </p:nvSpPr>
        <p:spPr>
          <a:xfrm>
            <a:off x="3142804" y="2524131"/>
            <a:ext cx="1284326" cy="369332"/>
          </a:xfrm>
          <a:prstGeom prst="rect">
            <a:avLst/>
          </a:prstGeom>
        </p:spPr>
        <p:txBody>
          <a:bodyPr wrap="none">
            <a:spAutoFit/>
          </a:bodyPr>
          <a:lstStyle/>
          <a:p>
            <a:r>
              <a:rPr lang="en-US" altLang="zh-CN" b="1" dirty="0">
                <a:solidFill>
                  <a:srgbClr val="C00000"/>
                </a:solidFill>
                <a:latin typeface="Cambria Math" panose="02040503050406030204" pitchFamily="18" charset="0"/>
                <a:ea typeface="Cambria Math" panose="02040503050406030204" pitchFamily="18" charset="0"/>
              </a:rPr>
              <a:t>Header Flit</a:t>
            </a:r>
            <a:endParaRPr lang="zh-CN" altLang="en-US" b="1" dirty="0"/>
          </a:p>
        </p:txBody>
      </p:sp>
      <p:sp>
        <p:nvSpPr>
          <p:cNvPr id="189" name="右大括号 188"/>
          <p:cNvSpPr/>
          <p:nvPr/>
        </p:nvSpPr>
        <p:spPr>
          <a:xfrm rot="16200000">
            <a:off x="4738669" y="2475550"/>
            <a:ext cx="233660" cy="1089195"/>
          </a:xfrm>
          <a:prstGeom prst="rightBrace">
            <a:avLst>
              <a:gd name="adj1" fmla="val 30257"/>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0" name="矩形 189"/>
          <p:cNvSpPr/>
          <p:nvPr/>
        </p:nvSpPr>
        <p:spPr>
          <a:xfrm>
            <a:off x="4427984" y="2524131"/>
            <a:ext cx="1048877" cy="369332"/>
          </a:xfrm>
          <a:prstGeom prst="rect">
            <a:avLst/>
          </a:prstGeom>
        </p:spPr>
        <p:txBody>
          <a:bodyPr wrap="none">
            <a:spAutoFit/>
          </a:bodyPr>
          <a:lstStyle/>
          <a:p>
            <a:r>
              <a:rPr lang="en-US" altLang="zh-CN" b="1" dirty="0">
                <a:solidFill>
                  <a:srgbClr val="C00000"/>
                </a:solidFill>
                <a:latin typeface="Cambria Math" panose="02040503050406030204" pitchFamily="18" charset="0"/>
                <a:ea typeface="Cambria Math" panose="02040503050406030204" pitchFamily="18" charset="0"/>
              </a:rPr>
              <a:t>Body Flit</a:t>
            </a:r>
            <a:endParaRPr lang="zh-CN" altLang="en-US" b="1" dirty="0"/>
          </a:p>
        </p:txBody>
      </p:sp>
      <p:sp>
        <p:nvSpPr>
          <p:cNvPr id="191" name="右大括号 190"/>
          <p:cNvSpPr/>
          <p:nvPr/>
        </p:nvSpPr>
        <p:spPr>
          <a:xfrm rot="16200000">
            <a:off x="6921445" y="2475550"/>
            <a:ext cx="233660" cy="1089195"/>
          </a:xfrm>
          <a:prstGeom prst="rightBrace">
            <a:avLst>
              <a:gd name="adj1" fmla="val 30257"/>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2" name="矩形 191"/>
          <p:cNvSpPr/>
          <p:nvPr/>
        </p:nvSpPr>
        <p:spPr>
          <a:xfrm>
            <a:off x="6513837" y="2524131"/>
            <a:ext cx="907236" cy="369332"/>
          </a:xfrm>
          <a:prstGeom prst="rect">
            <a:avLst/>
          </a:prstGeom>
        </p:spPr>
        <p:txBody>
          <a:bodyPr wrap="none">
            <a:spAutoFit/>
          </a:bodyPr>
          <a:lstStyle/>
          <a:p>
            <a:r>
              <a:rPr lang="en-US" altLang="zh-CN" b="1" dirty="0">
                <a:solidFill>
                  <a:srgbClr val="C00000"/>
                </a:solidFill>
                <a:latin typeface="Cambria Math" panose="02040503050406030204" pitchFamily="18" charset="0"/>
                <a:ea typeface="Cambria Math" panose="02040503050406030204" pitchFamily="18" charset="0"/>
              </a:rPr>
              <a:t>Tail Flit</a:t>
            </a:r>
            <a:endParaRPr lang="zh-CN" altLang="en-US" b="1" dirty="0"/>
          </a:p>
        </p:txBody>
      </p:sp>
      <p:sp>
        <p:nvSpPr>
          <p:cNvPr id="193" name="Rectangle 29"/>
          <p:cNvSpPr>
            <a:spLocks noChangeArrowheads="1"/>
          </p:cNvSpPr>
          <p:nvPr/>
        </p:nvSpPr>
        <p:spPr bwMode="auto">
          <a:xfrm>
            <a:off x="3203851" y="3149517"/>
            <a:ext cx="340181" cy="244701"/>
          </a:xfrm>
          <a:prstGeom prst="rect">
            <a:avLst/>
          </a:prstGeom>
          <a:solidFill>
            <a:srgbClr val="CCFFFF"/>
          </a:solidFill>
          <a:ln w="12700" algn="ctr">
            <a:solidFill>
              <a:schemeClr val="tx1"/>
            </a:solidFill>
            <a:miter lim="800000"/>
          </a:ln>
          <a:effectLst/>
        </p:spPr>
        <p:txBody>
          <a:bodyPr lIns="90000" tIns="46800" rIns="90000" bIns="46800" anchor="ctr">
            <a:noAutofit/>
          </a:bodyPr>
          <a:lstStyle/>
          <a:p>
            <a:r>
              <a:rPr lang="en-US" altLang="zh-CN" sz="1200" dirty="0">
                <a:latin typeface="Arial" panose="020B0604020202020204" pitchFamily="34" charset="0"/>
                <a:cs typeface="Arial" panose="020B0604020202020204" pitchFamily="34" charset="0"/>
              </a:rPr>
              <a:t>RI</a:t>
            </a:r>
            <a:endParaRPr lang="zh-CN" altLang="en-US" sz="1200" dirty="0">
              <a:latin typeface="Arial" panose="020B0604020202020204" pitchFamily="34" charset="0"/>
              <a:cs typeface="Arial" panose="020B0604020202020204" pitchFamily="34" charset="0"/>
            </a:endParaRPr>
          </a:p>
        </p:txBody>
      </p:sp>
      <p:sp>
        <p:nvSpPr>
          <p:cNvPr id="194" name="Rectangle 29"/>
          <p:cNvSpPr>
            <a:spLocks noChangeArrowheads="1"/>
          </p:cNvSpPr>
          <p:nvPr/>
        </p:nvSpPr>
        <p:spPr bwMode="auto">
          <a:xfrm>
            <a:off x="3546490" y="3149519"/>
            <a:ext cx="432048" cy="244701"/>
          </a:xfrm>
          <a:prstGeom prst="rect">
            <a:avLst/>
          </a:prstGeom>
          <a:solidFill>
            <a:srgbClr val="CCFFFF"/>
          </a:solidFill>
          <a:ln w="12700" algn="ctr">
            <a:solidFill>
              <a:schemeClr val="tx1"/>
            </a:solidFill>
            <a:miter lim="800000"/>
          </a:ln>
          <a:effectLst/>
        </p:spPr>
        <p:txBody>
          <a:bodyPr lIns="90000" tIns="46800" rIns="90000" bIns="46800" anchor="ctr">
            <a:noAutofit/>
          </a:bodyPr>
          <a:lstStyle/>
          <a:p>
            <a:r>
              <a:rPr lang="en-US" altLang="zh-CN" sz="1200" dirty="0">
                <a:latin typeface="Arial" panose="020B0604020202020204" pitchFamily="34" charset="0"/>
                <a:cs typeface="Arial" panose="020B0604020202020204" pitchFamily="34" charset="0"/>
              </a:rPr>
              <a:t>SN</a:t>
            </a:r>
            <a:endParaRPr lang="zh-CN" altLang="en-US" sz="1200" dirty="0">
              <a:latin typeface="Arial" panose="020B0604020202020204" pitchFamily="34" charset="0"/>
              <a:cs typeface="Arial" panose="020B0604020202020204" pitchFamily="34" charset="0"/>
            </a:endParaRPr>
          </a:p>
        </p:txBody>
      </p:sp>
      <p:cxnSp>
        <p:nvCxnSpPr>
          <p:cNvPr id="195" name="直接连接符 194"/>
          <p:cNvCxnSpPr/>
          <p:nvPr/>
        </p:nvCxnSpPr>
        <p:spPr>
          <a:xfrm flipH="1">
            <a:off x="3275856" y="3394220"/>
            <a:ext cx="173434" cy="372035"/>
          </a:xfrm>
          <a:prstGeom prst="line">
            <a:avLst/>
          </a:prstGeom>
          <a:ln cap="rnd">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0" name="矩形 479"/>
          <p:cNvSpPr/>
          <p:nvPr/>
        </p:nvSpPr>
        <p:spPr>
          <a:xfrm>
            <a:off x="2640794" y="3766255"/>
            <a:ext cx="1107996" cy="369332"/>
          </a:xfrm>
          <a:prstGeom prst="rect">
            <a:avLst/>
          </a:prstGeom>
        </p:spPr>
        <p:txBody>
          <a:bodyPr wrap="none">
            <a:spAutoFit/>
          </a:bodyPr>
          <a:lstStyle/>
          <a:p>
            <a:r>
              <a:rPr lang="zh-CN" altLang="en-US" dirty="0">
                <a:solidFill>
                  <a:srgbClr val="C00000"/>
                </a:solidFill>
                <a:latin typeface="华文中宋" panose="02010600040101010101" pitchFamily="2" charset="-122"/>
                <a:ea typeface="华文中宋" panose="02010600040101010101" pitchFamily="2" charset="-122"/>
              </a:rPr>
              <a:t>路由信息</a:t>
            </a:r>
            <a:endParaRPr lang="zh-CN" altLang="en-US" dirty="0">
              <a:solidFill>
                <a:srgbClr val="C00000"/>
              </a:solidFill>
              <a:latin typeface="华文中宋" panose="02010600040101010101" pitchFamily="2" charset="-122"/>
              <a:ea typeface="华文中宋" panose="02010600040101010101" pitchFamily="2" charset="-122"/>
            </a:endParaRPr>
          </a:p>
        </p:txBody>
      </p:sp>
      <p:sp>
        <p:nvSpPr>
          <p:cNvPr id="199" name="右大括号 198"/>
          <p:cNvSpPr/>
          <p:nvPr/>
        </p:nvSpPr>
        <p:spPr>
          <a:xfrm rot="5400000" flipV="1">
            <a:off x="4022012" y="4435774"/>
            <a:ext cx="233660" cy="745073"/>
          </a:xfrm>
          <a:prstGeom prst="rightBrace">
            <a:avLst>
              <a:gd name="adj1" fmla="val 30257"/>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1" name="矩形 200"/>
          <p:cNvSpPr/>
          <p:nvPr/>
        </p:nvSpPr>
        <p:spPr>
          <a:xfrm>
            <a:off x="2150471" y="5013176"/>
            <a:ext cx="5670891" cy="646331"/>
          </a:xfrm>
          <a:prstGeom prst="rect">
            <a:avLst/>
          </a:prstGeom>
        </p:spPr>
        <p:txBody>
          <a:bodyPr wrap="square">
            <a:spAutoFit/>
          </a:bodyPr>
          <a:lstStyle/>
          <a:p>
            <a:r>
              <a:rPr lang="en-US" altLang="zh-CN" b="1" dirty="0" err="1">
                <a:solidFill>
                  <a:srgbClr val="C00000"/>
                </a:solidFill>
                <a:latin typeface="Cambria Math" panose="02040503050406030204" pitchFamily="18" charset="0"/>
                <a:ea typeface="Cambria Math" panose="02040503050406030204" pitchFamily="18" charset="0"/>
              </a:rPr>
              <a:t>Phit</a:t>
            </a:r>
            <a:r>
              <a:rPr lang="zh-CN" altLang="en-US" dirty="0">
                <a:solidFill>
                  <a:srgbClr val="C00000"/>
                </a:solidFill>
                <a:latin typeface="Cambria Math" panose="02040503050406030204" pitchFamily="18" charset="0"/>
                <a:ea typeface="华文中宋" panose="02010600040101010101" pitchFamily="2" charset="-122"/>
              </a:rPr>
              <a:t>：物理链路传输单元，如：</a:t>
            </a:r>
            <a:r>
              <a:rPr lang="en-US" altLang="zh-CN" dirty="0">
                <a:solidFill>
                  <a:srgbClr val="C00000"/>
                </a:solidFill>
                <a:latin typeface="Cambria Math" panose="02040503050406030204" pitchFamily="18" charset="0"/>
                <a:ea typeface="Cambria Math" panose="02040503050406030204" pitchFamily="18" charset="0"/>
              </a:rPr>
              <a:t>100G</a:t>
            </a:r>
            <a:r>
              <a:rPr lang="zh-CN" altLang="en-US" dirty="0">
                <a:solidFill>
                  <a:srgbClr val="C00000"/>
                </a:solidFill>
                <a:latin typeface="Cambria Math" panose="02040503050406030204" pitchFamily="18" charset="0"/>
                <a:ea typeface="华文中宋" panose="02010600040101010101" pitchFamily="2" charset="-122"/>
              </a:rPr>
              <a:t>以太网是</a:t>
            </a:r>
            <a:r>
              <a:rPr lang="en-US" altLang="zh-CN" dirty="0">
                <a:solidFill>
                  <a:srgbClr val="C00000"/>
                </a:solidFill>
                <a:latin typeface="Cambria Math" panose="02040503050406030204" pitchFamily="18" charset="0"/>
                <a:ea typeface="Cambria Math" panose="02040503050406030204" pitchFamily="18" charset="0"/>
              </a:rPr>
              <a:t>4bit</a:t>
            </a:r>
            <a:r>
              <a:rPr lang="zh-CN" altLang="en-US" dirty="0">
                <a:solidFill>
                  <a:srgbClr val="C00000"/>
                </a:solidFill>
                <a:latin typeface="Cambria Math" panose="02040503050406030204" pitchFamily="18" charset="0"/>
                <a:ea typeface="华文中宋" panose="02010600040101010101" pitchFamily="2" charset="-122"/>
              </a:rPr>
              <a:t>，  </a:t>
            </a:r>
            <a:endParaRPr lang="en-US" altLang="zh-CN" dirty="0">
              <a:solidFill>
                <a:srgbClr val="C00000"/>
              </a:solidFill>
              <a:latin typeface="Cambria Math" panose="02040503050406030204" pitchFamily="18" charset="0"/>
              <a:ea typeface="华文中宋" panose="02010600040101010101" pitchFamily="2" charset="-122"/>
            </a:endParaRPr>
          </a:p>
          <a:p>
            <a:r>
              <a:rPr lang="en-US" altLang="zh-CN" dirty="0">
                <a:solidFill>
                  <a:srgbClr val="C00000"/>
                </a:solidFill>
                <a:latin typeface="Cambria Math" panose="02040503050406030204" pitchFamily="18" charset="0"/>
                <a:ea typeface="华文中宋" panose="02010600040101010101" pitchFamily="2" charset="-122"/>
              </a:rPr>
              <a:t>                                                              </a:t>
            </a:r>
            <a:r>
              <a:rPr lang="en-US" altLang="zh-CN" dirty="0">
                <a:solidFill>
                  <a:srgbClr val="C00000"/>
                </a:solidFill>
                <a:latin typeface="Cambria Math" panose="02040503050406030204" pitchFamily="18" charset="0"/>
                <a:ea typeface="Cambria Math" panose="02040503050406030204" pitchFamily="18" charset="0"/>
              </a:rPr>
              <a:t>GPU </a:t>
            </a:r>
            <a:r>
              <a:rPr lang="en-US" altLang="zh-CN" dirty="0" err="1">
                <a:solidFill>
                  <a:srgbClr val="C00000"/>
                </a:solidFill>
                <a:latin typeface="Cambria Math" panose="02040503050406030204" pitchFamily="18" charset="0"/>
                <a:ea typeface="Cambria Math" panose="02040503050406030204" pitchFamily="18" charset="0"/>
              </a:rPr>
              <a:t>PCIe</a:t>
            </a:r>
            <a:r>
              <a:rPr lang="zh-CN" altLang="en-US" dirty="0">
                <a:solidFill>
                  <a:srgbClr val="C00000"/>
                </a:solidFill>
                <a:latin typeface="Cambria Math" panose="02040503050406030204" pitchFamily="18" charset="0"/>
                <a:ea typeface="华文中宋" panose="02010600040101010101" pitchFamily="2" charset="-122"/>
              </a:rPr>
              <a:t>接口是</a:t>
            </a:r>
            <a:r>
              <a:rPr lang="en-US" altLang="zh-CN" dirty="0">
                <a:solidFill>
                  <a:srgbClr val="C00000"/>
                </a:solidFill>
                <a:latin typeface="Cambria Math" panose="02040503050406030204" pitchFamily="18" charset="0"/>
                <a:ea typeface="Cambria Math" panose="02040503050406030204" pitchFamily="18" charset="0"/>
              </a:rPr>
              <a:t>16bit</a:t>
            </a:r>
            <a:endParaRPr lang="zh-CN" altLang="en-US" dirty="0">
              <a:solidFill>
                <a:srgbClr val="C00000"/>
              </a:solidFill>
              <a:latin typeface="Cambria Math" panose="02040503050406030204" pitchFamily="18" charset="0"/>
              <a:ea typeface="华文中宋" panose="02010600040101010101" pitchFamily="2" charset="-122"/>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电路交换</a:t>
            </a:r>
            <a:endPar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p:cNvGraphicFramePr>
            <a:graphicFrameLocks noGrp="1"/>
          </p:cNvGraphicFramePr>
          <p:nvPr/>
        </p:nvGraphicFramePr>
        <p:xfrm>
          <a:off x="419934" y="4630074"/>
          <a:ext cx="7854682" cy="1967278"/>
        </p:xfrm>
        <a:graphic>
          <a:graphicData uri="http://schemas.openxmlformats.org/drawingml/2006/table">
            <a:tbl>
              <a:tblPr firstRow="1" bandRow="1">
                <a:tableStyleId>{5C22544A-7EE6-4342-B048-85BDC9FD1C3A}</a:tableStyleId>
              </a:tblPr>
              <a:tblGrid>
                <a:gridCol w="357031"/>
                <a:gridCol w="357031"/>
                <a:gridCol w="357031"/>
                <a:gridCol w="357031"/>
                <a:gridCol w="357031"/>
                <a:gridCol w="357031"/>
                <a:gridCol w="357031"/>
                <a:gridCol w="357031"/>
                <a:gridCol w="357031"/>
                <a:gridCol w="357031"/>
                <a:gridCol w="357031"/>
                <a:gridCol w="357031"/>
                <a:gridCol w="357031"/>
                <a:gridCol w="357031"/>
                <a:gridCol w="357031"/>
                <a:gridCol w="357031"/>
                <a:gridCol w="357031"/>
                <a:gridCol w="357031"/>
                <a:gridCol w="357031"/>
                <a:gridCol w="357031"/>
                <a:gridCol w="357031"/>
                <a:gridCol w="357031"/>
              </a:tblGrid>
              <a:tr h="327836">
                <a:tc rowSpan="4">
                  <a:txBody>
                    <a:bodyPr/>
                    <a:lstStyle/>
                    <a:p>
                      <a:pPr algn="ctr"/>
                      <a:r>
                        <a:rPr lang="en-US" altLang="zh-CN" sz="1600" b="0" dirty="0">
                          <a:solidFill>
                            <a:schemeClr val="tx1"/>
                          </a:solidFill>
                          <a:latin typeface="Cambria Math" panose="02040503050406030204" pitchFamily="18" charset="0"/>
                          <a:ea typeface="Cambria Math" panose="02040503050406030204" pitchFamily="18" charset="0"/>
                        </a:rPr>
                        <a:t>channel</a:t>
                      </a:r>
                      <a:endParaRPr lang="zh-CN" altLang="en-US" sz="1600" b="0" dirty="0">
                        <a:solidFill>
                          <a:schemeClr val="tx1"/>
                        </a:solidFill>
                        <a:latin typeface="Cambria Math" panose="02040503050406030204" pitchFamily="18" charset="0"/>
                      </a:endParaRPr>
                    </a:p>
                  </a:txBody>
                  <a:tcPr vert="vert27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solidFill>
                            <a:schemeClr val="tx1"/>
                          </a:solidFill>
                          <a:latin typeface="Cambria Math" panose="02040503050406030204" pitchFamily="18" charset="0"/>
                        </a:rPr>
                        <a:t>0</a:t>
                      </a:r>
                      <a:endParaRPr lang="zh-CN" altLang="en-US" sz="12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solidFill>
                            <a:schemeClr val="bg1"/>
                          </a:solidFill>
                          <a:latin typeface="Cambria Math" panose="02040503050406030204" pitchFamily="18" charset="0"/>
                        </a:rPr>
                        <a:t>R</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chemeClr val="bg1"/>
                          </a:solidFill>
                          <a:latin typeface="Cambria Math" panose="02040503050406030204" pitchFamily="18" charset="0"/>
                        </a:rPr>
                        <a:t>A</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chemeClr val="bg1"/>
                          </a:solidFill>
                          <a:latin typeface="Cambria Math" panose="02040503050406030204" pitchFamily="18" charset="0"/>
                        </a:rPr>
                        <a:t>H</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D</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D</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T</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7836">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chemeClr val="tx1"/>
                          </a:solidFill>
                          <a:latin typeface="Cambria Math" panose="02040503050406030204" pitchFamily="18" charset="0"/>
                        </a:rPr>
                        <a:t>1</a:t>
                      </a:r>
                      <a:endParaRPr lang="zh-CN" altLang="en-US" sz="12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chemeClr val="bg1"/>
                          </a:solidFill>
                          <a:latin typeface="Cambria Math" panose="02040503050406030204" pitchFamily="18" charset="0"/>
                        </a:rPr>
                        <a:t>R</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chemeClr val="bg1"/>
                          </a:solidFill>
                          <a:latin typeface="Cambria Math" panose="02040503050406030204" pitchFamily="18" charset="0"/>
                        </a:rPr>
                        <a:t>A</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chemeClr val="bg1"/>
                          </a:solidFill>
                          <a:latin typeface="Cambria Math" panose="02040503050406030204" pitchFamily="18" charset="0"/>
                        </a:rPr>
                        <a:t>H</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D</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D</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T</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7836">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chemeClr val="tx1"/>
                          </a:solidFill>
                          <a:latin typeface="Cambria Math" panose="02040503050406030204" pitchFamily="18" charset="0"/>
                        </a:rPr>
                        <a:t>2</a:t>
                      </a:r>
                      <a:endParaRPr lang="zh-CN" altLang="en-US" sz="12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chemeClr val="bg1"/>
                          </a:solidFill>
                          <a:latin typeface="Cambria Math" panose="02040503050406030204" pitchFamily="18" charset="0"/>
                        </a:rPr>
                        <a:t>R</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chemeClr val="bg1"/>
                          </a:solidFill>
                          <a:latin typeface="Cambria Math" panose="02040503050406030204" pitchFamily="18" charset="0"/>
                        </a:rPr>
                        <a:t>A</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chemeClr val="bg1"/>
                          </a:solidFill>
                          <a:latin typeface="Cambria Math" panose="02040503050406030204" pitchFamily="18" charset="0"/>
                        </a:rPr>
                        <a:t>H</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D</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D</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T</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1" dirty="0">
                          <a:solidFill>
                            <a:schemeClr val="bg1"/>
                          </a:solidFill>
                          <a:latin typeface="Cambria Math" panose="02040503050406030204" pitchFamily="18" charset="0"/>
                        </a:rPr>
                        <a:t>R</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r>
              <a:tr h="327836">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chemeClr val="tx1"/>
                          </a:solidFill>
                          <a:latin typeface="Cambria Math" panose="02040503050406030204" pitchFamily="18" charset="0"/>
                        </a:rPr>
                        <a:t>3</a:t>
                      </a:r>
                      <a:endParaRPr lang="zh-CN" altLang="en-US" sz="12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chemeClr val="bg1"/>
                          </a:solidFill>
                          <a:latin typeface="Cambria Math" panose="02040503050406030204" pitchFamily="18" charset="0"/>
                        </a:rPr>
                        <a:t>R</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chemeClr val="bg1"/>
                          </a:solidFill>
                          <a:latin typeface="Cambria Math" panose="02040503050406030204" pitchFamily="18" charset="0"/>
                        </a:rPr>
                        <a:t>A</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chemeClr val="bg1"/>
                          </a:solidFill>
                          <a:latin typeface="Cambria Math" panose="02040503050406030204" pitchFamily="18" charset="0"/>
                        </a:rPr>
                        <a:t>H</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D</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D</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T</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chemeClr val="bg1"/>
                          </a:solidFill>
                          <a:latin typeface="Cambria Math" panose="02040503050406030204" pitchFamily="18" charset="0"/>
                        </a:rPr>
                        <a:t>R</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7617">
                <a:tc>
                  <a:txBody>
                    <a:bodyPr/>
                    <a:lstStyle/>
                    <a:p>
                      <a:pPr algn="ctr"/>
                      <a:endParaRPr lang="zh-CN" altLang="en-US" sz="1200"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0</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2</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3</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4</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5</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6</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7</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8</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9</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10</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11</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12</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13</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14</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15</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16</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17</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18</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19</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81614">
                <a:tc>
                  <a:txBody>
                    <a:bodyPr/>
                    <a:lstStyle/>
                    <a:p>
                      <a:pPr algn="ctr"/>
                      <a:endParaRPr lang="zh-CN" altLang="en-US" sz="1200"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0">
                  <a:txBody>
                    <a:bodyPr/>
                    <a:lstStyle/>
                    <a:p>
                      <a:pPr algn="ctr"/>
                      <a:r>
                        <a:rPr lang="en-US" altLang="zh-CN" sz="1600" dirty="0">
                          <a:solidFill>
                            <a:schemeClr val="tx1"/>
                          </a:solidFill>
                          <a:latin typeface="Cambria Math" panose="02040503050406030204" pitchFamily="18" charset="0"/>
                        </a:rPr>
                        <a:t>cycle</a:t>
                      </a:r>
                      <a:endParaRPr lang="zh-CN" altLang="en-US" sz="1600"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7" name="组合 6"/>
          <p:cNvGrpSpPr>
            <a:grpSpLocks noChangeAspect="1"/>
          </p:cNvGrpSpPr>
          <p:nvPr/>
        </p:nvGrpSpPr>
        <p:grpSpPr>
          <a:xfrm>
            <a:off x="1012692" y="2323202"/>
            <a:ext cx="7375732" cy="1753870"/>
            <a:chOff x="350738" y="1835241"/>
            <a:chExt cx="8442523" cy="2007542"/>
          </a:xfrm>
        </p:grpSpPr>
        <p:sp>
          <p:nvSpPr>
            <p:cNvPr id="36" name="Rectangle 3"/>
            <p:cNvSpPr>
              <a:spLocks noChangeArrowheads="1"/>
            </p:cNvSpPr>
            <p:nvPr/>
          </p:nvSpPr>
          <p:spPr bwMode="auto">
            <a:xfrm>
              <a:off x="2015843" y="1835241"/>
              <a:ext cx="1165715" cy="1489605"/>
            </a:xfrm>
            <a:prstGeom prst="rect">
              <a:avLst/>
            </a:prstGeom>
            <a:solidFill>
              <a:srgbClr val="CCFFCC"/>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noAutofit/>
            </a:bodyPr>
            <a:lstStyle/>
            <a:p>
              <a:endParaRPr lang="zh-CN" altLang="en-US"/>
            </a:p>
          </p:txBody>
        </p:sp>
        <p:sp>
          <p:nvSpPr>
            <p:cNvPr id="37" name="Rectangle 4"/>
            <p:cNvSpPr>
              <a:spLocks noChangeArrowheads="1"/>
            </p:cNvSpPr>
            <p:nvPr/>
          </p:nvSpPr>
          <p:spPr bwMode="auto">
            <a:xfrm>
              <a:off x="3893545" y="1835241"/>
              <a:ext cx="1165715" cy="1489605"/>
            </a:xfrm>
            <a:prstGeom prst="rect">
              <a:avLst/>
            </a:prstGeom>
            <a:solidFill>
              <a:srgbClr val="CCFFCC"/>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noAutofit/>
            </a:bodyPr>
            <a:lstStyle/>
            <a:p>
              <a:endParaRPr lang="zh-CN" altLang="en-US"/>
            </a:p>
          </p:txBody>
        </p:sp>
        <p:sp>
          <p:nvSpPr>
            <p:cNvPr id="38" name="Rectangle 5"/>
            <p:cNvSpPr>
              <a:spLocks noChangeArrowheads="1"/>
            </p:cNvSpPr>
            <p:nvPr/>
          </p:nvSpPr>
          <p:spPr bwMode="auto">
            <a:xfrm>
              <a:off x="5769819" y="1835241"/>
              <a:ext cx="1165716" cy="1489605"/>
            </a:xfrm>
            <a:prstGeom prst="rect">
              <a:avLst/>
            </a:prstGeom>
            <a:solidFill>
              <a:srgbClr val="CCFFCC"/>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noAutofit/>
            </a:bodyPr>
            <a:lstStyle/>
            <a:p>
              <a:endParaRPr lang="zh-CN" altLang="en-US"/>
            </a:p>
          </p:txBody>
        </p:sp>
        <p:sp>
          <p:nvSpPr>
            <p:cNvPr id="39" name="Rectangle 6"/>
            <p:cNvSpPr>
              <a:spLocks noChangeArrowheads="1"/>
            </p:cNvSpPr>
            <p:nvPr/>
          </p:nvSpPr>
          <p:spPr bwMode="auto">
            <a:xfrm>
              <a:off x="397824" y="1836667"/>
              <a:ext cx="907461" cy="1489605"/>
            </a:xfrm>
            <a:prstGeom prst="rect">
              <a:avLst/>
            </a:prstGeom>
            <a:solidFill>
              <a:srgbClr val="CCFFFF"/>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40" name="Rectangle 7"/>
            <p:cNvSpPr>
              <a:spLocks noChangeArrowheads="1"/>
            </p:cNvSpPr>
            <p:nvPr/>
          </p:nvSpPr>
          <p:spPr bwMode="auto">
            <a:xfrm>
              <a:off x="7646094" y="1835241"/>
              <a:ext cx="907461" cy="1489605"/>
            </a:xfrm>
            <a:prstGeom prst="rect">
              <a:avLst/>
            </a:prstGeom>
            <a:solidFill>
              <a:srgbClr val="CCFFFF"/>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41" name="Line 8"/>
            <p:cNvSpPr>
              <a:spLocks noChangeShapeType="1"/>
            </p:cNvSpPr>
            <p:nvPr/>
          </p:nvSpPr>
          <p:spPr bwMode="auto">
            <a:xfrm>
              <a:off x="6935535" y="2547226"/>
              <a:ext cx="711985" cy="0"/>
            </a:xfrm>
            <a:prstGeom prst="line">
              <a:avLst/>
            </a:prstGeom>
            <a:noFill/>
            <a:ln w="571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42" name="Text Box 11"/>
            <p:cNvSpPr txBox="1">
              <a:spLocks noChangeArrowheads="1"/>
            </p:cNvSpPr>
            <p:nvPr/>
          </p:nvSpPr>
          <p:spPr bwMode="auto">
            <a:xfrm>
              <a:off x="350738" y="3320565"/>
              <a:ext cx="1011619" cy="522218"/>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algn="ctr" defTabSz="914400">
                <a:lnSpc>
                  <a:spcPct val="100000"/>
                </a:lnSpc>
                <a:buClrTx/>
                <a:buSzTx/>
                <a:buFontTx/>
                <a:buNone/>
              </a:pPr>
              <a:r>
                <a:rPr lang="zh-CN" altLang="en-US" sz="1600" dirty="0">
                  <a:solidFill>
                    <a:schemeClr val="tx1"/>
                  </a:solidFill>
                  <a:latin typeface="华文中宋" panose="02010600040101010101" pitchFamily="2" charset="-122"/>
                  <a:ea typeface="华文中宋" panose="02010600040101010101" pitchFamily="2" charset="-122"/>
                </a:rPr>
                <a:t>源节点</a:t>
              </a:r>
              <a:endParaRPr lang="es-ES" sz="1600" dirty="0">
                <a:solidFill>
                  <a:schemeClr val="tx1"/>
                </a:solidFill>
                <a:latin typeface="华文中宋" panose="02010600040101010101" pitchFamily="2" charset="-122"/>
                <a:ea typeface="华文中宋" panose="02010600040101010101" pitchFamily="2" charset="-122"/>
              </a:endParaRPr>
            </a:p>
          </p:txBody>
        </p:sp>
        <p:sp>
          <p:nvSpPr>
            <p:cNvPr id="43" name="Text Box 12"/>
            <p:cNvSpPr txBox="1">
              <a:spLocks noChangeArrowheads="1"/>
            </p:cNvSpPr>
            <p:nvPr/>
          </p:nvSpPr>
          <p:spPr bwMode="auto">
            <a:xfrm>
              <a:off x="7516252" y="3320565"/>
              <a:ext cx="1277009" cy="522218"/>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defPPr>
                <a:defRPr lang="en-US"/>
              </a:defPPr>
              <a:lvl1pPr algn="ctr">
                <a:lnSpc>
                  <a:spcPct val="100000"/>
                </a:lnSpc>
                <a:buClrTx/>
                <a:buSzTx/>
                <a:buFontTx/>
                <a:buNone/>
                <a:defRPr sz="1600">
                  <a:latin typeface="华文中宋" panose="02010600040101010101" pitchFamily="2" charset="-122"/>
                  <a:ea typeface="华文中宋" panose="02010600040101010101" pitchFamily="2" charset="-122"/>
                  <a:cs typeface="Arial" panose="020B0604020202020204" pitchFamily="34" charset="0"/>
                </a:defRPr>
              </a:lvl1pPr>
              <a:lvl2pPr>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r>
                <a:rPr lang="zh-CN" altLang="en-US" dirty="0"/>
                <a:t>目的节点</a:t>
              </a:r>
              <a:endParaRPr lang="es-ES" dirty="0"/>
            </a:p>
          </p:txBody>
        </p:sp>
        <p:sp>
          <p:nvSpPr>
            <p:cNvPr id="44" name="Rectangle 14"/>
            <p:cNvSpPr>
              <a:spLocks noChangeArrowheads="1"/>
            </p:cNvSpPr>
            <p:nvPr/>
          </p:nvSpPr>
          <p:spPr bwMode="auto">
            <a:xfrm>
              <a:off x="1109809" y="2612860"/>
              <a:ext cx="129842" cy="259682"/>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45" name="Rectangle 15"/>
            <p:cNvSpPr>
              <a:spLocks noChangeArrowheads="1"/>
            </p:cNvSpPr>
            <p:nvPr/>
          </p:nvSpPr>
          <p:spPr bwMode="auto">
            <a:xfrm>
              <a:off x="981395" y="2612860"/>
              <a:ext cx="129842" cy="259682"/>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46" name="Rectangle 16"/>
            <p:cNvSpPr>
              <a:spLocks noChangeArrowheads="1"/>
            </p:cNvSpPr>
            <p:nvPr/>
          </p:nvSpPr>
          <p:spPr bwMode="auto">
            <a:xfrm>
              <a:off x="851554" y="2612860"/>
              <a:ext cx="129841" cy="259682"/>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47" name="Rectangle 17"/>
            <p:cNvSpPr>
              <a:spLocks noChangeArrowheads="1"/>
            </p:cNvSpPr>
            <p:nvPr/>
          </p:nvSpPr>
          <p:spPr bwMode="auto">
            <a:xfrm>
              <a:off x="721712" y="2612860"/>
              <a:ext cx="129842" cy="259682"/>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61" name="Line 31"/>
            <p:cNvSpPr>
              <a:spLocks noChangeShapeType="1"/>
            </p:cNvSpPr>
            <p:nvPr/>
          </p:nvSpPr>
          <p:spPr bwMode="auto">
            <a:xfrm>
              <a:off x="5057834" y="2548653"/>
              <a:ext cx="711985" cy="0"/>
            </a:xfrm>
            <a:prstGeom prst="line">
              <a:avLst/>
            </a:prstGeom>
            <a:noFill/>
            <a:ln w="571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62" name="Line 32"/>
            <p:cNvSpPr>
              <a:spLocks noChangeShapeType="1"/>
            </p:cNvSpPr>
            <p:nvPr/>
          </p:nvSpPr>
          <p:spPr bwMode="auto">
            <a:xfrm>
              <a:off x="3181558" y="2548653"/>
              <a:ext cx="711986" cy="0"/>
            </a:xfrm>
            <a:prstGeom prst="line">
              <a:avLst/>
            </a:prstGeom>
            <a:noFill/>
            <a:ln w="571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63" name="Line 33"/>
            <p:cNvSpPr>
              <a:spLocks noChangeShapeType="1"/>
            </p:cNvSpPr>
            <p:nvPr/>
          </p:nvSpPr>
          <p:spPr bwMode="auto">
            <a:xfrm>
              <a:off x="1303857" y="2548653"/>
              <a:ext cx="711986" cy="0"/>
            </a:xfrm>
            <a:prstGeom prst="line">
              <a:avLst/>
            </a:prstGeom>
            <a:noFill/>
            <a:ln w="571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68" name="Rectangle 45"/>
            <p:cNvSpPr>
              <a:spLocks noChangeArrowheads="1"/>
            </p:cNvSpPr>
            <p:nvPr/>
          </p:nvSpPr>
          <p:spPr bwMode="gray">
            <a:xfrm>
              <a:off x="1951636" y="3583101"/>
              <a:ext cx="129841" cy="259682"/>
            </a:xfrm>
            <a:prstGeom prst="rect">
              <a:avLst/>
            </a:prstGeom>
            <a:solidFill>
              <a:schemeClr val="accent6">
                <a:lumMod val="60000"/>
                <a:lumOff val="40000"/>
              </a:schemeClr>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69" name="Rectangle 46"/>
            <p:cNvSpPr>
              <a:spLocks noChangeArrowheads="1"/>
            </p:cNvSpPr>
            <p:nvPr/>
          </p:nvSpPr>
          <p:spPr bwMode="auto">
            <a:xfrm>
              <a:off x="1823222" y="3583101"/>
              <a:ext cx="129841" cy="259682"/>
            </a:xfrm>
            <a:prstGeom prst="rect">
              <a:avLst/>
            </a:prstGeom>
            <a:solidFill>
              <a:schemeClr val="accent6">
                <a:lumMod val="60000"/>
                <a:lumOff val="40000"/>
              </a:schemeClr>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70" name="Rectangle 47"/>
            <p:cNvSpPr>
              <a:spLocks noChangeArrowheads="1"/>
            </p:cNvSpPr>
            <p:nvPr/>
          </p:nvSpPr>
          <p:spPr bwMode="auto">
            <a:xfrm>
              <a:off x="1693380" y="3583101"/>
              <a:ext cx="129842" cy="259682"/>
            </a:xfrm>
            <a:prstGeom prst="rect">
              <a:avLst/>
            </a:prstGeom>
            <a:solidFill>
              <a:schemeClr val="accent6">
                <a:lumMod val="60000"/>
                <a:lumOff val="40000"/>
              </a:schemeClr>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71" name="Rectangle 48"/>
            <p:cNvSpPr>
              <a:spLocks noChangeArrowheads="1"/>
            </p:cNvSpPr>
            <p:nvPr/>
          </p:nvSpPr>
          <p:spPr bwMode="auto">
            <a:xfrm>
              <a:off x="1563540" y="3583101"/>
              <a:ext cx="129841" cy="259682"/>
            </a:xfrm>
            <a:prstGeom prst="rect">
              <a:avLst/>
            </a:prstGeom>
            <a:solidFill>
              <a:schemeClr val="accent6">
                <a:lumMod val="60000"/>
                <a:lumOff val="40000"/>
              </a:schemeClr>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73" name="Line 49"/>
            <p:cNvSpPr>
              <a:spLocks noChangeShapeType="1"/>
            </p:cNvSpPr>
            <p:nvPr/>
          </p:nvSpPr>
          <p:spPr bwMode="auto">
            <a:xfrm flipV="1">
              <a:off x="2016556" y="2742700"/>
              <a:ext cx="905322" cy="758307"/>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74" name="Text Box 50"/>
            <p:cNvSpPr txBox="1">
              <a:spLocks noChangeArrowheads="1"/>
            </p:cNvSpPr>
            <p:nvPr/>
          </p:nvSpPr>
          <p:spPr bwMode="auto">
            <a:xfrm>
              <a:off x="2896195" y="2483019"/>
              <a:ext cx="349572" cy="410925"/>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algn="ctr" defTabSz="914400">
                <a:lnSpc>
                  <a:spcPct val="100000"/>
                </a:lnSpc>
                <a:buClrTx/>
                <a:buSzTx/>
                <a:buFontTx/>
                <a:buNone/>
              </a:pPr>
              <a:r>
                <a:rPr lang="es-ES" sz="2400" b="1">
                  <a:solidFill>
                    <a:srgbClr val="FF0000"/>
                  </a:solidFill>
                  <a:latin typeface="Tahoma" panose="020B0604030504040204" pitchFamily="34" charset="0"/>
                </a:rPr>
                <a:t>X</a:t>
              </a:r>
              <a:endParaRPr lang="es-ES" sz="2400" b="1">
                <a:solidFill>
                  <a:srgbClr val="FF0000"/>
                </a:solidFill>
                <a:latin typeface="Tahoma" panose="020B0604030504040204" pitchFamily="34" charset="0"/>
              </a:endParaRPr>
            </a:p>
          </p:txBody>
        </p:sp>
        <p:sp>
          <p:nvSpPr>
            <p:cNvPr id="78" name="Rectangle 26"/>
            <p:cNvSpPr>
              <a:spLocks noChangeArrowheads="1"/>
            </p:cNvSpPr>
            <p:nvPr/>
          </p:nvSpPr>
          <p:spPr bwMode="auto">
            <a:xfrm>
              <a:off x="8114566" y="2612860"/>
              <a:ext cx="129842" cy="259682"/>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79" name="Rectangle 27"/>
            <p:cNvSpPr>
              <a:spLocks noChangeArrowheads="1"/>
            </p:cNvSpPr>
            <p:nvPr/>
          </p:nvSpPr>
          <p:spPr bwMode="auto">
            <a:xfrm>
              <a:off x="7986152" y="2612860"/>
              <a:ext cx="129842" cy="259682"/>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80" name="Rectangle 28"/>
            <p:cNvSpPr>
              <a:spLocks noChangeArrowheads="1"/>
            </p:cNvSpPr>
            <p:nvPr/>
          </p:nvSpPr>
          <p:spPr bwMode="auto">
            <a:xfrm>
              <a:off x="7856311" y="2612860"/>
              <a:ext cx="129841" cy="259682"/>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81" name="Rectangle 29"/>
            <p:cNvSpPr>
              <a:spLocks noChangeArrowheads="1"/>
            </p:cNvSpPr>
            <p:nvPr/>
          </p:nvSpPr>
          <p:spPr bwMode="auto">
            <a:xfrm>
              <a:off x="7726470" y="2612860"/>
              <a:ext cx="129842" cy="259682"/>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sp>
        <p:nvSpPr>
          <p:cNvPr id="5" name="TextBox 4"/>
          <p:cNvSpPr txBox="1"/>
          <p:nvPr/>
        </p:nvSpPr>
        <p:spPr>
          <a:xfrm>
            <a:off x="981395" y="4221088"/>
            <a:ext cx="4993162" cy="307777"/>
          </a:xfrm>
          <a:prstGeom prst="rect">
            <a:avLst/>
          </a:prstGeom>
          <a:noFill/>
        </p:spPr>
        <p:txBody>
          <a:bodyPr wrap="none" rtlCol="0">
            <a:spAutoFit/>
          </a:bodyPr>
          <a:lstStyle/>
          <a:p>
            <a:r>
              <a:rPr lang="en-US" altLang="zh-CN" sz="1400" b="1" dirty="0">
                <a:solidFill>
                  <a:srgbClr val="C00000"/>
                </a:solidFill>
                <a:latin typeface="Cambria Math" panose="02040503050406030204" pitchFamily="18" charset="0"/>
                <a:ea typeface="Cambria Math" panose="02040503050406030204" pitchFamily="18" charset="0"/>
              </a:rPr>
              <a:t>R</a:t>
            </a:r>
            <a:r>
              <a:rPr lang="en-US" altLang="zh-CN" sz="1400" b="1" dirty="0">
                <a:solidFill>
                  <a:srgbClr val="0000FF"/>
                </a:solidFill>
                <a:latin typeface="Cambria Math" panose="02040503050406030204" pitchFamily="18" charset="0"/>
                <a:ea typeface="Cambria Math" panose="02040503050406030204" pitchFamily="18" charset="0"/>
              </a:rPr>
              <a:t>=Request  </a:t>
            </a:r>
            <a:r>
              <a:rPr lang="en-US" altLang="zh-CN" sz="1400" b="1" dirty="0">
                <a:solidFill>
                  <a:srgbClr val="C00000"/>
                </a:solidFill>
                <a:latin typeface="Cambria Math" panose="02040503050406030204" pitchFamily="18" charset="0"/>
                <a:ea typeface="Cambria Math" panose="02040503050406030204" pitchFamily="18" charset="0"/>
              </a:rPr>
              <a:t>A</a:t>
            </a:r>
            <a:r>
              <a:rPr lang="en-US" altLang="zh-CN" sz="1400" b="1" dirty="0">
                <a:solidFill>
                  <a:srgbClr val="0000FF"/>
                </a:solidFill>
                <a:latin typeface="Cambria Math" panose="02040503050406030204" pitchFamily="18" charset="0"/>
                <a:ea typeface="Cambria Math" panose="02040503050406030204" pitchFamily="18" charset="0"/>
              </a:rPr>
              <a:t>=Acknowledgement  </a:t>
            </a:r>
            <a:r>
              <a:rPr lang="en-US" altLang="zh-CN" sz="1400" b="1" dirty="0">
                <a:solidFill>
                  <a:srgbClr val="C00000"/>
                </a:solidFill>
                <a:latin typeface="Cambria Math" panose="02040503050406030204" pitchFamily="18" charset="0"/>
                <a:ea typeface="Cambria Math" panose="02040503050406030204" pitchFamily="18" charset="0"/>
              </a:rPr>
              <a:t>H</a:t>
            </a:r>
            <a:r>
              <a:rPr lang="en-US" altLang="zh-CN" sz="1400" b="1" dirty="0">
                <a:solidFill>
                  <a:srgbClr val="0000FF"/>
                </a:solidFill>
                <a:latin typeface="Cambria Math" panose="02040503050406030204" pitchFamily="18" charset="0"/>
                <a:ea typeface="Cambria Math" panose="02040503050406030204" pitchFamily="18" charset="0"/>
              </a:rPr>
              <a:t>=Header  </a:t>
            </a:r>
            <a:r>
              <a:rPr lang="en-US" altLang="zh-CN" sz="1400" b="1" dirty="0">
                <a:solidFill>
                  <a:srgbClr val="C00000"/>
                </a:solidFill>
                <a:latin typeface="Cambria Math" panose="02040503050406030204" pitchFamily="18" charset="0"/>
                <a:ea typeface="Cambria Math" panose="02040503050406030204" pitchFamily="18" charset="0"/>
              </a:rPr>
              <a:t>D</a:t>
            </a:r>
            <a:r>
              <a:rPr lang="en-US" altLang="zh-CN" sz="1400" b="1" dirty="0">
                <a:solidFill>
                  <a:srgbClr val="0000FF"/>
                </a:solidFill>
                <a:latin typeface="Cambria Math" panose="02040503050406030204" pitchFamily="18" charset="0"/>
                <a:ea typeface="Cambria Math" panose="02040503050406030204" pitchFamily="18" charset="0"/>
              </a:rPr>
              <a:t>=Data  </a:t>
            </a:r>
            <a:r>
              <a:rPr lang="en-US" altLang="zh-CN" sz="1400" b="1" dirty="0">
                <a:solidFill>
                  <a:srgbClr val="C00000"/>
                </a:solidFill>
                <a:latin typeface="Cambria Math" panose="02040503050406030204" pitchFamily="18" charset="0"/>
                <a:ea typeface="Cambria Math" panose="02040503050406030204" pitchFamily="18" charset="0"/>
              </a:rPr>
              <a:t>T</a:t>
            </a:r>
            <a:r>
              <a:rPr lang="en-US" altLang="zh-CN" sz="1400" b="1" dirty="0">
                <a:solidFill>
                  <a:srgbClr val="0000FF"/>
                </a:solidFill>
                <a:latin typeface="Cambria Math" panose="02040503050406030204" pitchFamily="18" charset="0"/>
                <a:ea typeface="Cambria Math" panose="02040503050406030204" pitchFamily="18" charset="0"/>
              </a:rPr>
              <a:t>=Tail</a:t>
            </a:r>
            <a:endParaRPr lang="zh-CN" altLang="en-US" sz="1400" b="1" dirty="0">
              <a:solidFill>
                <a:srgbClr val="0000FF"/>
              </a:solidFill>
              <a:latin typeface="Cambria Math" panose="02040503050406030204" pitchFamily="18" charset="0"/>
            </a:endParaRPr>
          </a:p>
        </p:txBody>
      </p:sp>
      <p:sp>
        <p:nvSpPr>
          <p:cNvPr id="84" name="TextBox 83"/>
          <p:cNvSpPr txBox="1"/>
          <p:nvPr/>
        </p:nvSpPr>
        <p:spPr>
          <a:xfrm>
            <a:off x="179512" y="1311151"/>
            <a:ext cx="6585927" cy="830997"/>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为每个消息建立从源到目的的专线，可以做到</a:t>
            </a: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rPr>
              <a:t>Bufferless</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（优），但是资源利用率低（劣）</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8" name="椭圆 7"/>
          <p:cNvSpPr/>
          <p:nvPr/>
        </p:nvSpPr>
        <p:spPr bwMode="auto">
          <a:xfrm>
            <a:off x="4572000" y="4374976"/>
            <a:ext cx="2997866" cy="1790328"/>
          </a:xfrm>
          <a:prstGeom prst="ellipse">
            <a:avLst/>
          </a:prstGeom>
          <a:noFill/>
          <a:ln w="38100" algn="ctr">
            <a:solidFill>
              <a:srgbClr val="C00000"/>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6" name="TextBox 85"/>
          <p:cNvSpPr txBox="1"/>
          <p:nvPr/>
        </p:nvSpPr>
        <p:spPr>
          <a:xfrm>
            <a:off x="1661526" y="2533531"/>
            <a:ext cx="950901" cy="307777"/>
          </a:xfrm>
          <a:prstGeom prst="rect">
            <a:avLst/>
          </a:prstGeom>
          <a:noFill/>
        </p:spPr>
        <p:txBody>
          <a:bodyPr wrap="none" rtlCol="0">
            <a:spAutoFit/>
          </a:bodyPr>
          <a:lstStyle/>
          <a:p>
            <a:r>
              <a:rPr lang="en-US" altLang="zh-CN" sz="1400" dirty="0">
                <a:solidFill>
                  <a:srgbClr val="C00000"/>
                </a:solidFill>
                <a:latin typeface="Cambria Math" panose="02040503050406030204" pitchFamily="18" charset="0"/>
              </a:rPr>
              <a:t>Channel 0</a:t>
            </a:r>
            <a:endParaRPr lang="zh-CN" altLang="en-US" sz="1400" dirty="0">
              <a:solidFill>
                <a:srgbClr val="C00000"/>
              </a:solidFill>
              <a:latin typeface="Cambria Math" panose="02040503050406030204" pitchFamily="18" charset="0"/>
            </a:endParaRPr>
          </a:p>
        </p:txBody>
      </p:sp>
      <p:sp>
        <p:nvSpPr>
          <p:cNvPr id="87" name="TextBox 86"/>
          <p:cNvSpPr txBox="1"/>
          <p:nvPr/>
        </p:nvSpPr>
        <p:spPr>
          <a:xfrm>
            <a:off x="3329386" y="2533531"/>
            <a:ext cx="950901" cy="307777"/>
          </a:xfrm>
          <a:prstGeom prst="rect">
            <a:avLst/>
          </a:prstGeom>
          <a:noFill/>
        </p:spPr>
        <p:txBody>
          <a:bodyPr wrap="none" rtlCol="0">
            <a:spAutoFit/>
          </a:bodyPr>
          <a:lstStyle/>
          <a:p>
            <a:r>
              <a:rPr lang="en-US" altLang="zh-CN" sz="1400" dirty="0">
                <a:solidFill>
                  <a:srgbClr val="C00000"/>
                </a:solidFill>
                <a:latin typeface="Cambria Math" panose="02040503050406030204" pitchFamily="18" charset="0"/>
              </a:rPr>
              <a:t>Channel 1</a:t>
            </a:r>
            <a:endParaRPr lang="zh-CN" altLang="en-US" sz="1400" dirty="0">
              <a:solidFill>
                <a:srgbClr val="C00000"/>
              </a:solidFill>
              <a:latin typeface="Cambria Math" panose="02040503050406030204" pitchFamily="18" charset="0"/>
            </a:endParaRPr>
          </a:p>
        </p:txBody>
      </p:sp>
      <p:sp>
        <p:nvSpPr>
          <p:cNvPr id="88" name="TextBox 87"/>
          <p:cNvSpPr txBox="1"/>
          <p:nvPr/>
        </p:nvSpPr>
        <p:spPr>
          <a:xfrm>
            <a:off x="4968576" y="2533531"/>
            <a:ext cx="950901" cy="307777"/>
          </a:xfrm>
          <a:prstGeom prst="rect">
            <a:avLst/>
          </a:prstGeom>
          <a:noFill/>
        </p:spPr>
        <p:txBody>
          <a:bodyPr wrap="none" rtlCol="0">
            <a:spAutoFit/>
          </a:bodyPr>
          <a:lstStyle/>
          <a:p>
            <a:r>
              <a:rPr lang="en-US" altLang="zh-CN" sz="1400" dirty="0">
                <a:solidFill>
                  <a:srgbClr val="C00000"/>
                </a:solidFill>
                <a:latin typeface="Cambria Math" panose="02040503050406030204" pitchFamily="18" charset="0"/>
              </a:rPr>
              <a:t>Channel 2</a:t>
            </a:r>
            <a:endParaRPr lang="zh-CN" altLang="en-US" sz="1400" dirty="0">
              <a:solidFill>
                <a:srgbClr val="C00000"/>
              </a:solidFill>
              <a:latin typeface="Cambria Math" panose="02040503050406030204" pitchFamily="18" charset="0"/>
            </a:endParaRPr>
          </a:p>
        </p:txBody>
      </p:sp>
      <p:sp>
        <p:nvSpPr>
          <p:cNvPr id="89" name="TextBox 88"/>
          <p:cNvSpPr txBox="1"/>
          <p:nvPr/>
        </p:nvSpPr>
        <p:spPr>
          <a:xfrm>
            <a:off x="6609012" y="2533531"/>
            <a:ext cx="950901" cy="307777"/>
          </a:xfrm>
          <a:prstGeom prst="rect">
            <a:avLst/>
          </a:prstGeom>
          <a:noFill/>
        </p:spPr>
        <p:txBody>
          <a:bodyPr wrap="none" rtlCol="0">
            <a:spAutoFit/>
          </a:bodyPr>
          <a:lstStyle/>
          <a:p>
            <a:r>
              <a:rPr lang="en-US" altLang="zh-CN" sz="1400" dirty="0">
                <a:solidFill>
                  <a:srgbClr val="C00000"/>
                </a:solidFill>
                <a:latin typeface="Cambria Math" panose="02040503050406030204" pitchFamily="18" charset="0"/>
              </a:rPr>
              <a:t>Channel 3</a:t>
            </a:r>
            <a:endParaRPr lang="zh-CN" altLang="en-US" sz="1400" dirty="0">
              <a:solidFill>
                <a:srgbClr val="C00000"/>
              </a:solidFill>
              <a:latin typeface="Cambria Math" panose="02040503050406030204" pitchFamily="18" charset="0"/>
            </a:endParaRPr>
          </a:p>
        </p:txBody>
      </p:sp>
      <p:sp>
        <p:nvSpPr>
          <p:cNvPr id="90" name="Text Box 12"/>
          <p:cNvSpPr txBox="1">
            <a:spLocks noChangeArrowheads="1"/>
          </p:cNvSpPr>
          <p:nvPr/>
        </p:nvSpPr>
        <p:spPr bwMode="auto">
          <a:xfrm>
            <a:off x="6912403" y="4268913"/>
            <a:ext cx="1692045" cy="456231"/>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defPPr>
              <a:defRPr lang="en-US"/>
            </a:defPPr>
            <a:lvl1pPr algn="ctr">
              <a:lnSpc>
                <a:spcPct val="100000"/>
              </a:lnSpc>
              <a:buClrTx/>
              <a:buSzTx/>
              <a:buFontTx/>
              <a:buNone/>
              <a:defRPr sz="1600">
                <a:latin typeface="华文中宋" panose="02010600040101010101" pitchFamily="2" charset="-122"/>
                <a:ea typeface="华文中宋" panose="02010600040101010101" pitchFamily="2" charset="-122"/>
                <a:cs typeface="Arial" panose="020B0604020202020204" pitchFamily="34" charset="0"/>
              </a:defRPr>
            </a:lvl1pPr>
            <a:lvl2pPr>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r>
              <a:rPr lang="zh-CN" altLang="en-US" dirty="0"/>
              <a:t>适合大块数据传输</a:t>
            </a:r>
            <a:endParaRPr lang="es-ES" dirty="0"/>
          </a:p>
        </p:txBody>
      </p:sp>
      <p:pic>
        <p:nvPicPr>
          <p:cNvPr id="48" name="image11.jpg"/>
          <p:cNvPicPr>
            <a:picLocks noChangeAspect="1"/>
          </p:cNvPicPr>
          <p:nvPr/>
        </p:nvPicPr>
        <p:blipFill>
          <a:blip r:embed="rId2"/>
          <a:stretch>
            <a:fillRect/>
          </a:stretch>
        </p:blipFill>
        <p:spPr>
          <a:xfrm>
            <a:off x="6787109" y="493743"/>
            <a:ext cx="2086981" cy="1681511"/>
          </a:xfrm>
          <a:prstGeom prst="rect">
            <a:avLst/>
          </a:prstGeom>
          <a:effectLst>
            <a:outerShdw blurRad="63500" dist="38100" dir="5400000" rotWithShape="0">
              <a:srgbClr val="000000">
                <a:alpha val="50000"/>
              </a:srgbClr>
            </a:outerShdw>
          </a:effectLst>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基于新型光器件的电路交换</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Case</a:t>
            </a:r>
            <a:endPar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TextBox 83"/>
          <p:cNvSpPr txBox="1"/>
          <p:nvPr/>
        </p:nvSpPr>
        <p:spPr>
          <a:xfrm>
            <a:off x="258175" y="1311151"/>
            <a:ext cx="8418281" cy="461665"/>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光器件的特点：高带宽、低延迟、低功耗但难以缓存</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48" name="图片 47"/>
          <p:cNvPicPr>
            <a:picLocks noChangeAspect="1"/>
          </p:cNvPicPr>
          <p:nvPr/>
        </p:nvPicPr>
        <p:blipFill>
          <a:blip r:embed="rId2"/>
          <a:stretch>
            <a:fillRect/>
          </a:stretch>
        </p:blipFill>
        <p:spPr>
          <a:xfrm>
            <a:off x="611560" y="4155373"/>
            <a:ext cx="3666643" cy="2153947"/>
          </a:xfrm>
          <a:prstGeom prst="rect">
            <a:avLst/>
          </a:prstGeom>
        </p:spPr>
      </p:pic>
      <p:pic>
        <p:nvPicPr>
          <p:cNvPr id="49" name="图片 48"/>
          <p:cNvPicPr>
            <a:picLocks noChangeAspect="1"/>
          </p:cNvPicPr>
          <p:nvPr/>
        </p:nvPicPr>
        <p:blipFill>
          <a:blip r:embed="rId3"/>
          <a:stretch>
            <a:fillRect/>
          </a:stretch>
        </p:blipFill>
        <p:spPr>
          <a:xfrm>
            <a:off x="730895" y="2263894"/>
            <a:ext cx="3265041" cy="1591426"/>
          </a:xfrm>
          <a:prstGeom prst="rect">
            <a:avLst/>
          </a:prstGeom>
        </p:spPr>
      </p:pic>
      <p:grpSp>
        <p:nvGrpSpPr>
          <p:cNvPr id="2" name="组合 1"/>
          <p:cNvGrpSpPr>
            <a:grpSpLocks noChangeAspect="1"/>
          </p:cNvGrpSpPr>
          <p:nvPr/>
        </p:nvGrpSpPr>
        <p:grpSpPr>
          <a:xfrm>
            <a:off x="4427984" y="2292870"/>
            <a:ext cx="4164259" cy="4088458"/>
            <a:chOff x="6124372" y="936562"/>
            <a:chExt cx="5398532" cy="5300264"/>
          </a:xfrm>
        </p:grpSpPr>
        <p:pic>
          <p:nvPicPr>
            <p:cNvPr id="66" name="图片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5461" y="936562"/>
              <a:ext cx="3157443" cy="5300264"/>
            </a:xfrm>
            <a:prstGeom prst="rect">
              <a:avLst/>
            </a:prstGeom>
          </p:spPr>
        </p:pic>
        <p:cxnSp>
          <p:nvCxnSpPr>
            <p:cNvPr id="67" name="直接连接符 66"/>
            <p:cNvCxnSpPr>
              <a:endCxn id="72" idx="2"/>
            </p:cNvCxnSpPr>
            <p:nvPr/>
          </p:nvCxnSpPr>
          <p:spPr>
            <a:xfrm>
              <a:off x="8070786" y="2233999"/>
              <a:ext cx="1033699" cy="288783"/>
            </a:xfrm>
            <a:prstGeom prst="line">
              <a:avLst/>
            </a:prstGeom>
            <a:noFill/>
            <a:ln w="19050" cap="flat" cmpd="sng" algn="ctr">
              <a:solidFill>
                <a:srgbClr val="C00000"/>
              </a:solidFill>
              <a:prstDash val="solid"/>
            </a:ln>
            <a:effectLst/>
          </p:spPr>
        </p:cxnSp>
        <p:sp>
          <p:nvSpPr>
            <p:cNvPr id="72" name="椭圆 71"/>
            <p:cNvSpPr/>
            <p:nvPr/>
          </p:nvSpPr>
          <p:spPr>
            <a:xfrm>
              <a:off x="9104485" y="2416106"/>
              <a:ext cx="202607" cy="213352"/>
            </a:xfrm>
            <a:prstGeom prst="ellipse">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75" name="文本框 43"/>
            <p:cNvSpPr txBox="1"/>
            <p:nvPr/>
          </p:nvSpPr>
          <p:spPr>
            <a:xfrm>
              <a:off x="6439591" y="1979091"/>
              <a:ext cx="1723263" cy="678301"/>
            </a:xfrm>
            <a:prstGeom prst="rect">
              <a:avLst/>
            </a:prstGeom>
            <a:noFill/>
          </p:spPr>
          <p:txBody>
            <a:bodyPr wrap="square" rtlCol="0">
              <a:spAutoFit/>
            </a:bodyPr>
            <a:lstStyle/>
            <a:p>
              <a:pPr algn="ctr"/>
              <a:r>
                <a:rPr lang="zh-CN" altLang="en-US" sz="1400" dirty="0">
                  <a:latin typeface="Cambria Math" panose="02040503050406030204" pitchFamily="18" charset="0"/>
                  <a:ea typeface="华文中宋" panose="02010600040101010101" pitchFamily="2" charset="-122"/>
                </a:rPr>
                <a:t>机顶交换机</a:t>
              </a:r>
              <a:r>
                <a:rPr lang="en-US" altLang="zh-CN" sz="1400" dirty="0">
                  <a:latin typeface="Cambria Math" panose="02040503050406030204" pitchFamily="18" charset="0"/>
                  <a:ea typeface="Cambria Math" panose="02040503050406030204" pitchFamily="18" charset="0"/>
                </a:rPr>
                <a:t>ToR</a:t>
              </a:r>
              <a:endParaRPr lang="zh-CN" altLang="en-US" sz="1400" dirty="0">
                <a:latin typeface="Cambria Math" panose="02040503050406030204" pitchFamily="18" charset="0"/>
                <a:ea typeface="华文中宋" panose="02010600040101010101" pitchFamily="2" charset="-122"/>
              </a:endParaRPr>
            </a:p>
          </p:txBody>
        </p:sp>
        <p:cxnSp>
          <p:nvCxnSpPr>
            <p:cNvPr id="76" name="直接连接符 75"/>
            <p:cNvCxnSpPr>
              <a:stCxn id="77" idx="1"/>
              <a:endCxn id="82" idx="3"/>
            </p:cNvCxnSpPr>
            <p:nvPr/>
          </p:nvCxnSpPr>
          <p:spPr>
            <a:xfrm flipH="1" flipV="1">
              <a:off x="8072281" y="4356667"/>
              <a:ext cx="914666" cy="270157"/>
            </a:xfrm>
            <a:prstGeom prst="line">
              <a:avLst/>
            </a:prstGeom>
            <a:noFill/>
            <a:ln w="19050" cap="flat" cmpd="sng" algn="ctr">
              <a:solidFill>
                <a:srgbClr val="C00000"/>
              </a:solidFill>
              <a:prstDash val="solid"/>
            </a:ln>
            <a:effectLst/>
          </p:spPr>
        </p:cxnSp>
        <p:sp>
          <p:nvSpPr>
            <p:cNvPr id="77" name="椭圆 76"/>
            <p:cNvSpPr/>
            <p:nvPr/>
          </p:nvSpPr>
          <p:spPr>
            <a:xfrm>
              <a:off x="8957277" y="4595580"/>
              <a:ext cx="202607" cy="213352"/>
            </a:xfrm>
            <a:prstGeom prst="ellipse">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82" name="文本框 46"/>
            <p:cNvSpPr txBox="1"/>
            <p:nvPr/>
          </p:nvSpPr>
          <p:spPr>
            <a:xfrm>
              <a:off x="6124372" y="4157166"/>
              <a:ext cx="1947909" cy="399001"/>
            </a:xfrm>
            <a:prstGeom prst="rect">
              <a:avLst/>
            </a:prstGeom>
            <a:noFill/>
          </p:spPr>
          <p:txBody>
            <a:bodyPr wrap="square" rtlCol="0">
              <a:spAutoFit/>
            </a:bodyPr>
            <a:lstStyle>
              <a:defPPr>
                <a:defRPr lang="en-US"/>
              </a:defPPr>
              <a:lvl1pPr algn="ctr">
                <a:defRPr sz="1600">
                  <a:latin typeface="微软雅黑" panose="020B0503020204020204" charset="-122"/>
                  <a:ea typeface="微软雅黑" panose="020B050302020402020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i="0" u="none" strike="noStrike" kern="0" cap="none" spc="0" normalizeH="0" baseline="0" noProof="0" dirty="0" err="1">
                  <a:ln>
                    <a:noFill/>
                  </a:ln>
                  <a:solidFill>
                    <a:sysClr val="windowText" lastClr="000000"/>
                  </a:solidFill>
                  <a:effectLst/>
                  <a:uLnTx/>
                  <a:uFillTx/>
                  <a:latin typeface="Cambria Math" panose="02040503050406030204" pitchFamily="18" charset="0"/>
                  <a:ea typeface="Cambria Math" panose="02040503050406030204" pitchFamily="18" charset="0"/>
                </a:rPr>
                <a:t>Polatis</a:t>
              </a:r>
              <a:r>
                <a:rPr kumimoji="0" lang="zh-CN" altLang="en-US" sz="1400" i="0" u="none" strike="noStrike" kern="0" cap="none" spc="0" normalizeH="0" baseline="0" noProof="0" dirty="0">
                  <a:ln>
                    <a:noFill/>
                  </a:ln>
                  <a:solidFill>
                    <a:sysClr val="windowText" lastClr="000000"/>
                  </a:solidFill>
                  <a:effectLst/>
                  <a:uLnTx/>
                  <a:uFillTx/>
                  <a:latin typeface="Cambria Math" panose="02040503050406030204" pitchFamily="18" charset="0"/>
                  <a:ea typeface="华文中宋" panose="02010600040101010101" pitchFamily="2" charset="-122"/>
                </a:rPr>
                <a:t>光交换机</a:t>
              </a:r>
              <a:endParaRPr kumimoji="0" lang="zh-CN" altLang="en-US" sz="1400" i="0" u="none" strike="noStrike" kern="0" cap="none" spc="0" normalizeH="0" baseline="0" noProof="0" dirty="0">
                <a:ln>
                  <a:noFill/>
                </a:ln>
                <a:solidFill>
                  <a:sysClr val="windowText" lastClr="000000"/>
                </a:solidFill>
                <a:effectLst/>
                <a:uLnTx/>
                <a:uFillTx/>
                <a:latin typeface="Cambria Math" panose="02040503050406030204" pitchFamily="18" charset="0"/>
                <a:ea typeface="华文中宋" panose="02010600040101010101" pitchFamily="2" charset="-122"/>
              </a:endParaRPr>
            </a:p>
          </p:txBody>
        </p:sp>
        <p:sp>
          <p:nvSpPr>
            <p:cNvPr id="83" name="文本框 47"/>
            <p:cNvSpPr txBox="1"/>
            <p:nvPr/>
          </p:nvSpPr>
          <p:spPr>
            <a:xfrm>
              <a:off x="6666847" y="2814442"/>
              <a:ext cx="1325458" cy="399001"/>
            </a:xfrm>
            <a:prstGeom prst="rect">
              <a:avLst/>
            </a:prstGeom>
            <a:noFill/>
          </p:spPr>
          <p:txBody>
            <a:bodyPr wrap="square" rtlCol="0">
              <a:spAutoFit/>
            </a:bodyPr>
            <a:lstStyle/>
            <a:p>
              <a:pPr algn="ctr"/>
              <a:r>
                <a:rPr lang="zh-CN" altLang="en-US" sz="1400" dirty="0">
                  <a:latin typeface="Cambria Math" panose="02040503050406030204" pitchFamily="18" charset="0"/>
                  <a:ea typeface="华文中宋" panose="02010600040101010101" pitchFamily="2" charset="-122"/>
                </a:rPr>
                <a:t>计算节点</a:t>
              </a:r>
              <a:endParaRPr lang="zh-CN" altLang="en-US" sz="1400" dirty="0">
                <a:latin typeface="Cambria Math" panose="02040503050406030204" pitchFamily="18" charset="0"/>
                <a:ea typeface="华文中宋" panose="02010600040101010101" pitchFamily="2" charset="-122"/>
              </a:endParaRPr>
            </a:p>
          </p:txBody>
        </p:sp>
        <p:cxnSp>
          <p:nvCxnSpPr>
            <p:cNvPr id="85" name="直接连接符 84"/>
            <p:cNvCxnSpPr>
              <a:endCxn id="91" idx="2"/>
            </p:cNvCxnSpPr>
            <p:nvPr/>
          </p:nvCxnSpPr>
          <p:spPr>
            <a:xfrm>
              <a:off x="8120218" y="3066202"/>
              <a:ext cx="1113729" cy="349385"/>
            </a:xfrm>
            <a:prstGeom prst="line">
              <a:avLst/>
            </a:prstGeom>
            <a:noFill/>
            <a:ln w="19050" cap="flat" cmpd="sng" algn="ctr">
              <a:solidFill>
                <a:srgbClr val="C00000"/>
              </a:solidFill>
              <a:prstDash val="solid"/>
            </a:ln>
            <a:effectLst/>
          </p:spPr>
        </p:cxnSp>
        <p:sp>
          <p:nvSpPr>
            <p:cNvPr id="91" name="椭圆 90"/>
            <p:cNvSpPr/>
            <p:nvPr/>
          </p:nvSpPr>
          <p:spPr>
            <a:xfrm>
              <a:off x="9233947" y="3308911"/>
              <a:ext cx="202607" cy="213352"/>
            </a:xfrm>
            <a:prstGeom prst="ellipse">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92" name="文本框 53"/>
            <p:cNvSpPr txBox="1"/>
            <p:nvPr/>
          </p:nvSpPr>
          <p:spPr>
            <a:xfrm>
              <a:off x="6267064" y="3482545"/>
              <a:ext cx="1947909" cy="399001"/>
            </a:xfrm>
            <a:prstGeom prst="rect">
              <a:avLst/>
            </a:prstGeom>
            <a:noFill/>
          </p:spPr>
          <p:txBody>
            <a:bodyPr wrap="square" rtlCol="0">
              <a:spAutoFit/>
            </a:bodyPr>
            <a:lstStyle>
              <a:defPPr>
                <a:defRPr lang="en-US"/>
              </a:defPPr>
              <a:lvl1pPr algn="ctr">
                <a:defRPr sz="1600">
                  <a:latin typeface="微软雅黑" panose="020B0503020204020204" charset="-122"/>
                  <a:ea typeface="微软雅黑" panose="020B050302020402020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i="0" u="none" strike="noStrike" kern="0" cap="none" spc="0" normalizeH="0" baseline="0" noProof="0" dirty="0">
                  <a:ln>
                    <a:noFill/>
                  </a:ln>
                  <a:solidFill>
                    <a:sysClr val="windowText" lastClr="000000"/>
                  </a:solidFill>
                  <a:effectLst/>
                  <a:uLnTx/>
                  <a:uFillTx/>
                  <a:latin typeface="Cambria Math" panose="02040503050406030204" pitchFamily="18" charset="0"/>
                  <a:ea typeface="Cambria Math" panose="02040503050406030204" pitchFamily="18" charset="0"/>
                </a:rPr>
                <a:t>SDI</a:t>
              </a:r>
              <a:r>
                <a:rPr kumimoji="0" lang="zh-CN" altLang="en-US" sz="1400" i="0" u="none" strike="noStrike" kern="0" cap="none" spc="0" normalizeH="0" baseline="0" noProof="0" dirty="0">
                  <a:ln>
                    <a:noFill/>
                  </a:ln>
                  <a:solidFill>
                    <a:sysClr val="windowText" lastClr="000000"/>
                  </a:solidFill>
                  <a:effectLst/>
                  <a:uLnTx/>
                  <a:uFillTx/>
                  <a:latin typeface="Cambria Math" panose="02040503050406030204" pitchFamily="18" charset="0"/>
                  <a:ea typeface="华文中宋" panose="02010600040101010101" pitchFamily="2" charset="-122"/>
                </a:rPr>
                <a:t>控制器</a:t>
              </a:r>
              <a:endParaRPr kumimoji="0" lang="zh-CN" altLang="en-US" sz="1400" i="0" u="none" strike="noStrike" kern="0" cap="none" spc="0" normalizeH="0" baseline="0" noProof="0" dirty="0">
                <a:ln>
                  <a:noFill/>
                </a:ln>
                <a:solidFill>
                  <a:sysClr val="windowText" lastClr="000000"/>
                </a:solidFill>
                <a:effectLst/>
                <a:uLnTx/>
                <a:uFillTx/>
                <a:latin typeface="Cambria Math" panose="02040503050406030204" pitchFamily="18" charset="0"/>
                <a:ea typeface="华文中宋" panose="02010600040101010101" pitchFamily="2" charset="-122"/>
              </a:endParaRPr>
            </a:p>
          </p:txBody>
        </p:sp>
        <p:cxnSp>
          <p:nvCxnSpPr>
            <p:cNvPr id="93" name="直接连接符 92"/>
            <p:cNvCxnSpPr>
              <a:stCxn id="94" idx="1"/>
            </p:cNvCxnSpPr>
            <p:nvPr/>
          </p:nvCxnSpPr>
          <p:spPr>
            <a:xfrm flipH="1" flipV="1">
              <a:off x="8072279" y="3641787"/>
              <a:ext cx="1191339" cy="344115"/>
            </a:xfrm>
            <a:prstGeom prst="line">
              <a:avLst/>
            </a:prstGeom>
            <a:noFill/>
            <a:ln w="19050" cap="flat" cmpd="sng" algn="ctr">
              <a:solidFill>
                <a:srgbClr val="C00000"/>
              </a:solidFill>
              <a:prstDash val="solid"/>
            </a:ln>
            <a:effectLst/>
          </p:spPr>
        </p:cxnSp>
        <p:sp>
          <p:nvSpPr>
            <p:cNvPr id="94" name="椭圆 93"/>
            <p:cNvSpPr/>
            <p:nvPr/>
          </p:nvSpPr>
          <p:spPr>
            <a:xfrm>
              <a:off x="9233947" y="3954657"/>
              <a:ext cx="202607" cy="213352"/>
            </a:xfrm>
            <a:prstGeom prst="ellipse">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95" name="Text Box 12"/>
          <p:cNvSpPr txBox="1">
            <a:spLocks noChangeArrowheads="1"/>
          </p:cNvSpPr>
          <p:nvPr/>
        </p:nvSpPr>
        <p:spPr bwMode="auto">
          <a:xfrm>
            <a:off x="6344280" y="1916832"/>
            <a:ext cx="1900210" cy="456231"/>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defPPr>
              <a:defRPr lang="en-US"/>
            </a:defPPr>
            <a:lvl1pPr algn="ctr">
              <a:lnSpc>
                <a:spcPct val="100000"/>
              </a:lnSpc>
              <a:buClrTx/>
              <a:buSzTx/>
              <a:buFontTx/>
              <a:buNone/>
              <a:defRPr sz="1600">
                <a:latin typeface="华文中宋" panose="02010600040101010101" pitchFamily="2" charset="-122"/>
                <a:ea typeface="华文中宋" panose="02010600040101010101" pitchFamily="2" charset="-122"/>
                <a:cs typeface="Arial" panose="020B0604020202020204" pitchFamily="34" charset="0"/>
              </a:defRPr>
            </a:lvl1pPr>
            <a:lvl2pPr>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r>
              <a:rPr lang="zh-CN" altLang="en-US" dirty="0">
                <a:solidFill>
                  <a:srgbClr val="C00000"/>
                </a:solidFill>
              </a:rPr>
              <a:t>曙光</a:t>
            </a:r>
            <a:r>
              <a:rPr lang="en-US" altLang="zh-CN" dirty="0">
                <a:solidFill>
                  <a:srgbClr val="C00000"/>
                </a:solidFill>
              </a:rPr>
              <a:t>7000</a:t>
            </a:r>
            <a:r>
              <a:rPr lang="zh-CN" altLang="en-US" dirty="0">
                <a:solidFill>
                  <a:srgbClr val="C00000"/>
                </a:solidFill>
              </a:rPr>
              <a:t>光电混合网络</a:t>
            </a:r>
            <a:endParaRPr lang="es-ES" dirty="0">
              <a:solidFill>
                <a:srgbClr val="C00000"/>
              </a:solidFill>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包缓存交换</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——Store-forward</a:t>
            </a:r>
            <a:endPar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p:cNvGraphicFramePr>
            <a:graphicFrameLocks noGrp="1"/>
          </p:cNvGraphicFramePr>
          <p:nvPr/>
        </p:nvGraphicFramePr>
        <p:xfrm>
          <a:off x="680555" y="2397826"/>
          <a:ext cx="7854682" cy="1967278"/>
        </p:xfrm>
        <a:graphic>
          <a:graphicData uri="http://schemas.openxmlformats.org/drawingml/2006/table">
            <a:tbl>
              <a:tblPr firstRow="1" bandRow="1">
                <a:tableStyleId>{5C22544A-7EE6-4342-B048-85BDC9FD1C3A}</a:tableStyleId>
              </a:tblPr>
              <a:tblGrid>
                <a:gridCol w="357031"/>
                <a:gridCol w="357031"/>
                <a:gridCol w="357031"/>
                <a:gridCol w="357031"/>
                <a:gridCol w="357031"/>
                <a:gridCol w="357031"/>
                <a:gridCol w="357031"/>
                <a:gridCol w="357031"/>
                <a:gridCol w="357031"/>
                <a:gridCol w="357031"/>
                <a:gridCol w="357031"/>
                <a:gridCol w="357031"/>
                <a:gridCol w="357031"/>
                <a:gridCol w="357031"/>
                <a:gridCol w="357031"/>
                <a:gridCol w="357031"/>
                <a:gridCol w="357031"/>
                <a:gridCol w="357031"/>
                <a:gridCol w="357031"/>
                <a:gridCol w="357031"/>
                <a:gridCol w="357031"/>
                <a:gridCol w="357031"/>
              </a:tblGrid>
              <a:tr h="327836">
                <a:tc rowSpan="4">
                  <a:txBody>
                    <a:bodyPr/>
                    <a:lstStyle/>
                    <a:p>
                      <a:pPr algn="ctr"/>
                      <a:r>
                        <a:rPr lang="en-US" altLang="zh-CN" sz="1600" b="0" dirty="0">
                          <a:solidFill>
                            <a:schemeClr val="tx1"/>
                          </a:solidFill>
                          <a:latin typeface="Cambria Math" panose="02040503050406030204" pitchFamily="18" charset="0"/>
                          <a:ea typeface="Cambria Math" panose="02040503050406030204" pitchFamily="18" charset="0"/>
                        </a:rPr>
                        <a:t>channel</a:t>
                      </a:r>
                      <a:endParaRPr lang="zh-CN" altLang="en-US" sz="1600" b="0" dirty="0">
                        <a:solidFill>
                          <a:schemeClr val="tx1"/>
                        </a:solidFill>
                        <a:latin typeface="Cambria Math" panose="02040503050406030204" pitchFamily="18" charset="0"/>
                      </a:endParaRPr>
                    </a:p>
                  </a:txBody>
                  <a:tcPr vert="vert27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solidFill>
                            <a:schemeClr val="tx1"/>
                          </a:solidFill>
                          <a:latin typeface="Cambria Math" panose="02040503050406030204" pitchFamily="18" charset="0"/>
                        </a:rPr>
                        <a:t>0</a:t>
                      </a:r>
                      <a:endParaRPr lang="zh-CN" altLang="en-US" sz="12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solidFill>
                            <a:schemeClr val="bg1"/>
                          </a:solidFill>
                          <a:latin typeface="Cambria Math" panose="02040503050406030204" pitchFamily="18" charset="0"/>
                        </a:rPr>
                        <a:t>R</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1" dirty="0">
                          <a:solidFill>
                            <a:schemeClr val="bg1"/>
                          </a:solidFill>
                          <a:latin typeface="Cambria Math" panose="02040503050406030204" pitchFamily="18" charset="0"/>
                        </a:rPr>
                        <a:t>A</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1" dirty="0">
                          <a:solidFill>
                            <a:schemeClr val="bg1"/>
                          </a:solidFill>
                          <a:latin typeface="Cambria Math" panose="02040503050406030204" pitchFamily="18" charset="0"/>
                        </a:rPr>
                        <a:t>H</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T</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ltLang="zh-CN"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7836">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chemeClr val="tx1"/>
                          </a:solidFill>
                          <a:latin typeface="Cambria Math" panose="02040503050406030204" pitchFamily="18" charset="0"/>
                        </a:rPr>
                        <a:t>1</a:t>
                      </a:r>
                      <a:endParaRPr lang="zh-CN" altLang="en-US" sz="12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1" dirty="0">
                          <a:solidFill>
                            <a:schemeClr val="bg1"/>
                          </a:solidFill>
                          <a:latin typeface="Cambria Math" panose="02040503050406030204" pitchFamily="18" charset="0"/>
                        </a:rPr>
                        <a:t>R</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1" dirty="0">
                          <a:solidFill>
                            <a:schemeClr val="bg1"/>
                          </a:solidFill>
                          <a:latin typeface="Cambria Math" panose="02040503050406030204" pitchFamily="18" charset="0"/>
                        </a:rPr>
                        <a:t>A</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1" dirty="0">
                          <a:solidFill>
                            <a:schemeClr val="bg1"/>
                          </a:solidFill>
                          <a:latin typeface="Cambria Math" panose="02040503050406030204" pitchFamily="18" charset="0"/>
                        </a:rPr>
                        <a:t>H</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T</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7836">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chemeClr val="tx1"/>
                          </a:solidFill>
                          <a:latin typeface="Cambria Math" panose="02040503050406030204" pitchFamily="18" charset="0"/>
                        </a:rPr>
                        <a:t>2</a:t>
                      </a:r>
                      <a:endParaRPr lang="zh-CN" altLang="en-US" sz="12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1" dirty="0">
                          <a:solidFill>
                            <a:schemeClr val="bg1"/>
                          </a:solidFill>
                          <a:latin typeface="Cambria Math" panose="02040503050406030204" pitchFamily="18" charset="0"/>
                        </a:rPr>
                        <a:t>R</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1" dirty="0">
                          <a:solidFill>
                            <a:schemeClr val="bg1"/>
                          </a:solidFill>
                          <a:latin typeface="Cambria Math" panose="02040503050406030204" pitchFamily="18" charset="0"/>
                        </a:rPr>
                        <a:t>A</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7836">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chemeClr val="tx1"/>
                          </a:solidFill>
                          <a:latin typeface="Cambria Math" panose="02040503050406030204" pitchFamily="18" charset="0"/>
                        </a:rPr>
                        <a:t>3</a:t>
                      </a:r>
                      <a:endParaRPr lang="zh-CN" altLang="en-US" sz="12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67617">
                <a:tc>
                  <a:txBody>
                    <a:bodyPr/>
                    <a:lstStyle/>
                    <a:p>
                      <a:pPr algn="ctr"/>
                      <a:endParaRPr lang="zh-CN" altLang="en-US" sz="1200"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0</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2</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3</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4</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5</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6</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7</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8</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9</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10</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11</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12</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13</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14</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15</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16</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17</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18</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19</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81614">
                <a:tc>
                  <a:txBody>
                    <a:bodyPr/>
                    <a:lstStyle/>
                    <a:p>
                      <a:pPr algn="ctr"/>
                      <a:endParaRPr lang="zh-CN" altLang="en-US" sz="1200"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0">
                  <a:txBody>
                    <a:bodyPr/>
                    <a:lstStyle/>
                    <a:p>
                      <a:pPr algn="ctr"/>
                      <a:r>
                        <a:rPr lang="en-US" altLang="zh-CN" sz="1600" dirty="0">
                          <a:solidFill>
                            <a:schemeClr val="tx1"/>
                          </a:solidFill>
                          <a:latin typeface="Cambria Math" panose="02040503050406030204" pitchFamily="18" charset="0"/>
                        </a:rPr>
                        <a:t>cycle</a:t>
                      </a:r>
                      <a:endParaRPr lang="zh-CN" altLang="en-US" sz="1600"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84" name="TextBox 83"/>
          <p:cNvSpPr txBox="1"/>
          <p:nvPr/>
        </p:nvSpPr>
        <p:spPr>
          <a:xfrm>
            <a:off x="258175" y="1224915"/>
            <a:ext cx="8418281" cy="907941"/>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包交换</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：路径上的网络单元相互独立，包只能占用一级单元</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spcBef>
                <a:spcPts val="600"/>
              </a:spcBef>
              <a:buSzPct val="60000"/>
              <a:buFont typeface="Wingdings" panose="05000000000000000000" pitchFamily="2" charset="2"/>
              <a:buChar char="l"/>
            </a:pPr>
            <a:r>
              <a:rPr lang="en-US" altLang="zh-CN" sz="24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SF</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：每级网络单元要把包</a:t>
            </a:r>
            <a:r>
              <a:rPr lang="zh-CN" altLang="en-US" sz="2400"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完整接收</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下来，才请求下一级</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p:txBody>
      </p:sp>
      <p:graphicFrame>
        <p:nvGraphicFramePr>
          <p:cNvPr id="48" name="表格 47"/>
          <p:cNvGraphicFramePr>
            <a:graphicFrameLocks noGrp="1"/>
          </p:cNvGraphicFramePr>
          <p:nvPr/>
        </p:nvGraphicFramePr>
        <p:xfrm>
          <a:off x="2108679" y="4560258"/>
          <a:ext cx="6426558" cy="1967278"/>
        </p:xfrm>
        <a:graphic>
          <a:graphicData uri="http://schemas.openxmlformats.org/drawingml/2006/table">
            <a:tbl>
              <a:tblPr firstRow="1" bandRow="1">
                <a:tableStyleId>{5C22544A-7EE6-4342-B048-85BDC9FD1C3A}</a:tableStyleId>
              </a:tblPr>
              <a:tblGrid>
                <a:gridCol w="357031"/>
                <a:gridCol w="357031"/>
                <a:gridCol w="357031"/>
                <a:gridCol w="357031"/>
                <a:gridCol w="357031"/>
                <a:gridCol w="357031"/>
                <a:gridCol w="357031"/>
                <a:gridCol w="357031"/>
                <a:gridCol w="357031"/>
                <a:gridCol w="357031"/>
                <a:gridCol w="357031"/>
                <a:gridCol w="357031"/>
                <a:gridCol w="357031"/>
                <a:gridCol w="357031"/>
                <a:gridCol w="357031"/>
                <a:gridCol w="357031"/>
                <a:gridCol w="357031"/>
                <a:gridCol w="357031"/>
              </a:tblGrid>
              <a:tr h="327836">
                <a:tc rowSpan="4">
                  <a:txBody>
                    <a:bodyPr/>
                    <a:lstStyle/>
                    <a:p>
                      <a:pPr algn="ctr"/>
                      <a:r>
                        <a:rPr lang="en-US" altLang="zh-CN" sz="1600" b="0" dirty="0">
                          <a:solidFill>
                            <a:schemeClr val="tx1"/>
                          </a:solidFill>
                          <a:latin typeface="Cambria Math" panose="02040503050406030204" pitchFamily="18" charset="0"/>
                          <a:ea typeface="Cambria Math" panose="02040503050406030204" pitchFamily="18" charset="0"/>
                        </a:rPr>
                        <a:t>channel</a:t>
                      </a:r>
                      <a:endParaRPr lang="zh-CN" altLang="en-US" sz="1600" b="0" dirty="0">
                        <a:solidFill>
                          <a:schemeClr val="tx1"/>
                        </a:solidFill>
                        <a:latin typeface="Cambria Math" panose="02040503050406030204" pitchFamily="18" charset="0"/>
                      </a:endParaRPr>
                    </a:p>
                  </a:txBody>
                  <a:tcPr vert="vert27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solidFill>
                            <a:schemeClr val="tx1"/>
                          </a:solidFill>
                          <a:latin typeface="Cambria Math" panose="02040503050406030204" pitchFamily="18" charset="0"/>
                        </a:rPr>
                        <a:t>0</a:t>
                      </a:r>
                      <a:endParaRPr lang="zh-CN" altLang="en-US" sz="12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solidFill>
                            <a:schemeClr val="bg1"/>
                          </a:solidFill>
                          <a:latin typeface="Cambria Math" panose="02040503050406030204" pitchFamily="18" charset="0"/>
                        </a:rPr>
                        <a:t>H</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T</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en-US" altLang="zh-CN"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r>
              <a:tr h="327836">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chemeClr val="tx1"/>
                          </a:solidFill>
                          <a:latin typeface="Cambria Math" panose="02040503050406030204" pitchFamily="18" charset="0"/>
                        </a:rPr>
                        <a:t>1</a:t>
                      </a:r>
                      <a:endParaRPr lang="zh-CN" altLang="en-US" sz="12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r>
                        <a:rPr lang="en-US" altLang="zh-CN" sz="1200" b="1" dirty="0">
                          <a:solidFill>
                            <a:schemeClr val="bg1"/>
                          </a:solidFill>
                          <a:latin typeface="Cambria Math" panose="02040503050406030204" pitchFamily="18" charset="0"/>
                        </a:rPr>
                        <a:t>H</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T</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r>
              <a:tr h="327836">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chemeClr val="tx1"/>
                          </a:solidFill>
                          <a:latin typeface="Cambria Math" panose="02040503050406030204" pitchFamily="18" charset="0"/>
                        </a:rPr>
                        <a:t>2</a:t>
                      </a:r>
                      <a:endParaRPr lang="zh-CN" altLang="en-US" sz="12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r>
                        <a:rPr lang="en-US" altLang="zh-CN" sz="1200" b="1" dirty="0">
                          <a:solidFill>
                            <a:schemeClr val="bg1"/>
                          </a:solidFill>
                          <a:latin typeface="Cambria Math" panose="02040503050406030204" pitchFamily="18" charset="0"/>
                        </a:rPr>
                        <a:t>H</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T</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r>
              <a:tr h="327836">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chemeClr val="tx1"/>
                          </a:solidFill>
                          <a:latin typeface="Cambria Math" panose="02040503050406030204" pitchFamily="18" charset="0"/>
                        </a:rPr>
                        <a:t>3</a:t>
                      </a:r>
                      <a:endParaRPr lang="zh-CN" altLang="en-US" sz="12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FCC"/>
                    </a:solidFill>
                  </a:tcPr>
                </a:tc>
                <a:tc>
                  <a:txBody>
                    <a:bodyPr/>
                    <a:lstStyle/>
                    <a:p>
                      <a:pPr algn="ctr"/>
                      <a:r>
                        <a:rPr lang="en-US" altLang="zh-CN" sz="1200" b="1" dirty="0">
                          <a:solidFill>
                            <a:schemeClr val="bg1"/>
                          </a:solidFill>
                          <a:latin typeface="Cambria Math" panose="02040503050406030204" pitchFamily="18" charset="0"/>
                        </a:rPr>
                        <a:t>H</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T</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r>
              <a:tr h="267617">
                <a:tc>
                  <a:txBody>
                    <a:bodyPr/>
                    <a:lstStyle/>
                    <a:p>
                      <a:pPr algn="ctr"/>
                      <a:endParaRPr lang="zh-CN" altLang="en-US" sz="1200"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0</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2</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3</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4</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5</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6</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7</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8</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9</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10</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11</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12</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13</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14</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15</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81614">
                <a:tc>
                  <a:txBody>
                    <a:bodyPr/>
                    <a:lstStyle/>
                    <a:p>
                      <a:pPr algn="ctr"/>
                      <a:endParaRPr lang="zh-CN" altLang="en-US" sz="1200"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16">
                  <a:txBody>
                    <a:bodyPr/>
                    <a:lstStyle/>
                    <a:p>
                      <a:pPr algn="ctr"/>
                      <a:r>
                        <a:rPr lang="en-US" altLang="zh-CN" sz="1600" dirty="0">
                          <a:solidFill>
                            <a:schemeClr val="tx1"/>
                          </a:solidFill>
                          <a:latin typeface="Cambria Math" panose="02040503050406030204" pitchFamily="18" charset="0"/>
                        </a:rPr>
                        <a:t>cycle</a:t>
                      </a:r>
                      <a:endParaRPr lang="zh-CN" altLang="en-US" sz="1600"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下箭头 1"/>
          <p:cNvSpPr/>
          <p:nvPr/>
        </p:nvSpPr>
        <p:spPr bwMode="auto">
          <a:xfrm>
            <a:off x="5133015" y="4134449"/>
            <a:ext cx="216024" cy="360040"/>
          </a:xfrm>
          <a:prstGeom prst="downArrow">
            <a:avLst/>
          </a:prstGeom>
          <a:solidFill>
            <a:srgbClr val="0000FF"/>
          </a:solidFill>
          <a:ln w="38100" algn="ctr">
            <a:noFill/>
            <a:round/>
          </a:ln>
          <a:effectLst/>
        </p:spPr>
        <p:txBody>
          <a:bodyPr wrap="squar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 name="TextBox 8"/>
          <p:cNvSpPr txBox="1"/>
          <p:nvPr/>
        </p:nvSpPr>
        <p:spPr>
          <a:xfrm>
            <a:off x="5277031" y="4141980"/>
            <a:ext cx="1107996" cy="369332"/>
          </a:xfrm>
          <a:prstGeom prst="rect">
            <a:avLst/>
          </a:prstGeom>
          <a:noFill/>
        </p:spPr>
        <p:txBody>
          <a:bodyPr wrap="none" rtlCol="0">
            <a:spAutoFit/>
          </a:bodyPr>
          <a:lstStyle/>
          <a:p>
            <a:r>
              <a:rPr lang="zh-CN" altLang="en-US" dirty="0">
                <a:solidFill>
                  <a:srgbClr val="0000FF"/>
                </a:solidFill>
                <a:latin typeface="华文中宋" panose="02010600040101010101" pitchFamily="2" charset="-122"/>
                <a:ea typeface="华文中宋" panose="02010600040101010101" pitchFamily="2" charset="-122"/>
              </a:rPr>
              <a:t>简化讨论</a:t>
            </a:r>
            <a:endParaRPr lang="zh-CN" altLang="en-US" dirty="0">
              <a:solidFill>
                <a:srgbClr val="0000FF"/>
              </a:solidFill>
              <a:latin typeface="华文中宋" panose="02010600040101010101" pitchFamily="2" charset="-122"/>
              <a:ea typeface="华文中宋" panose="02010600040101010101" pitchFamily="2" charset="-122"/>
            </a:endParaRPr>
          </a:p>
        </p:txBody>
      </p:sp>
      <p:sp>
        <p:nvSpPr>
          <p:cNvPr id="10" name="TextBox 9"/>
          <p:cNvSpPr txBox="1"/>
          <p:nvPr/>
        </p:nvSpPr>
        <p:spPr>
          <a:xfrm>
            <a:off x="2854015" y="5447416"/>
            <a:ext cx="3647152" cy="369332"/>
          </a:xfrm>
          <a:prstGeom prst="rect">
            <a:avLst/>
          </a:prstGeom>
          <a:solidFill>
            <a:schemeClr val="bg1"/>
          </a:solidFill>
        </p:spPr>
        <p:txBody>
          <a:bodyPr wrap="none" rtlCol="0">
            <a:spAutoFit/>
          </a:bodyPr>
          <a:lstStyle/>
          <a:p>
            <a:r>
              <a:rPr lang="zh-CN" altLang="en-US" dirty="0">
                <a:solidFill>
                  <a:srgbClr val="C00000"/>
                </a:solidFill>
                <a:latin typeface="华文中宋" panose="02010600040101010101" pitchFamily="2" charset="-122"/>
                <a:ea typeface="华文中宋" panose="02010600040101010101" pitchFamily="2" charset="-122"/>
              </a:rPr>
              <a:t>链路利用率不是问题，延迟是问题</a:t>
            </a:r>
            <a:endParaRPr lang="zh-CN" altLang="en-US" dirty="0">
              <a:solidFill>
                <a:srgbClr val="C00000"/>
              </a:solidFill>
              <a:latin typeface="华文中宋" panose="02010600040101010101" pitchFamily="2" charset="-122"/>
              <a:ea typeface="华文中宋" panose="02010600040101010101" pitchFamily="2" charset="-122"/>
            </a:endParaRPr>
          </a:p>
        </p:txBody>
      </p:sp>
      <p:pic>
        <p:nvPicPr>
          <p:cNvPr id="12" name="image12.jpg"/>
          <p:cNvPicPr>
            <a:picLocks noChangeAspect="1"/>
          </p:cNvPicPr>
          <p:nvPr/>
        </p:nvPicPr>
        <p:blipFill>
          <a:blip r:embed="rId2"/>
          <a:stretch>
            <a:fillRect/>
          </a:stretch>
        </p:blipFill>
        <p:spPr>
          <a:xfrm>
            <a:off x="10964" y="4414050"/>
            <a:ext cx="2141220" cy="1607238"/>
          </a:xfrm>
          <a:prstGeom prst="rect">
            <a:avLst/>
          </a:prstGeom>
          <a:effectLst>
            <a:outerShdw blurRad="63500" dist="38100" dir="5400000" rotWithShape="0">
              <a:srgbClr val="000000">
                <a:alpha val="50000"/>
              </a:srgbClr>
            </a:outerShdw>
          </a:effectLst>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包缓存交换</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——Cut-through</a:t>
            </a:r>
            <a:endPar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TextBox 83"/>
          <p:cNvSpPr txBox="1"/>
          <p:nvPr/>
        </p:nvSpPr>
        <p:spPr>
          <a:xfrm>
            <a:off x="258175" y="1311151"/>
            <a:ext cx="8418281" cy="1354217"/>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每级网络单元都只需要把包头接收下来，就可请求下一级</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spcBef>
                <a:spcPts val="600"/>
              </a:spcBef>
              <a:buSzPct val="60000"/>
              <a:buFont typeface="Wingdings" panose="05000000000000000000" pitchFamily="2" charset="2"/>
              <a:buChar char="l"/>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无阻塞情况表现出非常好的延迟性能</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spcBef>
                <a:spcPts val="600"/>
              </a:spcBef>
              <a:buSzPct val="60000"/>
              <a:buFont typeface="Wingdings" panose="05000000000000000000" pitchFamily="2" charset="2"/>
              <a:buChar char="l"/>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有阻塞情况退化为</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Store-forward</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Buffer</a:t>
            </a:r>
            <a:r>
              <a:rPr lang="zh-CN" altLang="en-US" sz="2400"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消耗量高</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p:txBody>
      </p:sp>
      <p:graphicFrame>
        <p:nvGraphicFramePr>
          <p:cNvPr id="48" name="表格 47"/>
          <p:cNvGraphicFramePr>
            <a:graphicFrameLocks noGrp="1"/>
          </p:cNvGraphicFramePr>
          <p:nvPr/>
        </p:nvGraphicFramePr>
        <p:xfrm>
          <a:off x="251520" y="3693970"/>
          <a:ext cx="3570310" cy="1967278"/>
        </p:xfrm>
        <a:graphic>
          <a:graphicData uri="http://schemas.openxmlformats.org/drawingml/2006/table">
            <a:tbl>
              <a:tblPr firstRow="1" bandRow="1">
                <a:tableStyleId>{5C22544A-7EE6-4342-B048-85BDC9FD1C3A}</a:tableStyleId>
              </a:tblPr>
              <a:tblGrid>
                <a:gridCol w="357031"/>
                <a:gridCol w="357031"/>
                <a:gridCol w="357031"/>
                <a:gridCol w="357031"/>
                <a:gridCol w="357031"/>
                <a:gridCol w="357031"/>
                <a:gridCol w="357031"/>
                <a:gridCol w="357031"/>
                <a:gridCol w="357031"/>
                <a:gridCol w="357031"/>
              </a:tblGrid>
              <a:tr h="327836">
                <a:tc rowSpan="4">
                  <a:txBody>
                    <a:bodyPr/>
                    <a:lstStyle/>
                    <a:p>
                      <a:pPr algn="ctr"/>
                      <a:r>
                        <a:rPr lang="en-US" altLang="zh-CN" sz="1600" b="0" dirty="0">
                          <a:solidFill>
                            <a:schemeClr val="tx1"/>
                          </a:solidFill>
                          <a:latin typeface="Cambria Math" panose="02040503050406030204" pitchFamily="18" charset="0"/>
                          <a:ea typeface="Cambria Math" panose="02040503050406030204" pitchFamily="18" charset="0"/>
                        </a:rPr>
                        <a:t>channel</a:t>
                      </a:r>
                      <a:endParaRPr lang="zh-CN" altLang="en-US" sz="1600" b="0" dirty="0">
                        <a:solidFill>
                          <a:schemeClr val="tx1"/>
                        </a:solidFill>
                        <a:latin typeface="Cambria Math" panose="02040503050406030204" pitchFamily="18" charset="0"/>
                      </a:endParaRPr>
                    </a:p>
                  </a:txBody>
                  <a:tcPr vert="vert27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solidFill>
                            <a:schemeClr val="tx1"/>
                          </a:solidFill>
                          <a:latin typeface="Cambria Math" panose="02040503050406030204" pitchFamily="18" charset="0"/>
                        </a:rPr>
                        <a:t>0</a:t>
                      </a:r>
                      <a:endParaRPr lang="zh-CN" altLang="en-US" sz="12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solidFill>
                            <a:schemeClr val="bg1"/>
                          </a:solidFill>
                          <a:latin typeface="Cambria Math" panose="02040503050406030204" pitchFamily="18" charset="0"/>
                        </a:rPr>
                        <a:t>H</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T</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7836">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chemeClr val="tx1"/>
                          </a:solidFill>
                          <a:latin typeface="Cambria Math" panose="02040503050406030204" pitchFamily="18" charset="0"/>
                        </a:rPr>
                        <a:t>1</a:t>
                      </a:r>
                      <a:endParaRPr lang="zh-CN" altLang="en-US" sz="12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1" dirty="0">
                          <a:solidFill>
                            <a:schemeClr val="bg1"/>
                          </a:solidFill>
                          <a:latin typeface="Cambria Math" panose="02040503050406030204" pitchFamily="18" charset="0"/>
                        </a:rPr>
                        <a:t>H</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T</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7836">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chemeClr val="tx1"/>
                          </a:solidFill>
                          <a:latin typeface="Cambria Math" panose="02040503050406030204" pitchFamily="18" charset="0"/>
                        </a:rPr>
                        <a:t>2</a:t>
                      </a:r>
                      <a:endParaRPr lang="zh-CN" altLang="en-US" sz="12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1" dirty="0">
                          <a:solidFill>
                            <a:schemeClr val="bg1"/>
                          </a:solidFill>
                          <a:latin typeface="Cambria Math" panose="02040503050406030204" pitchFamily="18" charset="0"/>
                        </a:rPr>
                        <a:t>H</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T</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7836">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chemeClr val="tx1"/>
                          </a:solidFill>
                          <a:latin typeface="Cambria Math" panose="02040503050406030204" pitchFamily="18" charset="0"/>
                        </a:rPr>
                        <a:t>3</a:t>
                      </a:r>
                      <a:endParaRPr lang="zh-CN" altLang="en-US" sz="12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1" dirty="0">
                          <a:solidFill>
                            <a:schemeClr val="bg1"/>
                          </a:solidFill>
                          <a:latin typeface="Cambria Math" panose="02040503050406030204" pitchFamily="18" charset="0"/>
                        </a:rPr>
                        <a:t>H</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T</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67617">
                <a:tc>
                  <a:txBody>
                    <a:bodyPr/>
                    <a:lstStyle/>
                    <a:p>
                      <a:pPr algn="ctr"/>
                      <a:endParaRPr lang="zh-CN" altLang="en-US" sz="1200"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0</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2</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3</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4</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5</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6</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7</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81614">
                <a:tc>
                  <a:txBody>
                    <a:bodyPr/>
                    <a:lstStyle/>
                    <a:p>
                      <a:pPr algn="ctr"/>
                      <a:endParaRPr lang="zh-CN" altLang="en-US" sz="1200"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p>
                      <a:pPr algn="ctr"/>
                      <a:r>
                        <a:rPr lang="en-US" altLang="zh-CN" sz="1600" dirty="0">
                          <a:solidFill>
                            <a:schemeClr val="tx1"/>
                          </a:solidFill>
                          <a:latin typeface="Cambria Math" panose="02040503050406030204" pitchFamily="18" charset="0"/>
                        </a:rPr>
                        <a:t>cycle</a:t>
                      </a:r>
                      <a:endParaRPr lang="zh-CN" altLang="en-US" sz="1600"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0" name="表格 9"/>
          <p:cNvGraphicFramePr>
            <a:graphicFrameLocks noGrp="1"/>
          </p:cNvGraphicFramePr>
          <p:nvPr/>
        </p:nvGraphicFramePr>
        <p:xfrm>
          <a:off x="4211960" y="3693970"/>
          <a:ext cx="4641403" cy="1967278"/>
        </p:xfrm>
        <a:graphic>
          <a:graphicData uri="http://schemas.openxmlformats.org/drawingml/2006/table">
            <a:tbl>
              <a:tblPr firstRow="1" bandRow="1">
                <a:tableStyleId>{5C22544A-7EE6-4342-B048-85BDC9FD1C3A}</a:tableStyleId>
              </a:tblPr>
              <a:tblGrid>
                <a:gridCol w="357031"/>
                <a:gridCol w="357031"/>
                <a:gridCol w="357031"/>
                <a:gridCol w="357031"/>
                <a:gridCol w="357031"/>
                <a:gridCol w="357031"/>
                <a:gridCol w="357031"/>
                <a:gridCol w="357031"/>
                <a:gridCol w="357031"/>
                <a:gridCol w="357031"/>
                <a:gridCol w="357031"/>
                <a:gridCol w="357031"/>
                <a:gridCol w="357031"/>
              </a:tblGrid>
              <a:tr h="327836">
                <a:tc rowSpan="4">
                  <a:txBody>
                    <a:bodyPr/>
                    <a:lstStyle/>
                    <a:p>
                      <a:pPr algn="ctr"/>
                      <a:r>
                        <a:rPr lang="en-US" altLang="zh-CN" sz="1600" b="0" dirty="0">
                          <a:solidFill>
                            <a:schemeClr val="tx1"/>
                          </a:solidFill>
                          <a:latin typeface="Cambria Math" panose="02040503050406030204" pitchFamily="18" charset="0"/>
                          <a:ea typeface="Cambria Math" panose="02040503050406030204" pitchFamily="18" charset="0"/>
                        </a:rPr>
                        <a:t>channel</a:t>
                      </a:r>
                      <a:endParaRPr lang="zh-CN" altLang="en-US" sz="1600" b="0" dirty="0">
                        <a:solidFill>
                          <a:schemeClr val="tx1"/>
                        </a:solidFill>
                        <a:latin typeface="Cambria Math" panose="02040503050406030204" pitchFamily="18" charset="0"/>
                      </a:endParaRPr>
                    </a:p>
                  </a:txBody>
                  <a:tcPr vert="vert27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solidFill>
                            <a:schemeClr val="tx1"/>
                          </a:solidFill>
                          <a:latin typeface="Cambria Math" panose="02040503050406030204" pitchFamily="18" charset="0"/>
                        </a:rPr>
                        <a:t>0</a:t>
                      </a:r>
                      <a:endParaRPr lang="zh-CN" altLang="en-US" sz="12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solidFill>
                            <a:schemeClr val="bg1"/>
                          </a:solidFill>
                          <a:latin typeface="Cambria Math" panose="02040503050406030204" pitchFamily="18" charset="0"/>
                        </a:rPr>
                        <a:t>H</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T</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7836">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chemeClr val="tx1"/>
                          </a:solidFill>
                          <a:latin typeface="Cambria Math" panose="02040503050406030204" pitchFamily="18" charset="0"/>
                        </a:rPr>
                        <a:t>1</a:t>
                      </a:r>
                      <a:endParaRPr lang="zh-CN" altLang="en-US" sz="12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1" dirty="0">
                          <a:solidFill>
                            <a:schemeClr val="bg1"/>
                          </a:solidFill>
                          <a:latin typeface="Cambria Math" panose="02040503050406030204" pitchFamily="18" charset="0"/>
                        </a:rPr>
                        <a:t>H</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T</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7836">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chemeClr val="tx1"/>
                          </a:solidFill>
                          <a:latin typeface="Cambria Math" panose="02040503050406030204" pitchFamily="18" charset="0"/>
                        </a:rPr>
                        <a:t>2</a:t>
                      </a:r>
                      <a:endParaRPr lang="zh-CN" altLang="en-US" sz="12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1" dirty="0">
                          <a:solidFill>
                            <a:schemeClr val="bg1"/>
                          </a:solidFill>
                          <a:latin typeface="Cambria Math" panose="02040503050406030204" pitchFamily="18" charset="0"/>
                        </a:rPr>
                        <a:t>H</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T</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7836">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a:solidFill>
                            <a:schemeClr val="tx1"/>
                          </a:solidFill>
                          <a:latin typeface="Cambria Math" panose="02040503050406030204" pitchFamily="18" charset="0"/>
                        </a:rPr>
                        <a:t>3</a:t>
                      </a:r>
                      <a:endParaRPr lang="zh-CN" altLang="en-US" sz="12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1" dirty="0">
                          <a:solidFill>
                            <a:schemeClr val="bg1"/>
                          </a:solidFill>
                          <a:latin typeface="Cambria Math" panose="02040503050406030204" pitchFamily="18" charset="0"/>
                        </a:rPr>
                        <a:t>H</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B</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Cambria Math" panose="02040503050406030204" pitchFamily="18" charset="0"/>
                        </a:rPr>
                        <a:t>T</a:t>
                      </a:r>
                      <a:endParaRPr lang="zh-CN" altLang="en-US" sz="1200" b="1" dirty="0">
                        <a:solidFill>
                          <a:schemeClr val="bg1"/>
                        </a:solidFill>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r>
              <a:tr h="267617">
                <a:tc>
                  <a:txBody>
                    <a:bodyPr/>
                    <a:lstStyle/>
                    <a:p>
                      <a:pPr algn="ctr"/>
                      <a:endParaRPr lang="zh-CN" altLang="en-US" sz="1200"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0</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2</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3</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4</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5</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6</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7</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8</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9</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b="1" dirty="0">
                          <a:solidFill>
                            <a:schemeClr val="tx1"/>
                          </a:solidFill>
                          <a:latin typeface="Cambria Math" panose="02040503050406030204" pitchFamily="18" charset="0"/>
                        </a:rPr>
                        <a:t>10</a:t>
                      </a:r>
                      <a:endParaRPr lang="zh-CN" altLang="en-US" sz="1000" b="1"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81614">
                <a:tc>
                  <a:txBody>
                    <a:bodyPr/>
                    <a:lstStyle/>
                    <a:p>
                      <a:pPr algn="ctr"/>
                      <a:endParaRPr lang="zh-CN" altLang="en-US" sz="1200"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11">
                  <a:txBody>
                    <a:bodyPr/>
                    <a:lstStyle/>
                    <a:p>
                      <a:pPr algn="ctr"/>
                      <a:r>
                        <a:rPr lang="en-US" altLang="zh-CN" sz="1600" dirty="0">
                          <a:solidFill>
                            <a:schemeClr val="tx1"/>
                          </a:solidFill>
                          <a:latin typeface="Cambria Math" panose="02040503050406030204" pitchFamily="18" charset="0"/>
                        </a:rPr>
                        <a:t>cycle</a:t>
                      </a:r>
                      <a:endParaRPr lang="zh-CN" altLang="en-US" sz="1600" dirty="0">
                        <a:solidFill>
                          <a:schemeClr val="tx1"/>
                        </a:solidFill>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TextBox 11"/>
          <p:cNvSpPr txBox="1"/>
          <p:nvPr/>
        </p:nvSpPr>
        <p:spPr>
          <a:xfrm>
            <a:off x="1619672" y="3261922"/>
            <a:ext cx="1338828" cy="369332"/>
          </a:xfrm>
          <a:prstGeom prst="rect">
            <a:avLst/>
          </a:prstGeom>
          <a:noFill/>
        </p:spPr>
        <p:txBody>
          <a:bodyPr wrap="none" rtlCol="0">
            <a:spAutoFit/>
          </a:bodyPr>
          <a:lstStyle/>
          <a:p>
            <a:r>
              <a:rPr lang="zh-CN" altLang="en-US" dirty="0">
                <a:solidFill>
                  <a:srgbClr val="0000FF"/>
                </a:solidFill>
                <a:latin typeface="华文中宋" panose="02010600040101010101" pitchFamily="2" charset="-122"/>
                <a:ea typeface="华文中宋" panose="02010600040101010101" pitchFamily="2" charset="-122"/>
              </a:rPr>
              <a:t>无阻塞情况</a:t>
            </a:r>
            <a:endParaRPr lang="zh-CN" altLang="en-US" dirty="0">
              <a:solidFill>
                <a:srgbClr val="0000FF"/>
              </a:solidFill>
              <a:latin typeface="华文中宋" panose="02010600040101010101" pitchFamily="2" charset="-122"/>
              <a:ea typeface="华文中宋" panose="02010600040101010101" pitchFamily="2" charset="-122"/>
            </a:endParaRPr>
          </a:p>
        </p:txBody>
      </p:sp>
      <p:sp>
        <p:nvSpPr>
          <p:cNvPr id="13" name="TextBox 12"/>
          <p:cNvSpPr txBox="1"/>
          <p:nvPr/>
        </p:nvSpPr>
        <p:spPr>
          <a:xfrm>
            <a:off x="6041484" y="3261922"/>
            <a:ext cx="1338828" cy="369332"/>
          </a:xfrm>
          <a:prstGeom prst="rect">
            <a:avLst/>
          </a:prstGeom>
          <a:noFill/>
        </p:spPr>
        <p:txBody>
          <a:bodyPr wrap="none" rtlCol="0">
            <a:spAutoFit/>
          </a:bodyPr>
          <a:lstStyle/>
          <a:p>
            <a:r>
              <a:rPr lang="zh-CN" altLang="en-US" dirty="0">
                <a:solidFill>
                  <a:srgbClr val="0000FF"/>
                </a:solidFill>
                <a:latin typeface="华文中宋" panose="02010600040101010101" pitchFamily="2" charset="-122"/>
                <a:ea typeface="华文中宋" panose="02010600040101010101" pitchFamily="2" charset="-122"/>
              </a:rPr>
              <a:t>有阻塞情况</a:t>
            </a:r>
            <a:endParaRPr lang="zh-CN" altLang="en-US"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流控</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——Buffer</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管理</a:t>
            </a:r>
            <a:endPar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TextBox 83"/>
          <p:cNvSpPr txBox="1"/>
          <p:nvPr/>
        </p:nvSpPr>
        <p:spPr>
          <a:xfrm>
            <a:off x="258175" y="1196752"/>
            <a:ext cx="8634305" cy="1354217"/>
          </a:xfrm>
          <a:prstGeom prst="rect">
            <a:avLst/>
          </a:prstGeom>
          <a:noFill/>
        </p:spPr>
        <p:txBody>
          <a:bodyPr wrap="square" rtlCol="0">
            <a:spAutoFit/>
          </a:bodyPr>
          <a:lstStyle/>
          <a:p>
            <a:pPr marL="285750" indent="-285750">
              <a:spcBef>
                <a:spcPts val="600"/>
              </a:spcBef>
              <a:buSzPct val="60000"/>
              <a:buFont typeface="Wingdings" panose="05000000000000000000" pitchFamily="2" charset="2"/>
              <a:buChar char="l"/>
            </a:pPr>
            <a:r>
              <a:rPr lang="zh-CN" altLang="en-US" sz="24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粗粒度，简单，带宽占用小：</a:t>
            </a: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rPr>
              <a:t>Xon</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中宋" panose="02010600040101010101" pitchFamily="2" charset="-122"/>
                <a:cs typeface="Times New Roman" panose="02020603050405020304" pitchFamily="18" charset="0"/>
              </a:rPr>
              <a:t>Xoff</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流控</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spcBef>
                <a:spcPts val="600"/>
              </a:spcBef>
              <a:buSzPct val="60000"/>
              <a:buFont typeface="Wingdings" panose="05000000000000000000" pitchFamily="2" charset="2"/>
              <a:buChar char="l"/>
            </a:pPr>
            <a:r>
              <a:rPr lang="zh-CN" altLang="en-US" sz="24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细粒度，复杂，带宽占用高：</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基于信用的流控（</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Credit-based</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spcBef>
                <a:spcPts val="600"/>
              </a:spcBef>
              <a:buSzPct val="60000"/>
              <a:buFont typeface="Wingdings" panose="05000000000000000000" pitchFamily="2" charset="2"/>
              <a:buChar char="l"/>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两者都需要考虑数据飞行时间</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p:txBody>
      </p:sp>
      <p:grpSp>
        <p:nvGrpSpPr>
          <p:cNvPr id="2" name="组合 1"/>
          <p:cNvGrpSpPr>
            <a:grpSpLocks noChangeAspect="1"/>
          </p:cNvGrpSpPr>
          <p:nvPr/>
        </p:nvGrpSpPr>
        <p:grpSpPr>
          <a:xfrm rot="16200000">
            <a:off x="656633" y="3815975"/>
            <a:ext cx="1737073" cy="675091"/>
            <a:chOff x="1439863" y="4067175"/>
            <a:chExt cx="1296987" cy="217488"/>
          </a:xfrm>
        </p:grpSpPr>
        <p:sp>
          <p:nvSpPr>
            <p:cNvPr id="72" name="Rectangle 29"/>
            <p:cNvSpPr>
              <a:spLocks noChangeArrowheads="1"/>
            </p:cNvSpPr>
            <p:nvPr/>
          </p:nvSpPr>
          <p:spPr bwMode="invGray">
            <a:xfrm>
              <a:off x="2663825"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73" name="Rectangle 30"/>
            <p:cNvSpPr>
              <a:spLocks noChangeArrowheads="1"/>
            </p:cNvSpPr>
            <p:nvPr/>
          </p:nvSpPr>
          <p:spPr bwMode="invGray">
            <a:xfrm>
              <a:off x="2592388"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74" name="Rectangle 31"/>
            <p:cNvSpPr>
              <a:spLocks noChangeArrowheads="1"/>
            </p:cNvSpPr>
            <p:nvPr/>
          </p:nvSpPr>
          <p:spPr bwMode="blackWhite">
            <a:xfrm>
              <a:off x="2519363"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75" name="Rectangle 32"/>
            <p:cNvSpPr>
              <a:spLocks noChangeArrowheads="1"/>
            </p:cNvSpPr>
            <p:nvPr/>
          </p:nvSpPr>
          <p:spPr bwMode="blackWhite">
            <a:xfrm>
              <a:off x="2447925"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76" name="Rectangle 33"/>
            <p:cNvSpPr>
              <a:spLocks noChangeArrowheads="1"/>
            </p:cNvSpPr>
            <p:nvPr/>
          </p:nvSpPr>
          <p:spPr bwMode="blackWhite">
            <a:xfrm>
              <a:off x="2374900"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77" name="Rectangle 34"/>
            <p:cNvSpPr>
              <a:spLocks noChangeArrowheads="1"/>
            </p:cNvSpPr>
            <p:nvPr/>
          </p:nvSpPr>
          <p:spPr bwMode="blackWhite">
            <a:xfrm>
              <a:off x="2303463"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78" name="Rectangle 35"/>
            <p:cNvSpPr>
              <a:spLocks noChangeArrowheads="1"/>
            </p:cNvSpPr>
            <p:nvPr/>
          </p:nvSpPr>
          <p:spPr bwMode="blackWhite">
            <a:xfrm>
              <a:off x="2230438"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79" name="Rectangle 36"/>
            <p:cNvSpPr>
              <a:spLocks noChangeArrowheads="1"/>
            </p:cNvSpPr>
            <p:nvPr/>
          </p:nvSpPr>
          <p:spPr bwMode="blackWhite">
            <a:xfrm>
              <a:off x="2159000"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80" name="Rectangle 37"/>
            <p:cNvSpPr>
              <a:spLocks noChangeArrowheads="1"/>
            </p:cNvSpPr>
            <p:nvPr/>
          </p:nvSpPr>
          <p:spPr bwMode="blackWhite">
            <a:xfrm>
              <a:off x="2087563"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81" name="Rectangle 38"/>
            <p:cNvSpPr>
              <a:spLocks noChangeArrowheads="1"/>
            </p:cNvSpPr>
            <p:nvPr/>
          </p:nvSpPr>
          <p:spPr bwMode="blackWhite">
            <a:xfrm>
              <a:off x="2016125"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82" name="Rectangle 39"/>
            <p:cNvSpPr>
              <a:spLocks noChangeArrowheads="1"/>
            </p:cNvSpPr>
            <p:nvPr/>
          </p:nvSpPr>
          <p:spPr bwMode="blackWhite">
            <a:xfrm>
              <a:off x="1943100"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83" name="Rectangle 40"/>
            <p:cNvSpPr>
              <a:spLocks noChangeArrowheads="1"/>
            </p:cNvSpPr>
            <p:nvPr/>
          </p:nvSpPr>
          <p:spPr bwMode="blackWhite">
            <a:xfrm>
              <a:off x="1871663"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85" name="Rectangle 48"/>
            <p:cNvSpPr>
              <a:spLocks noChangeArrowheads="1"/>
            </p:cNvSpPr>
            <p:nvPr/>
          </p:nvSpPr>
          <p:spPr bwMode="blackWhite">
            <a:xfrm>
              <a:off x="1798638"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86" name="Rectangle 49"/>
            <p:cNvSpPr>
              <a:spLocks noChangeArrowheads="1"/>
            </p:cNvSpPr>
            <p:nvPr/>
          </p:nvSpPr>
          <p:spPr bwMode="blackWhite">
            <a:xfrm>
              <a:off x="1727200"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87" name="Rectangle 50"/>
            <p:cNvSpPr>
              <a:spLocks noChangeArrowheads="1"/>
            </p:cNvSpPr>
            <p:nvPr/>
          </p:nvSpPr>
          <p:spPr bwMode="blackWhite">
            <a:xfrm>
              <a:off x="1655763"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88" name="Rectangle 63"/>
            <p:cNvSpPr>
              <a:spLocks noChangeArrowheads="1"/>
            </p:cNvSpPr>
            <p:nvPr/>
          </p:nvSpPr>
          <p:spPr bwMode="auto">
            <a:xfrm>
              <a:off x="1582738"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89" name="Rectangle 64"/>
            <p:cNvSpPr>
              <a:spLocks noChangeArrowheads="1"/>
            </p:cNvSpPr>
            <p:nvPr/>
          </p:nvSpPr>
          <p:spPr bwMode="auto">
            <a:xfrm>
              <a:off x="1511300"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90" name="Rectangle 65"/>
            <p:cNvSpPr>
              <a:spLocks noChangeArrowheads="1"/>
            </p:cNvSpPr>
            <p:nvPr/>
          </p:nvSpPr>
          <p:spPr bwMode="auto">
            <a:xfrm>
              <a:off x="1439863"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91" name="Rectangle 81"/>
            <p:cNvSpPr>
              <a:spLocks noChangeArrowheads="1"/>
            </p:cNvSpPr>
            <p:nvPr/>
          </p:nvSpPr>
          <p:spPr bwMode="auto">
            <a:xfrm>
              <a:off x="1439863" y="4067175"/>
              <a:ext cx="73025" cy="217488"/>
            </a:xfrm>
            <a:prstGeom prst="rect">
              <a:avLst/>
            </a:prstGeom>
            <a:solidFill>
              <a:srgbClr val="CCFFFF"/>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92" name="Rectangle 82"/>
            <p:cNvSpPr>
              <a:spLocks noChangeArrowheads="1"/>
            </p:cNvSpPr>
            <p:nvPr/>
          </p:nvSpPr>
          <p:spPr bwMode="auto">
            <a:xfrm>
              <a:off x="1511300" y="4067175"/>
              <a:ext cx="73025" cy="217488"/>
            </a:xfrm>
            <a:prstGeom prst="rect">
              <a:avLst/>
            </a:prstGeom>
            <a:solidFill>
              <a:srgbClr val="CCFFFF"/>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93" name="Rectangle 83"/>
            <p:cNvSpPr>
              <a:spLocks noChangeArrowheads="1"/>
            </p:cNvSpPr>
            <p:nvPr/>
          </p:nvSpPr>
          <p:spPr bwMode="auto">
            <a:xfrm>
              <a:off x="1584325" y="4067175"/>
              <a:ext cx="73025" cy="217488"/>
            </a:xfrm>
            <a:prstGeom prst="rect">
              <a:avLst/>
            </a:prstGeom>
            <a:solidFill>
              <a:srgbClr val="CCFFFF"/>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94" name="组合 93"/>
          <p:cNvGrpSpPr>
            <a:grpSpLocks noChangeAspect="1"/>
          </p:cNvGrpSpPr>
          <p:nvPr/>
        </p:nvGrpSpPr>
        <p:grpSpPr>
          <a:xfrm rot="16200000">
            <a:off x="2816873" y="3815975"/>
            <a:ext cx="1737073" cy="675091"/>
            <a:chOff x="1439863" y="4067175"/>
            <a:chExt cx="1296987" cy="217488"/>
          </a:xfrm>
          <a:solidFill>
            <a:srgbClr val="CCFFFF"/>
          </a:solidFill>
        </p:grpSpPr>
        <p:sp>
          <p:nvSpPr>
            <p:cNvPr id="95" name="Rectangle 29"/>
            <p:cNvSpPr>
              <a:spLocks noChangeArrowheads="1"/>
            </p:cNvSpPr>
            <p:nvPr/>
          </p:nvSpPr>
          <p:spPr bwMode="invGray">
            <a:xfrm>
              <a:off x="2663825" y="4067175"/>
              <a:ext cx="73025" cy="217488"/>
            </a:xfrm>
            <a:prstGeom prst="rect">
              <a:avLst/>
            </a:prstGeom>
            <a:solidFill>
              <a:schemeClr val="bg1">
                <a:lumMod val="75000"/>
              </a:schemeClr>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96" name="Rectangle 30"/>
            <p:cNvSpPr>
              <a:spLocks noChangeArrowheads="1"/>
            </p:cNvSpPr>
            <p:nvPr/>
          </p:nvSpPr>
          <p:spPr bwMode="invGray">
            <a:xfrm>
              <a:off x="2592388" y="4067175"/>
              <a:ext cx="73025" cy="217488"/>
            </a:xfrm>
            <a:prstGeom prst="rect">
              <a:avLst/>
            </a:prstGeom>
            <a:solidFill>
              <a:schemeClr val="bg1">
                <a:lumMod val="75000"/>
              </a:schemeClr>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97" name="Rectangle 31"/>
            <p:cNvSpPr>
              <a:spLocks noChangeArrowheads="1"/>
            </p:cNvSpPr>
            <p:nvPr/>
          </p:nvSpPr>
          <p:spPr bwMode="blackWhite">
            <a:xfrm>
              <a:off x="2519363" y="4067175"/>
              <a:ext cx="73025" cy="217488"/>
            </a:xfrm>
            <a:prstGeom prst="rect">
              <a:avLst/>
            </a:prstGeom>
            <a:solidFill>
              <a:schemeClr val="bg1">
                <a:lumMod val="75000"/>
              </a:schemeClr>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98" name="Rectangle 32"/>
            <p:cNvSpPr>
              <a:spLocks noChangeArrowheads="1"/>
            </p:cNvSpPr>
            <p:nvPr/>
          </p:nvSpPr>
          <p:spPr bwMode="blackWhite">
            <a:xfrm>
              <a:off x="2447925" y="4067175"/>
              <a:ext cx="73025" cy="217488"/>
            </a:xfrm>
            <a:prstGeom prst="rect">
              <a:avLst/>
            </a:prstGeom>
            <a:solidFill>
              <a:schemeClr val="bg1">
                <a:lumMod val="75000"/>
              </a:schemeClr>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99" name="Rectangle 33"/>
            <p:cNvSpPr>
              <a:spLocks noChangeArrowheads="1"/>
            </p:cNvSpPr>
            <p:nvPr/>
          </p:nvSpPr>
          <p:spPr bwMode="blackWhite">
            <a:xfrm>
              <a:off x="2374900" y="4067175"/>
              <a:ext cx="73025" cy="217488"/>
            </a:xfrm>
            <a:prstGeom prst="rect">
              <a:avLst/>
            </a:prstGeom>
            <a:solidFill>
              <a:schemeClr val="bg1">
                <a:lumMod val="75000"/>
              </a:schemeClr>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00" name="Rectangle 34"/>
            <p:cNvSpPr>
              <a:spLocks noChangeArrowheads="1"/>
            </p:cNvSpPr>
            <p:nvPr/>
          </p:nvSpPr>
          <p:spPr bwMode="blackWhite">
            <a:xfrm>
              <a:off x="2303463" y="4067175"/>
              <a:ext cx="73025" cy="217488"/>
            </a:xfrm>
            <a:prstGeom prst="rect">
              <a:avLst/>
            </a:prstGeom>
            <a:solidFill>
              <a:schemeClr val="bg1">
                <a:lumMod val="75000"/>
              </a:schemeClr>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01" name="Rectangle 35"/>
            <p:cNvSpPr>
              <a:spLocks noChangeArrowheads="1"/>
            </p:cNvSpPr>
            <p:nvPr/>
          </p:nvSpPr>
          <p:spPr bwMode="blackWhite">
            <a:xfrm>
              <a:off x="2230438" y="4067175"/>
              <a:ext cx="73025" cy="217488"/>
            </a:xfrm>
            <a:prstGeom prst="rect">
              <a:avLst/>
            </a:prstGeom>
            <a:solidFill>
              <a:schemeClr val="bg1">
                <a:lumMod val="75000"/>
              </a:schemeClr>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02" name="Rectangle 36"/>
            <p:cNvSpPr>
              <a:spLocks noChangeArrowheads="1"/>
            </p:cNvSpPr>
            <p:nvPr/>
          </p:nvSpPr>
          <p:spPr bwMode="blackWhite">
            <a:xfrm>
              <a:off x="2159000" y="4067175"/>
              <a:ext cx="73025" cy="217488"/>
            </a:xfrm>
            <a:prstGeom prst="rect">
              <a:avLst/>
            </a:prstGeom>
            <a:solidFill>
              <a:schemeClr val="bg1">
                <a:lumMod val="75000"/>
              </a:schemeClr>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03" name="Rectangle 37"/>
            <p:cNvSpPr>
              <a:spLocks noChangeArrowheads="1"/>
            </p:cNvSpPr>
            <p:nvPr/>
          </p:nvSpPr>
          <p:spPr bwMode="blackWhite">
            <a:xfrm>
              <a:off x="2087563" y="4067175"/>
              <a:ext cx="73025" cy="217488"/>
            </a:xfrm>
            <a:prstGeom prst="rect">
              <a:avLst/>
            </a:prstGeom>
            <a:solidFill>
              <a:schemeClr val="bg1">
                <a:lumMod val="75000"/>
              </a:schemeClr>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04" name="Rectangle 38"/>
            <p:cNvSpPr>
              <a:spLocks noChangeArrowheads="1"/>
            </p:cNvSpPr>
            <p:nvPr/>
          </p:nvSpPr>
          <p:spPr bwMode="blackWhite">
            <a:xfrm>
              <a:off x="2016125" y="4067175"/>
              <a:ext cx="73025" cy="217488"/>
            </a:xfrm>
            <a:prstGeom prst="rect">
              <a:avLst/>
            </a:prstGeom>
            <a:solidFill>
              <a:schemeClr val="bg1">
                <a:lumMod val="75000"/>
              </a:schemeClr>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05" name="Rectangle 39"/>
            <p:cNvSpPr>
              <a:spLocks noChangeArrowheads="1"/>
            </p:cNvSpPr>
            <p:nvPr/>
          </p:nvSpPr>
          <p:spPr bwMode="blackWhite">
            <a:xfrm>
              <a:off x="1943100" y="4067175"/>
              <a:ext cx="73025" cy="217488"/>
            </a:xfrm>
            <a:prstGeom prst="rect">
              <a:avLst/>
            </a:prstGeom>
            <a:solidFill>
              <a:schemeClr val="bg1">
                <a:lumMod val="75000"/>
              </a:schemeClr>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07" name="Rectangle 40"/>
            <p:cNvSpPr>
              <a:spLocks noChangeArrowheads="1"/>
            </p:cNvSpPr>
            <p:nvPr/>
          </p:nvSpPr>
          <p:spPr bwMode="blackWhite">
            <a:xfrm>
              <a:off x="1871663" y="4067175"/>
              <a:ext cx="73025" cy="217488"/>
            </a:xfrm>
            <a:prstGeom prst="rect">
              <a:avLst/>
            </a:prstGeom>
            <a:grp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08" name="Rectangle 48"/>
            <p:cNvSpPr>
              <a:spLocks noChangeArrowheads="1"/>
            </p:cNvSpPr>
            <p:nvPr/>
          </p:nvSpPr>
          <p:spPr bwMode="blackWhite">
            <a:xfrm>
              <a:off x="1798638" y="4067175"/>
              <a:ext cx="73025" cy="217488"/>
            </a:xfrm>
            <a:prstGeom prst="rect">
              <a:avLst/>
            </a:prstGeom>
            <a:grp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09" name="Rectangle 49"/>
            <p:cNvSpPr>
              <a:spLocks noChangeArrowheads="1"/>
            </p:cNvSpPr>
            <p:nvPr/>
          </p:nvSpPr>
          <p:spPr bwMode="blackWhite">
            <a:xfrm>
              <a:off x="1727200" y="4067175"/>
              <a:ext cx="73025" cy="217488"/>
            </a:xfrm>
            <a:prstGeom prst="rect">
              <a:avLst/>
            </a:prstGeom>
            <a:grp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10" name="Rectangle 50"/>
            <p:cNvSpPr>
              <a:spLocks noChangeArrowheads="1"/>
            </p:cNvSpPr>
            <p:nvPr/>
          </p:nvSpPr>
          <p:spPr bwMode="blackWhite">
            <a:xfrm>
              <a:off x="1655763" y="4067175"/>
              <a:ext cx="73025" cy="217488"/>
            </a:xfrm>
            <a:prstGeom prst="rect">
              <a:avLst/>
            </a:prstGeom>
            <a:grp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11" name="Rectangle 63"/>
            <p:cNvSpPr>
              <a:spLocks noChangeArrowheads="1"/>
            </p:cNvSpPr>
            <p:nvPr/>
          </p:nvSpPr>
          <p:spPr bwMode="auto">
            <a:xfrm>
              <a:off x="1582738" y="4067175"/>
              <a:ext cx="73025" cy="217488"/>
            </a:xfrm>
            <a:prstGeom prst="rect">
              <a:avLst/>
            </a:prstGeom>
            <a:grp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12" name="Rectangle 64"/>
            <p:cNvSpPr>
              <a:spLocks noChangeArrowheads="1"/>
            </p:cNvSpPr>
            <p:nvPr/>
          </p:nvSpPr>
          <p:spPr bwMode="auto">
            <a:xfrm>
              <a:off x="1511300" y="4067175"/>
              <a:ext cx="73025" cy="217488"/>
            </a:xfrm>
            <a:prstGeom prst="rect">
              <a:avLst/>
            </a:prstGeom>
            <a:grp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13" name="Rectangle 65"/>
            <p:cNvSpPr>
              <a:spLocks noChangeArrowheads="1"/>
            </p:cNvSpPr>
            <p:nvPr/>
          </p:nvSpPr>
          <p:spPr bwMode="auto">
            <a:xfrm>
              <a:off x="1439863" y="4067175"/>
              <a:ext cx="73025" cy="217488"/>
            </a:xfrm>
            <a:prstGeom prst="rect">
              <a:avLst/>
            </a:prstGeom>
            <a:grp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15" name="Rectangle 81"/>
            <p:cNvSpPr>
              <a:spLocks noChangeArrowheads="1"/>
            </p:cNvSpPr>
            <p:nvPr/>
          </p:nvSpPr>
          <p:spPr bwMode="auto">
            <a:xfrm>
              <a:off x="1439863" y="4067175"/>
              <a:ext cx="73025" cy="217488"/>
            </a:xfrm>
            <a:prstGeom prst="rect">
              <a:avLst/>
            </a:prstGeom>
            <a:grp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16" name="Rectangle 82"/>
            <p:cNvSpPr>
              <a:spLocks noChangeArrowheads="1"/>
            </p:cNvSpPr>
            <p:nvPr/>
          </p:nvSpPr>
          <p:spPr bwMode="auto">
            <a:xfrm>
              <a:off x="1511300" y="4067175"/>
              <a:ext cx="73025" cy="217488"/>
            </a:xfrm>
            <a:prstGeom prst="rect">
              <a:avLst/>
            </a:prstGeom>
            <a:grp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17" name="Rectangle 83"/>
            <p:cNvSpPr>
              <a:spLocks noChangeArrowheads="1"/>
            </p:cNvSpPr>
            <p:nvPr/>
          </p:nvSpPr>
          <p:spPr bwMode="auto">
            <a:xfrm>
              <a:off x="1584325" y="4067175"/>
              <a:ext cx="73025" cy="217488"/>
            </a:xfrm>
            <a:prstGeom prst="rect">
              <a:avLst/>
            </a:prstGeom>
            <a:grp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sp>
        <p:nvSpPr>
          <p:cNvPr id="3" name="TextBox 2"/>
          <p:cNvSpPr txBox="1"/>
          <p:nvPr/>
        </p:nvSpPr>
        <p:spPr>
          <a:xfrm>
            <a:off x="1187623" y="5120987"/>
            <a:ext cx="667170" cy="369332"/>
          </a:xfrm>
          <a:prstGeom prst="rect">
            <a:avLst/>
          </a:prstGeom>
          <a:noFill/>
        </p:spPr>
        <p:txBody>
          <a:bodyPr wrap="none" rtlCol="0">
            <a:spAutoFit/>
          </a:bodyPr>
          <a:lstStyle/>
          <a:p>
            <a:r>
              <a:rPr lang="en-US" altLang="zh-CN" b="1" dirty="0">
                <a:solidFill>
                  <a:srgbClr val="0000FF"/>
                </a:solidFill>
                <a:latin typeface="Cambria Math" panose="02040503050406030204" pitchFamily="18" charset="0"/>
                <a:ea typeface="Cambria Math" panose="02040503050406030204" pitchFamily="18" charset="0"/>
              </a:rPr>
              <a:t>Send</a:t>
            </a:r>
            <a:endParaRPr lang="zh-CN" altLang="en-US" b="1" dirty="0">
              <a:solidFill>
                <a:srgbClr val="0000FF"/>
              </a:solidFill>
              <a:latin typeface="Cambria Math" panose="02040503050406030204" pitchFamily="18" charset="0"/>
            </a:endParaRPr>
          </a:p>
        </p:txBody>
      </p:sp>
      <p:sp>
        <p:nvSpPr>
          <p:cNvPr id="119" name="TextBox 118"/>
          <p:cNvSpPr txBox="1"/>
          <p:nvPr/>
        </p:nvSpPr>
        <p:spPr>
          <a:xfrm>
            <a:off x="3355785" y="5120987"/>
            <a:ext cx="645369" cy="369332"/>
          </a:xfrm>
          <a:prstGeom prst="rect">
            <a:avLst/>
          </a:prstGeom>
          <a:noFill/>
        </p:spPr>
        <p:txBody>
          <a:bodyPr wrap="none" rtlCol="0">
            <a:spAutoFit/>
          </a:bodyPr>
          <a:lstStyle/>
          <a:p>
            <a:r>
              <a:rPr lang="en-US" altLang="zh-CN" b="1" dirty="0" err="1">
                <a:solidFill>
                  <a:srgbClr val="0000FF"/>
                </a:solidFill>
                <a:latin typeface="Cambria Math" panose="02040503050406030204" pitchFamily="18" charset="0"/>
              </a:rPr>
              <a:t>Recv</a:t>
            </a:r>
            <a:endParaRPr lang="zh-CN" altLang="en-US" b="1" dirty="0">
              <a:solidFill>
                <a:srgbClr val="0000FF"/>
              </a:solidFill>
              <a:latin typeface="Cambria Math" panose="02040503050406030204" pitchFamily="18" charset="0"/>
            </a:endParaRPr>
          </a:p>
        </p:txBody>
      </p:sp>
      <p:sp>
        <p:nvSpPr>
          <p:cNvPr id="120" name="Line 55"/>
          <p:cNvSpPr>
            <a:spLocks noChangeShapeType="1"/>
          </p:cNvSpPr>
          <p:nvPr/>
        </p:nvSpPr>
        <p:spPr bwMode="auto">
          <a:xfrm>
            <a:off x="3085927" y="3659612"/>
            <a:ext cx="261937"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a:p>
        </p:txBody>
      </p:sp>
      <p:sp>
        <p:nvSpPr>
          <p:cNvPr id="121" name="Text Box 56"/>
          <p:cNvSpPr txBox="1">
            <a:spLocks noChangeArrowheads="1"/>
          </p:cNvSpPr>
          <p:nvPr/>
        </p:nvSpPr>
        <p:spPr bwMode="auto">
          <a:xfrm>
            <a:off x="2816854" y="3392795"/>
            <a:ext cx="473505" cy="263791"/>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algn="ctr" defTabSz="914400">
              <a:lnSpc>
                <a:spcPct val="100000"/>
              </a:lnSpc>
              <a:buClrTx/>
              <a:buSzTx/>
              <a:buFontTx/>
              <a:buNone/>
            </a:pPr>
            <a:r>
              <a:rPr lang="es-ES" sz="1100" b="1" dirty="0">
                <a:solidFill>
                  <a:schemeClr val="tx1"/>
                </a:solidFill>
                <a:latin typeface="Tahoma" panose="020B0604030504040204" pitchFamily="34" charset="0"/>
              </a:rPr>
              <a:t>Xoff</a:t>
            </a:r>
            <a:endParaRPr lang="es-ES" sz="1100" b="1" dirty="0">
              <a:solidFill>
                <a:schemeClr val="tx1"/>
              </a:solidFill>
              <a:latin typeface="Tahoma" panose="020B0604030504040204" pitchFamily="34" charset="0"/>
            </a:endParaRPr>
          </a:p>
        </p:txBody>
      </p:sp>
      <p:sp>
        <p:nvSpPr>
          <p:cNvPr id="266" name="Line 55"/>
          <p:cNvSpPr>
            <a:spLocks noChangeShapeType="1"/>
          </p:cNvSpPr>
          <p:nvPr/>
        </p:nvSpPr>
        <p:spPr bwMode="auto">
          <a:xfrm>
            <a:off x="3085927" y="4635096"/>
            <a:ext cx="261937"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a:p>
        </p:txBody>
      </p:sp>
      <p:sp>
        <p:nvSpPr>
          <p:cNvPr id="267" name="Text Box 56"/>
          <p:cNvSpPr txBox="1">
            <a:spLocks noChangeArrowheads="1"/>
          </p:cNvSpPr>
          <p:nvPr/>
        </p:nvSpPr>
        <p:spPr bwMode="auto">
          <a:xfrm>
            <a:off x="2826472" y="4371304"/>
            <a:ext cx="454269" cy="263791"/>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algn="ctr" defTabSz="914400">
              <a:lnSpc>
                <a:spcPct val="100000"/>
              </a:lnSpc>
              <a:buClrTx/>
              <a:buSzTx/>
              <a:buFontTx/>
              <a:buNone/>
            </a:pPr>
            <a:r>
              <a:rPr lang="en-US" altLang="zh-CN" sz="1100" b="1" dirty="0" err="1">
                <a:solidFill>
                  <a:schemeClr val="tx1"/>
                </a:solidFill>
                <a:latin typeface="Tahoma" panose="020B0604030504040204" pitchFamily="34" charset="0"/>
              </a:rPr>
              <a:t>Xon</a:t>
            </a:r>
            <a:endParaRPr lang="es-ES" sz="1100" b="1" dirty="0">
              <a:solidFill>
                <a:schemeClr val="tx1"/>
              </a:solidFill>
              <a:latin typeface="Tahoma" panose="020B0604030504040204" pitchFamily="34" charset="0"/>
            </a:endParaRPr>
          </a:p>
        </p:txBody>
      </p:sp>
      <p:sp>
        <p:nvSpPr>
          <p:cNvPr id="268" name="Rectangle 29"/>
          <p:cNvSpPr>
            <a:spLocks noChangeArrowheads="1"/>
          </p:cNvSpPr>
          <p:nvPr/>
        </p:nvSpPr>
        <p:spPr bwMode="invGray">
          <a:xfrm rot="16200000">
            <a:off x="2820319" y="5948668"/>
            <a:ext cx="97803" cy="675091"/>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69" name="TextBox 268"/>
          <p:cNvSpPr txBox="1"/>
          <p:nvPr/>
        </p:nvSpPr>
        <p:spPr>
          <a:xfrm>
            <a:off x="3131840" y="6101547"/>
            <a:ext cx="1423788" cy="307777"/>
          </a:xfrm>
          <a:prstGeom prst="rect">
            <a:avLst/>
          </a:prstGeom>
          <a:noFill/>
        </p:spPr>
        <p:txBody>
          <a:bodyPr wrap="none" rtlCol="0">
            <a:spAutoFit/>
          </a:bodyPr>
          <a:lstStyle/>
          <a:p>
            <a:r>
              <a:rPr lang="zh-CN" altLang="en-US" sz="1400" dirty="0">
                <a:solidFill>
                  <a:srgbClr val="0000FF"/>
                </a:solidFill>
                <a:latin typeface="华文中宋" panose="02010600040101010101" pitchFamily="2" charset="-122"/>
                <a:ea typeface="华文中宋" panose="02010600040101010101" pitchFamily="2" charset="-122"/>
              </a:rPr>
              <a:t>空闲</a:t>
            </a:r>
            <a:r>
              <a:rPr lang="en-US" altLang="zh-CN" sz="1400" dirty="0">
                <a:solidFill>
                  <a:srgbClr val="0000FF"/>
                </a:solidFill>
                <a:latin typeface="华文中宋" panose="02010600040101010101" pitchFamily="2" charset="-122"/>
                <a:ea typeface="华文中宋" panose="02010600040101010101" pitchFamily="2" charset="-122"/>
              </a:rPr>
              <a:t>buffer</a:t>
            </a:r>
            <a:r>
              <a:rPr lang="zh-CN" altLang="en-US" sz="1400" dirty="0">
                <a:solidFill>
                  <a:srgbClr val="0000FF"/>
                </a:solidFill>
                <a:latin typeface="华文中宋" panose="02010600040101010101" pitchFamily="2" charset="-122"/>
                <a:ea typeface="华文中宋" panose="02010600040101010101" pitchFamily="2" charset="-122"/>
              </a:rPr>
              <a:t>单元</a:t>
            </a:r>
            <a:endParaRPr lang="zh-CN" altLang="en-US" sz="1400" dirty="0">
              <a:solidFill>
                <a:srgbClr val="0000FF"/>
              </a:solidFill>
              <a:latin typeface="华文中宋" panose="02010600040101010101" pitchFamily="2" charset="-122"/>
              <a:ea typeface="华文中宋" panose="02010600040101010101" pitchFamily="2" charset="-122"/>
            </a:endParaRPr>
          </a:p>
        </p:txBody>
      </p:sp>
      <p:sp>
        <p:nvSpPr>
          <p:cNvPr id="270" name="Rectangle 40"/>
          <p:cNvSpPr>
            <a:spLocks noChangeArrowheads="1"/>
          </p:cNvSpPr>
          <p:nvPr/>
        </p:nvSpPr>
        <p:spPr bwMode="blackWhite">
          <a:xfrm rot="16200000">
            <a:off x="5165629" y="5917889"/>
            <a:ext cx="97803" cy="675091"/>
          </a:xfrm>
          <a:prstGeom prst="rect">
            <a:avLst/>
          </a:prstGeom>
          <a:solidFill>
            <a:srgbClr val="CCFFFF"/>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72" name="TextBox 271"/>
          <p:cNvSpPr txBox="1"/>
          <p:nvPr/>
        </p:nvSpPr>
        <p:spPr>
          <a:xfrm>
            <a:off x="5454072" y="6101547"/>
            <a:ext cx="1422184" cy="307777"/>
          </a:xfrm>
          <a:prstGeom prst="rect">
            <a:avLst/>
          </a:prstGeom>
          <a:noFill/>
        </p:spPr>
        <p:txBody>
          <a:bodyPr wrap="none" rtlCol="0">
            <a:spAutoFit/>
          </a:bodyPr>
          <a:lstStyle/>
          <a:p>
            <a:r>
              <a:rPr lang="zh-CN" altLang="en-US" sz="1400" dirty="0">
                <a:solidFill>
                  <a:srgbClr val="0000FF"/>
                </a:solidFill>
                <a:latin typeface="华文中宋" panose="02010600040101010101" pitchFamily="2" charset="-122"/>
                <a:ea typeface="华文中宋" panose="02010600040101010101" pitchFamily="2" charset="-122"/>
              </a:rPr>
              <a:t>占用</a:t>
            </a:r>
            <a:r>
              <a:rPr lang="en-US" altLang="zh-CN" sz="1400" dirty="0">
                <a:solidFill>
                  <a:srgbClr val="0000FF"/>
                </a:solidFill>
                <a:latin typeface="华文中宋" panose="02010600040101010101" pitchFamily="2" charset="-122"/>
                <a:ea typeface="华文中宋" panose="02010600040101010101" pitchFamily="2" charset="-122"/>
              </a:rPr>
              <a:t>buffer</a:t>
            </a:r>
            <a:r>
              <a:rPr lang="zh-CN" altLang="en-US" sz="1400" dirty="0">
                <a:solidFill>
                  <a:srgbClr val="0000FF"/>
                </a:solidFill>
                <a:latin typeface="华文中宋" panose="02010600040101010101" pitchFamily="2" charset="-122"/>
                <a:ea typeface="华文中宋" panose="02010600040101010101" pitchFamily="2" charset="-122"/>
              </a:rPr>
              <a:t>单元</a:t>
            </a:r>
            <a:endParaRPr lang="zh-CN" altLang="en-US" sz="1400" dirty="0">
              <a:solidFill>
                <a:srgbClr val="0000FF"/>
              </a:solidFill>
              <a:latin typeface="华文中宋" panose="02010600040101010101" pitchFamily="2" charset="-122"/>
              <a:ea typeface="华文中宋" panose="02010600040101010101" pitchFamily="2" charset="-122"/>
            </a:endParaRPr>
          </a:p>
        </p:txBody>
      </p:sp>
      <p:sp>
        <p:nvSpPr>
          <p:cNvPr id="5" name="矩形 4"/>
          <p:cNvSpPr/>
          <p:nvPr/>
        </p:nvSpPr>
        <p:spPr bwMode="auto">
          <a:xfrm>
            <a:off x="827584" y="2780928"/>
            <a:ext cx="3528392" cy="2880320"/>
          </a:xfrm>
          <a:prstGeom prst="rect">
            <a:avLst/>
          </a:prstGeom>
          <a:noFill/>
          <a:ln w="12700" algn="ctr">
            <a:solidFill>
              <a:srgbClr val="3333CC"/>
            </a:solidFill>
            <a:prstDash val="dash"/>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273" name="组合 272"/>
          <p:cNvGrpSpPr>
            <a:grpSpLocks noChangeAspect="1"/>
          </p:cNvGrpSpPr>
          <p:nvPr/>
        </p:nvGrpSpPr>
        <p:grpSpPr>
          <a:xfrm rot="16200000">
            <a:off x="4905105" y="3815975"/>
            <a:ext cx="1737073" cy="675091"/>
            <a:chOff x="1439863" y="4067175"/>
            <a:chExt cx="1296987" cy="217488"/>
          </a:xfrm>
        </p:grpSpPr>
        <p:sp>
          <p:nvSpPr>
            <p:cNvPr id="274" name="Rectangle 29"/>
            <p:cNvSpPr>
              <a:spLocks noChangeArrowheads="1"/>
            </p:cNvSpPr>
            <p:nvPr/>
          </p:nvSpPr>
          <p:spPr bwMode="invGray">
            <a:xfrm>
              <a:off x="2663825"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75" name="Rectangle 30"/>
            <p:cNvSpPr>
              <a:spLocks noChangeArrowheads="1"/>
            </p:cNvSpPr>
            <p:nvPr/>
          </p:nvSpPr>
          <p:spPr bwMode="invGray">
            <a:xfrm>
              <a:off x="2592388"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76" name="Rectangle 31"/>
            <p:cNvSpPr>
              <a:spLocks noChangeArrowheads="1"/>
            </p:cNvSpPr>
            <p:nvPr/>
          </p:nvSpPr>
          <p:spPr bwMode="blackWhite">
            <a:xfrm>
              <a:off x="2519363"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77" name="Rectangle 32"/>
            <p:cNvSpPr>
              <a:spLocks noChangeArrowheads="1"/>
            </p:cNvSpPr>
            <p:nvPr/>
          </p:nvSpPr>
          <p:spPr bwMode="blackWhite">
            <a:xfrm>
              <a:off x="2447925"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78" name="Rectangle 33"/>
            <p:cNvSpPr>
              <a:spLocks noChangeArrowheads="1"/>
            </p:cNvSpPr>
            <p:nvPr/>
          </p:nvSpPr>
          <p:spPr bwMode="blackWhite">
            <a:xfrm>
              <a:off x="2374900"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79" name="Rectangle 34"/>
            <p:cNvSpPr>
              <a:spLocks noChangeArrowheads="1"/>
            </p:cNvSpPr>
            <p:nvPr/>
          </p:nvSpPr>
          <p:spPr bwMode="blackWhite">
            <a:xfrm>
              <a:off x="2303463"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80" name="Rectangle 35"/>
            <p:cNvSpPr>
              <a:spLocks noChangeArrowheads="1"/>
            </p:cNvSpPr>
            <p:nvPr/>
          </p:nvSpPr>
          <p:spPr bwMode="blackWhite">
            <a:xfrm>
              <a:off x="2230438"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81" name="Rectangle 36"/>
            <p:cNvSpPr>
              <a:spLocks noChangeArrowheads="1"/>
            </p:cNvSpPr>
            <p:nvPr/>
          </p:nvSpPr>
          <p:spPr bwMode="blackWhite">
            <a:xfrm>
              <a:off x="2159000"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82" name="Rectangle 37"/>
            <p:cNvSpPr>
              <a:spLocks noChangeArrowheads="1"/>
            </p:cNvSpPr>
            <p:nvPr/>
          </p:nvSpPr>
          <p:spPr bwMode="blackWhite">
            <a:xfrm>
              <a:off x="2087563"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83" name="Rectangle 38"/>
            <p:cNvSpPr>
              <a:spLocks noChangeArrowheads="1"/>
            </p:cNvSpPr>
            <p:nvPr/>
          </p:nvSpPr>
          <p:spPr bwMode="blackWhite">
            <a:xfrm>
              <a:off x="2016125"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84" name="Rectangle 39"/>
            <p:cNvSpPr>
              <a:spLocks noChangeArrowheads="1"/>
            </p:cNvSpPr>
            <p:nvPr/>
          </p:nvSpPr>
          <p:spPr bwMode="blackWhite">
            <a:xfrm>
              <a:off x="1943100"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85" name="Rectangle 40"/>
            <p:cNvSpPr>
              <a:spLocks noChangeArrowheads="1"/>
            </p:cNvSpPr>
            <p:nvPr/>
          </p:nvSpPr>
          <p:spPr bwMode="blackWhite">
            <a:xfrm>
              <a:off x="1871663"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86" name="Rectangle 48"/>
            <p:cNvSpPr>
              <a:spLocks noChangeArrowheads="1"/>
            </p:cNvSpPr>
            <p:nvPr/>
          </p:nvSpPr>
          <p:spPr bwMode="blackWhite">
            <a:xfrm>
              <a:off x="1798638"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87" name="Rectangle 49"/>
            <p:cNvSpPr>
              <a:spLocks noChangeArrowheads="1"/>
            </p:cNvSpPr>
            <p:nvPr/>
          </p:nvSpPr>
          <p:spPr bwMode="blackWhite">
            <a:xfrm>
              <a:off x="1727200"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88" name="Rectangle 50"/>
            <p:cNvSpPr>
              <a:spLocks noChangeArrowheads="1"/>
            </p:cNvSpPr>
            <p:nvPr/>
          </p:nvSpPr>
          <p:spPr bwMode="blackWhite">
            <a:xfrm>
              <a:off x="1655763"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89" name="Rectangle 63"/>
            <p:cNvSpPr>
              <a:spLocks noChangeArrowheads="1"/>
            </p:cNvSpPr>
            <p:nvPr/>
          </p:nvSpPr>
          <p:spPr bwMode="auto">
            <a:xfrm>
              <a:off x="1582738"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90" name="Rectangle 64"/>
            <p:cNvSpPr>
              <a:spLocks noChangeArrowheads="1"/>
            </p:cNvSpPr>
            <p:nvPr/>
          </p:nvSpPr>
          <p:spPr bwMode="auto">
            <a:xfrm>
              <a:off x="1511300"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91" name="Rectangle 65"/>
            <p:cNvSpPr>
              <a:spLocks noChangeArrowheads="1"/>
            </p:cNvSpPr>
            <p:nvPr/>
          </p:nvSpPr>
          <p:spPr bwMode="auto">
            <a:xfrm>
              <a:off x="1439863" y="4067175"/>
              <a:ext cx="73025" cy="217488"/>
            </a:xfrm>
            <a:prstGeom prst="rect">
              <a:avLst/>
            </a:prstGeom>
            <a:solidFill>
              <a:srgbClr val="C0C0C0"/>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92" name="Rectangle 81"/>
            <p:cNvSpPr>
              <a:spLocks noChangeArrowheads="1"/>
            </p:cNvSpPr>
            <p:nvPr/>
          </p:nvSpPr>
          <p:spPr bwMode="auto">
            <a:xfrm>
              <a:off x="1439863" y="4067175"/>
              <a:ext cx="73025" cy="217488"/>
            </a:xfrm>
            <a:prstGeom prst="rect">
              <a:avLst/>
            </a:prstGeom>
            <a:solidFill>
              <a:srgbClr val="CCFFFF"/>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93" name="Rectangle 82"/>
            <p:cNvSpPr>
              <a:spLocks noChangeArrowheads="1"/>
            </p:cNvSpPr>
            <p:nvPr/>
          </p:nvSpPr>
          <p:spPr bwMode="auto">
            <a:xfrm>
              <a:off x="1511300" y="4067175"/>
              <a:ext cx="73025" cy="217488"/>
            </a:xfrm>
            <a:prstGeom prst="rect">
              <a:avLst/>
            </a:prstGeom>
            <a:solidFill>
              <a:srgbClr val="CCFFFF"/>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94" name="Rectangle 83"/>
            <p:cNvSpPr>
              <a:spLocks noChangeArrowheads="1"/>
            </p:cNvSpPr>
            <p:nvPr/>
          </p:nvSpPr>
          <p:spPr bwMode="auto">
            <a:xfrm>
              <a:off x="1584325" y="4067175"/>
              <a:ext cx="73025" cy="217488"/>
            </a:xfrm>
            <a:prstGeom prst="rect">
              <a:avLst/>
            </a:prstGeom>
            <a:solidFill>
              <a:srgbClr val="CCFFFF"/>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295" name="组合 294"/>
          <p:cNvGrpSpPr>
            <a:grpSpLocks noChangeAspect="1"/>
          </p:cNvGrpSpPr>
          <p:nvPr/>
        </p:nvGrpSpPr>
        <p:grpSpPr>
          <a:xfrm rot="16200000">
            <a:off x="7065345" y="3815975"/>
            <a:ext cx="1737073" cy="675091"/>
            <a:chOff x="1439863" y="4067175"/>
            <a:chExt cx="1296987" cy="217488"/>
          </a:xfrm>
          <a:solidFill>
            <a:srgbClr val="CCFFFF"/>
          </a:solidFill>
        </p:grpSpPr>
        <p:sp>
          <p:nvSpPr>
            <p:cNvPr id="296" name="Rectangle 29"/>
            <p:cNvSpPr>
              <a:spLocks noChangeArrowheads="1"/>
            </p:cNvSpPr>
            <p:nvPr/>
          </p:nvSpPr>
          <p:spPr bwMode="invGray">
            <a:xfrm>
              <a:off x="2663825" y="4067175"/>
              <a:ext cx="73025" cy="217488"/>
            </a:xfrm>
            <a:prstGeom prst="rect">
              <a:avLst/>
            </a:prstGeom>
            <a:solidFill>
              <a:schemeClr val="bg1">
                <a:lumMod val="75000"/>
              </a:schemeClr>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97" name="Rectangle 30"/>
            <p:cNvSpPr>
              <a:spLocks noChangeArrowheads="1"/>
            </p:cNvSpPr>
            <p:nvPr/>
          </p:nvSpPr>
          <p:spPr bwMode="invGray">
            <a:xfrm>
              <a:off x="2592388" y="4067175"/>
              <a:ext cx="73025" cy="217488"/>
            </a:xfrm>
            <a:prstGeom prst="rect">
              <a:avLst/>
            </a:prstGeom>
            <a:solidFill>
              <a:schemeClr val="bg1">
                <a:lumMod val="75000"/>
              </a:schemeClr>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98" name="Rectangle 31"/>
            <p:cNvSpPr>
              <a:spLocks noChangeArrowheads="1"/>
            </p:cNvSpPr>
            <p:nvPr/>
          </p:nvSpPr>
          <p:spPr bwMode="blackWhite">
            <a:xfrm>
              <a:off x="2519363" y="4067175"/>
              <a:ext cx="73025" cy="217488"/>
            </a:xfrm>
            <a:prstGeom prst="rect">
              <a:avLst/>
            </a:prstGeom>
            <a:solidFill>
              <a:schemeClr val="bg1">
                <a:lumMod val="75000"/>
              </a:schemeClr>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99" name="Rectangle 32"/>
            <p:cNvSpPr>
              <a:spLocks noChangeArrowheads="1"/>
            </p:cNvSpPr>
            <p:nvPr/>
          </p:nvSpPr>
          <p:spPr bwMode="blackWhite">
            <a:xfrm>
              <a:off x="2447925" y="4067175"/>
              <a:ext cx="73025" cy="217488"/>
            </a:xfrm>
            <a:prstGeom prst="rect">
              <a:avLst/>
            </a:prstGeom>
            <a:solidFill>
              <a:schemeClr val="bg1">
                <a:lumMod val="75000"/>
              </a:schemeClr>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300" name="Rectangle 33"/>
            <p:cNvSpPr>
              <a:spLocks noChangeArrowheads="1"/>
            </p:cNvSpPr>
            <p:nvPr/>
          </p:nvSpPr>
          <p:spPr bwMode="blackWhite">
            <a:xfrm>
              <a:off x="2374900" y="4067175"/>
              <a:ext cx="73025" cy="217488"/>
            </a:xfrm>
            <a:prstGeom prst="rect">
              <a:avLst/>
            </a:prstGeom>
            <a:solidFill>
              <a:schemeClr val="bg1">
                <a:lumMod val="75000"/>
              </a:schemeClr>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301" name="Rectangle 34"/>
            <p:cNvSpPr>
              <a:spLocks noChangeArrowheads="1"/>
            </p:cNvSpPr>
            <p:nvPr/>
          </p:nvSpPr>
          <p:spPr bwMode="blackWhite">
            <a:xfrm>
              <a:off x="2303463" y="4067175"/>
              <a:ext cx="73025" cy="217488"/>
            </a:xfrm>
            <a:prstGeom prst="rect">
              <a:avLst/>
            </a:prstGeom>
            <a:solidFill>
              <a:schemeClr val="bg1">
                <a:lumMod val="75000"/>
              </a:schemeClr>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302" name="Rectangle 35"/>
            <p:cNvSpPr>
              <a:spLocks noChangeArrowheads="1"/>
            </p:cNvSpPr>
            <p:nvPr/>
          </p:nvSpPr>
          <p:spPr bwMode="blackWhite">
            <a:xfrm>
              <a:off x="2230438" y="4067175"/>
              <a:ext cx="73025" cy="217488"/>
            </a:xfrm>
            <a:prstGeom prst="rect">
              <a:avLst/>
            </a:prstGeom>
            <a:solidFill>
              <a:schemeClr val="bg1">
                <a:lumMod val="75000"/>
              </a:schemeClr>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303" name="Rectangle 36"/>
            <p:cNvSpPr>
              <a:spLocks noChangeArrowheads="1"/>
            </p:cNvSpPr>
            <p:nvPr/>
          </p:nvSpPr>
          <p:spPr bwMode="blackWhite">
            <a:xfrm>
              <a:off x="2159000" y="4067175"/>
              <a:ext cx="73025" cy="217488"/>
            </a:xfrm>
            <a:prstGeom prst="rect">
              <a:avLst/>
            </a:prstGeom>
            <a:solidFill>
              <a:schemeClr val="bg1">
                <a:lumMod val="75000"/>
              </a:schemeClr>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304" name="Rectangle 37"/>
            <p:cNvSpPr>
              <a:spLocks noChangeArrowheads="1"/>
            </p:cNvSpPr>
            <p:nvPr/>
          </p:nvSpPr>
          <p:spPr bwMode="blackWhite">
            <a:xfrm>
              <a:off x="2087563" y="4067175"/>
              <a:ext cx="73025" cy="217488"/>
            </a:xfrm>
            <a:prstGeom prst="rect">
              <a:avLst/>
            </a:prstGeom>
            <a:solidFill>
              <a:schemeClr val="bg1">
                <a:lumMod val="75000"/>
              </a:schemeClr>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305" name="Rectangle 38"/>
            <p:cNvSpPr>
              <a:spLocks noChangeArrowheads="1"/>
            </p:cNvSpPr>
            <p:nvPr/>
          </p:nvSpPr>
          <p:spPr bwMode="blackWhite">
            <a:xfrm>
              <a:off x="2016125" y="4067175"/>
              <a:ext cx="73025" cy="217488"/>
            </a:xfrm>
            <a:prstGeom prst="rect">
              <a:avLst/>
            </a:prstGeom>
            <a:solidFill>
              <a:schemeClr val="bg1">
                <a:lumMod val="75000"/>
              </a:schemeClr>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306" name="Rectangle 39"/>
            <p:cNvSpPr>
              <a:spLocks noChangeArrowheads="1"/>
            </p:cNvSpPr>
            <p:nvPr/>
          </p:nvSpPr>
          <p:spPr bwMode="blackWhite">
            <a:xfrm>
              <a:off x="1943100" y="4067175"/>
              <a:ext cx="73025" cy="217488"/>
            </a:xfrm>
            <a:prstGeom prst="rect">
              <a:avLst/>
            </a:prstGeom>
            <a:solidFill>
              <a:schemeClr val="bg1">
                <a:lumMod val="75000"/>
              </a:schemeClr>
            </a:solid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307" name="Rectangle 40"/>
            <p:cNvSpPr>
              <a:spLocks noChangeArrowheads="1"/>
            </p:cNvSpPr>
            <p:nvPr/>
          </p:nvSpPr>
          <p:spPr bwMode="blackWhite">
            <a:xfrm>
              <a:off x="1871663" y="4067175"/>
              <a:ext cx="73025" cy="217488"/>
            </a:xfrm>
            <a:prstGeom prst="rect">
              <a:avLst/>
            </a:prstGeom>
            <a:grp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308" name="Rectangle 48"/>
            <p:cNvSpPr>
              <a:spLocks noChangeArrowheads="1"/>
            </p:cNvSpPr>
            <p:nvPr/>
          </p:nvSpPr>
          <p:spPr bwMode="blackWhite">
            <a:xfrm>
              <a:off x="1798638" y="4067175"/>
              <a:ext cx="73025" cy="217488"/>
            </a:xfrm>
            <a:prstGeom prst="rect">
              <a:avLst/>
            </a:prstGeom>
            <a:grp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309" name="Rectangle 49"/>
            <p:cNvSpPr>
              <a:spLocks noChangeArrowheads="1"/>
            </p:cNvSpPr>
            <p:nvPr/>
          </p:nvSpPr>
          <p:spPr bwMode="blackWhite">
            <a:xfrm>
              <a:off x="1727200" y="4067175"/>
              <a:ext cx="73025" cy="217488"/>
            </a:xfrm>
            <a:prstGeom prst="rect">
              <a:avLst/>
            </a:prstGeom>
            <a:grp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310" name="Rectangle 50"/>
            <p:cNvSpPr>
              <a:spLocks noChangeArrowheads="1"/>
            </p:cNvSpPr>
            <p:nvPr/>
          </p:nvSpPr>
          <p:spPr bwMode="blackWhite">
            <a:xfrm>
              <a:off x="1655763" y="4067175"/>
              <a:ext cx="73025" cy="217488"/>
            </a:xfrm>
            <a:prstGeom prst="rect">
              <a:avLst/>
            </a:prstGeom>
            <a:grp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311" name="Rectangle 63"/>
            <p:cNvSpPr>
              <a:spLocks noChangeArrowheads="1"/>
            </p:cNvSpPr>
            <p:nvPr/>
          </p:nvSpPr>
          <p:spPr bwMode="auto">
            <a:xfrm>
              <a:off x="1582738" y="4067175"/>
              <a:ext cx="73025" cy="217488"/>
            </a:xfrm>
            <a:prstGeom prst="rect">
              <a:avLst/>
            </a:prstGeom>
            <a:grp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312" name="Rectangle 64"/>
            <p:cNvSpPr>
              <a:spLocks noChangeArrowheads="1"/>
            </p:cNvSpPr>
            <p:nvPr/>
          </p:nvSpPr>
          <p:spPr bwMode="auto">
            <a:xfrm>
              <a:off x="1511300" y="4067175"/>
              <a:ext cx="73025" cy="217488"/>
            </a:xfrm>
            <a:prstGeom prst="rect">
              <a:avLst/>
            </a:prstGeom>
            <a:grp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313" name="Rectangle 65"/>
            <p:cNvSpPr>
              <a:spLocks noChangeArrowheads="1"/>
            </p:cNvSpPr>
            <p:nvPr/>
          </p:nvSpPr>
          <p:spPr bwMode="auto">
            <a:xfrm>
              <a:off x="1439863" y="4067175"/>
              <a:ext cx="73025" cy="217488"/>
            </a:xfrm>
            <a:prstGeom prst="rect">
              <a:avLst/>
            </a:prstGeom>
            <a:grp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314" name="Rectangle 81"/>
            <p:cNvSpPr>
              <a:spLocks noChangeArrowheads="1"/>
            </p:cNvSpPr>
            <p:nvPr/>
          </p:nvSpPr>
          <p:spPr bwMode="auto">
            <a:xfrm>
              <a:off x="1439863" y="4067175"/>
              <a:ext cx="73025" cy="217488"/>
            </a:xfrm>
            <a:prstGeom prst="rect">
              <a:avLst/>
            </a:prstGeom>
            <a:grp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315" name="Rectangle 82"/>
            <p:cNvSpPr>
              <a:spLocks noChangeArrowheads="1"/>
            </p:cNvSpPr>
            <p:nvPr/>
          </p:nvSpPr>
          <p:spPr bwMode="auto">
            <a:xfrm>
              <a:off x="1511300" y="4067175"/>
              <a:ext cx="73025" cy="217488"/>
            </a:xfrm>
            <a:prstGeom prst="rect">
              <a:avLst/>
            </a:prstGeom>
            <a:grp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316" name="Rectangle 83"/>
            <p:cNvSpPr>
              <a:spLocks noChangeArrowheads="1"/>
            </p:cNvSpPr>
            <p:nvPr/>
          </p:nvSpPr>
          <p:spPr bwMode="auto">
            <a:xfrm>
              <a:off x="1584325" y="4067175"/>
              <a:ext cx="73025" cy="217488"/>
            </a:xfrm>
            <a:prstGeom prst="rect">
              <a:avLst/>
            </a:prstGeom>
            <a:grpFill/>
            <a:ln w="12700" algn="ctr">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sp>
        <p:nvSpPr>
          <p:cNvPr id="317" name="TextBox 316"/>
          <p:cNvSpPr txBox="1"/>
          <p:nvPr/>
        </p:nvSpPr>
        <p:spPr>
          <a:xfrm>
            <a:off x="5436095" y="5120987"/>
            <a:ext cx="667170" cy="369332"/>
          </a:xfrm>
          <a:prstGeom prst="rect">
            <a:avLst/>
          </a:prstGeom>
          <a:noFill/>
        </p:spPr>
        <p:txBody>
          <a:bodyPr wrap="none" rtlCol="0">
            <a:spAutoFit/>
          </a:bodyPr>
          <a:lstStyle/>
          <a:p>
            <a:r>
              <a:rPr lang="en-US" altLang="zh-CN" b="1" dirty="0">
                <a:solidFill>
                  <a:srgbClr val="0000FF"/>
                </a:solidFill>
                <a:latin typeface="Cambria Math" panose="02040503050406030204" pitchFamily="18" charset="0"/>
                <a:ea typeface="Cambria Math" panose="02040503050406030204" pitchFamily="18" charset="0"/>
              </a:rPr>
              <a:t>Send</a:t>
            </a:r>
            <a:endParaRPr lang="zh-CN" altLang="en-US" b="1" dirty="0">
              <a:solidFill>
                <a:srgbClr val="0000FF"/>
              </a:solidFill>
              <a:latin typeface="Cambria Math" panose="02040503050406030204" pitchFamily="18" charset="0"/>
            </a:endParaRPr>
          </a:p>
        </p:txBody>
      </p:sp>
      <p:sp>
        <p:nvSpPr>
          <p:cNvPr id="318" name="TextBox 317"/>
          <p:cNvSpPr txBox="1"/>
          <p:nvPr/>
        </p:nvSpPr>
        <p:spPr>
          <a:xfrm>
            <a:off x="7604257" y="5120987"/>
            <a:ext cx="645369" cy="369332"/>
          </a:xfrm>
          <a:prstGeom prst="rect">
            <a:avLst/>
          </a:prstGeom>
          <a:noFill/>
        </p:spPr>
        <p:txBody>
          <a:bodyPr wrap="none" rtlCol="0">
            <a:spAutoFit/>
          </a:bodyPr>
          <a:lstStyle/>
          <a:p>
            <a:r>
              <a:rPr lang="en-US" altLang="zh-CN" b="1" dirty="0" err="1">
                <a:solidFill>
                  <a:srgbClr val="0000FF"/>
                </a:solidFill>
                <a:latin typeface="Cambria Math" panose="02040503050406030204" pitchFamily="18" charset="0"/>
              </a:rPr>
              <a:t>Recv</a:t>
            </a:r>
            <a:endParaRPr lang="zh-CN" altLang="en-US" b="1" dirty="0">
              <a:solidFill>
                <a:srgbClr val="0000FF"/>
              </a:solidFill>
              <a:latin typeface="Cambria Math" panose="02040503050406030204" pitchFamily="18" charset="0"/>
            </a:endParaRPr>
          </a:p>
        </p:txBody>
      </p:sp>
      <p:sp>
        <p:nvSpPr>
          <p:cNvPr id="321" name="Line 55"/>
          <p:cNvSpPr>
            <a:spLocks noChangeShapeType="1"/>
          </p:cNvSpPr>
          <p:nvPr/>
        </p:nvSpPr>
        <p:spPr bwMode="auto">
          <a:xfrm flipH="1">
            <a:off x="6165163" y="4443740"/>
            <a:ext cx="1300203" cy="386962"/>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a:p>
        </p:txBody>
      </p:sp>
      <p:sp>
        <p:nvSpPr>
          <p:cNvPr id="323" name="矩形 322"/>
          <p:cNvSpPr/>
          <p:nvPr/>
        </p:nvSpPr>
        <p:spPr bwMode="auto">
          <a:xfrm>
            <a:off x="5076056" y="2780928"/>
            <a:ext cx="3528392" cy="2880320"/>
          </a:xfrm>
          <a:prstGeom prst="rect">
            <a:avLst/>
          </a:prstGeom>
          <a:noFill/>
          <a:ln w="12700" algn="ctr">
            <a:solidFill>
              <a:srgbClr val="3333CC"/>
            </a:solidFill>
            <a:prstDash val="dash"/>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4" name="TextBox 323"/>
          <p:cNvSpPr txBox="1"/>
          <p:nvPr/>
        </p:nvSpPr>
        <p:spPr>
          <a:xfrm>
            <a:off x="6103265" y="4037552"/>
            <a:ext cx="1441420" cy="523220"/>
          </a:xfrm>
          <a:prstGeom prst="rect">
            <a:avLst/>
          </a:prstGeom>
          <a:noFill/>
        </p:spPr>
        <p:txBody>
          <a:bodyPr wrap="none" rtlCol="0">
            <a:spAutoFit/>
          </a:bodyPr>
          <a:lstStyle/>
          <a:p>
            <a:pPr algn="ctr"/>
            <a:r>
              <a:rPr lang="zh-CN" altLang="en-US" sz="1400" dirty="0">
                <a:solidFill>
                  <a:srgbClr val="0000FF"/>
                </a:solidFill>
                <a:latin typeface="华文中宋" panose="02010600040101010101" pitchFamily="2" charset="-122"/>
                <a:ea typeface="华文中宋" panose="02010600040101010101" pitchFamily="2" charset="-122"/>
              </a:rPr>
              <a:t>以流控单元计数</a:t>
            </a:r>
            <a:endParaRPr lang="en-US" altLang="zh-CN" sz="1400" dirty="0">
              <a:solidFill>
                <a:srgbClr val="0000FF"/>
              </a:solidFill>
              <a:latin typeface="华文中宋" panose="02010600040101010101" pitchFamily="2" charset="-122"/>
              <a:ea typeface="华文中宋" panose="02010600040101010101" pitchFamily="2" charset="-122"/>
            </a:endParaRPr>
          </a:p>
          <a:p>
            <a:pPr algn="ctr"/>
            <a:r>
              <a:rPr lang="zh-CN" altLang="en-US" sz="1400" dirty="0">
                <a:solidFill>
                  <a:srgbClr val="0000FF"/>
                </a:solidFill>
                <a:latin typeface="华文中宋" panose="02010600040101010101" pitchFamily="2" charset="-122"/>
                <a:ea typeface="华文中宋" panose="02010600040101010101" pitchFamily="2" charset="-122"/>
              </a:rPr>
              <a:t>的空闲</a:t>
            </a:r>
            <a:r>
              <a:rPr lang="en-US" altLang="zh-CN" sz="1400" dirty="0">
                <a:solidFill>
                  <a:srgbClr val="0000FF"/>
                </a:solidFill>
                <a:latin typeface="华文中宋" panose="02010600040101010101" pitchFamily="2" charset="-122"/>
                <a:ea typeface="华文中宋" panose="02010600040101010101" pitchFamily="2" charset="-122"/>
              </a:rPr>
              <a:t>buffer</a:t>
            </a:r>
            <a:r>
              <a:rPr lang="zh-CN" altLang="en-US" sz="1400" dirty="0">
                <a:solidFill>
                  <a:srgbClr val="0000FF"/>
                </a:solidFill>
                <a:latin typeface="华文中宋" panose="02010600040101010101" pitchFamily="2" charset="-122"/>
                <a:ea typeface="华文中宋" panose="02010600040101010101" pitchFamily="2" charset="-122"/>
              </a:rPr>
              <a:t>值</a:t>
            </a:r>
            <a:endParaRPr lang="zh-CN" altLang="en-US" sz="1400" dirty="0">
              <a:solidFill>
                <a:srgbClr val="0000FF"/>
              </a:solidFill>
              <a:latin typeface="华文中宋" panose="02010600040101010101" pitchFamily="2" charset="-122"/>
              <a:ea typeface="华文中宋" panose="02010600040101010101" pitchFamily="2" charset="-122"/>
            </a:endParaRPr>
          </a:p>
        </p:txBody>
      </p:sp>
      <p:sp>
        <p:nvSpPr>
          <p:cNvPr id="325" name="Line 55"/>
          <p:cNvSpPr>
            <a:spLocks noChangeShapeType="1"/>
          </p:cNvSpPr>
          <p:nvPr/>
        </p:nvSpPr>
        <p:spPr bwMode="auto">
          <a:xfrm flipH="1">
            <a:off x="1979711" y="4058907"/>
            <a:ext cx="1106215" cy="62509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spAutoFit/>
          </a:bodyPr>
          <a:lstStyle/>
          <a:p>
            <a:endParaRPr lang="zh-CN" altLang="en-US"/>
          </a:p>
        </p:txBody>
      </p:sp>
      <p:sp>
        <p:nvSpPr>
          <p:cNvPr id="326" name="TextBox 325"/>
          <p:cNvSpPr txBox="1"/>
          <p:nvPr/>
        </p:nvSpPr>
        <p:spPr>
          <a:xfrm>
            <a:off x="1979712" y="3933056"/>
            <a:ext cx="1173719" cy="307777"/>
          </a:xfrm>
          <a:prstGeom prst="rect">
            <a:avLst/>
          </a:prstGeom>
          <a:noFill/>
        </p:spPr>
        <p:txBody>
          <a:bodyPr wrap="none" rtlCol="0">
            <a:spAutoFit/>
          </a:bodyPr>
          <a:lstStyle/>
          <a:p>
            <a:pPr algn="ctr"/>
            <a:r>
              <a:rPr lang="en-US" altLang="zh-CN" sz="1400" dirty="0">
                <a:solidFill>
                  <a:srgbClr val="0000FF"/>
                </a:solidFill>
                <a:latin typeface="华文中宋" panose="02010600040101010101" pitchFamily="2" charset="-122"/>
                <a:ea typeface="华文中宋" panose="02010600040101010101" pitchFamily="2" charset="-122"/>
              </a:rPr>
              <a:t>On/Off</a:t>
            </a:r>
            <a:r>
              <a:rPr lang="zh-CN" altLang="en-US" sz="1400" dirty="0">
                <a:solidFill>
                  <a:srgbClr val="0000FF"/>
                </a:solidFill>
                <a:latin typeface="华文中宋" panose="02010600040101010101" pitchFamily="2" charset="-122"/>
                <a:ea typeface="华文中宋" panose="02010600040101010101" pitchFamily="2" charset="-122"/>
              </a:rPr>
              <a:t>信号</a:t>
            </a:r>
            <a:endParaRPr lang="zh-CN" altLang="en-US" sz="14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536" y="2747342"/>
            <a:ext cx="8424935" cy="1795363"/>
          </a:xfrm>
          <a:prstGeom prst="rect">
            <a:avLst/>
          </a:prstGeom>
        </p:spPr>
        <p:txBody>
          <a:bodyPr vert="horz" wrap="square" lIns="0" tIns="0" rIns="0" bIns="0" rtlCol="0">
            <a:spAutoFit/>
          </a:bodyPr>
          <a:lstStyle/>
          <a:p>
            <a:pPr marL="0" marR="0" algn="ctr">
              <a:lnSpc>
                <a:spcPts val="7035"/>
              </a:lnSpc>
              <a:spcBef>
                <a:spcPct val="0"/>
              </a:spcBef>
              <a:spcAft>
                <a:spcPct val="0"/>
              </a:spcAft>
            </a:pPr>
            <a:r>
              <a:rPr lang="zh-CN" altLang="en-US" sz="4400" spc="-18" dirty="0">
                <a:solidFill>
                  <a:srgbClr val="003B93"/>
                </a:solidFill>
                <a:latin typeface="华文中宋" panose="02010600040101010101" pitchFamily="2" charset="-122"/>
                <a:ea typeface="华文中宋" panose="02010600040101010101" pitchFamily="2" charset="-122"/>
                <a:cs typeface="Cambria" panose="02040503050406030204"/>
              </a:rPr>
              <a:t>流控和路由结合的子问题</a:t>
            </a:r>
            <a:endParaRPr lang="en-US" altLang="zh-CN" sz="4400" spc="-18" dirty="0">
              <a:solidFill>
                <a:srgbClr val="003B93"/>
              </a:solidFill>
              <a:latin typeface="华文中宋" panose="02010600040101010101" pitchFamily="2" charset="-122"/>
              <a:ea typeface="华文中宋" panose="02010600040101010101" pitchFamily="2" charset="-122"/>
              <a:cs typeface="Cambria" panose="02040503050406030204"/>
            </a:endParaRPr>
          </a:p>
          <a:p>
            <a:pPr marL="0" marR="0" algn="ctr">
              <a:lnSpc>
                <a:spcPts val="7035"/>
              </a:lnSpc>
              <a:spcBef>
                <a:spcPct val="0"/>
              </a:spcBef>
              <a:spcAft>
                <a:spcPct val="0"/>
              </a:spcAft>
            </a:pPr>
            <a:r>
              <a:rPr lang="en-US" altLang="zh-CN" sz="4400" spc="-18" dirty="0">
                <a:solidFill>
                  <a:srgbClr val="003B93"/>
                </a:solidFill>
                <a:latin typeface="华文中宋" panose="02010600040101010101" pitchFamily="2" charset="-122"/>
                <a:ea typeface="华文中宋" panose="02010600040101010101" pitchFamily="2" charset="-122"/>
                <a:cs typeface="Cambria" panose="02040503050406030204"/>
              </a:rPr>
              <a:t>——</a:t>
            </a:r>
            <a:r>
              <a:rPr lang="zh-CN" altLang="en-US" sz="4400" spc="-18" dirty="0">
                <a:solidFill>
                  <a:srgbClr val="003B93"/>
                </a:solidFill>
                <a:latin typeface="华文中宋" panose="02010600040101010101" pitchFamily="2" charset="-122"/>
                <a:ea typeface="华文中宋" panose="02010600040101010101" pitchFamily="2" charset="-122"/>
                <a:cs typeface="Cambria" panose="02040503050406030204"/>
              </a:rPr>
              <a:t>死锁</a:t>
            </a:r>
            <a:endParaRPr lang="en-US" altLang="zh-CN" sz="4400" spc="-18" dirty="0">
              <a:solidFill>
                <a:srgbClr val="003B93"/>
              </a:solidFill>
              <a:latin typeface="华文中宋" panose="02010600040101010101" pitchFamily="2" charset="-122"/>
              <a:ea typeface="华文中宋" panose="02010600040101010101" pitchFamily="2" charset="-122"/>
              <a:cs typeface="Cambria" panose="02040503050406030204"/>
            </a:endParaRPr>
          </a:p>
        </p:txBody>
      </p:sp>
      <p:sp>
        <p:nvSpPr>
          <p:cNvPr id="19" name="矩形 18"/>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死锁</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3" name="TextBox 492"/>
          <p:cNvSpPr txBox="1"/>
          <p:nvPr/>
        </p:nvSpPr>
        <p:spPr>
          <a:xfrm>
            <a:off x="258175" y="1241172"/>
            <a:ext cx="8418281" cy="1200329"/>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死锁</a:t>
            </a:r>
            <a:r>
              <a:rPr lang="zh-CN" altLang="en-US" sz="24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：是指两个或两个以上的</a:t>
            </a:r>
            <a:r>
              <a:rPr lang="en-US" altLang="zh-CN" sz="24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Agent</a:t>
            </a:r>
            <a:r>
              <a:rPr lang="zh-CN" altLang="en-US" sz="24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，因争夺资源（链路、缓存等）而造成的一种互相等待的现象，若无外力作用，它们都将无法推进下去</a:t>
            </a:r>
            <a:endParaRPr lang="zh-CN" altLang="en-US" sz="24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521607" y="2780928"/>
            <a:ext cx="8214108" cy="369332"/>
          </a:xfrm>
          <a:prstGeom prst="rect">
            <a:avLst/>
          </a:prstGeom>
          <a:noFill/>
        </p:spPr>
        <p:txBody>
          <a:bodyPr wrap="none" rtlCol="0">
            <a:spAutoFit/>
          </a:bodyPr>
          <a:lstStyle/>
          <a:p>
            <a:r>
              <a:rPr lang="en-US" altLang="zh-CN" dirty="0">
                <a:latin typeface="华文楷体" panose="02010600040101010101" pitchFamily="2" charset="-122"/>
                <a:ea typeface="华文楷体" panose="02010600040101010101" pitchFamily="2" charset="-122"/>
              </a:rPr>
              <a:t>Agent</a:t>
            </a:r>
            <a:r>
              <a:rPr lang="zh-CN" altLang="en-US" dirty="0">
                <a:latin typeface="华文楷体" panose="02010600040101010101" pitchFamily="2" charset="-122"/>
                <a:ea typeface="华文楷体" panose="02010600040101010101" pitchFamily="2" charset="-122"/>
              </a:rPr>
              <a:t>：代理人，代表应用去争夺资源，因交换和流控类型不同，代理也不相同</a:t>
            </a:r>
            <a:endParaRPr lang="zh-CN" altLang="en-US" dirty="0">
              <a:latin typeface="华文楷体" panose="02010600040101010101" pitchFamily="2" charset="-122"/>
              <a:ea typeface="华文楷体" panose="02010600040101010101" pitchFamily="2" charset="-122"/>
            </a:endParaRPr>
          </a:p>
        </p:txBody>
      </p:sp>
      <p:graphicFrame>
        <p:nvGraphicFramePr>
          <p:cNvPr id="3" name="表格 2"/>
          <p:cNvGraphicFramePr>
            <a:graphicFrameLocks noGrp="1"/>
          </p:cNvGraphicFramePr>
          <p:nvPr/>
        </p:nvGraphicFramePr>
        <p:xfrm>
          <a:off x="1419315" y="3356992"/>
          <a:ext cx="6096000" cy="111252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zh-CN" altLang="en-US" dirty="0">
                          <a:solidFill>
                            <a:schemeClr val="tx1"/>
                          </a:solidFill>
                          <a:latin typeface="华文中宋" panose="02010600040101010101" pitchFamily="2" charset="-122"/>
                          <a:ea typeface="华文中宋" panose="02010600040101010101" pitchFamily="2" charset="-122"/>
                        </a:rPr>
                        <a:t>交换和流控模式</a:t>
                      </a:r>
                      <a:endParaRPr lang="zh-CN" altLang="en-US" dirty="0">
                        <a:solidFill>
                          <a:schemeClr val="tx1"/>
                        </a:solidFill>
                        <a:latin typeface="华文中宋" panose="02010600040101010101" pitchFamily="2" charset="-122"/>
                        <a:ea typeface="华文中宋" panose="020106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altLang="zh-CN" dirty="0">
                          <a:solidFill>
                            <a:schemeClr val="tx1"/>
                          </a:solidFill>
                          <a:latin typeface="华文中宋" panose="02010600040101010101" pitchFamily="2" charset="-122"/>
                          <a:ea typeface="华文中宋" panose="02010600040101010101" pitchFamily="2" charset="-122"/>
                        </a:rPr>
                        <a:t>Agent</a:t>
                      </a:r>
                      <a:endParaRPr lang="zh-CN" altLang="en-US" dirty="0">
                        <a:solidFill>
                          <a:schemeClr val="tx1"/>
                        </a:solidFill>
                        <a:latin typeface="华文中宋" panose="02010600040101010101" pitchFamily="2" charset="-122"/>
                        <a:ea typeface="华文中宋" panose="020106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altLang="zh-CN" dirty="0">
                          <a:solidFill>
                            <a:schemeClr val="tx1"/>
                          </a:solidFill>
                          <a:latin typeface="华文中宋" panose="02010600040101010101" pitchFamily="2" charset="-122"/>
                          <a:ea typeface="华文中宋" panose="02010600040101010101" pitchFamily="2" charset="-122"/>
                        </a:rPr>
                        <a:t>Resource</a:t>
                      </a:r>
                      <a:endParaRPr lang="zh-CN" altLang="en-US" dirty="0">
                        <a:solidFill>
                          <a:schemeClr val="tx1"/>
                        </a:solidFill>
                        <a:latin typeface="华文中宋" panose="02010600040101010101" pitchFamily="2" charset="-122"/>
                        <a:ea typeface="华文中宋" panose="020106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r h="370840">
                <a:tc>
                  <a:txBody>
                    <a:bodyPr/>
                    <a:lstStyle/>
                    <a:p>
                      <a:pPr algn="ctr"/>
                      <a:r>
                        <a:rPr lang="zh-CN" altLang="en-US" dirty="0">
                          <a:solidFill>
                            <a:schemeClr val="tx1"/>
                          </a:solidFill>
                          <a:latin typeface="华文中宋" panose="02010600040101010101" pitchFamily="2" charset="-122"/>
                          <a:ea typeface="华文中宋" panose="02010600040101010101" pitchFamily="2" charset="-122"/>
                        </a:rPr>
                        <a:t>电路交换</a:t>
                      </a:r>
                      <a:endParaRPr lang="zh-CN" altLang="en-US" dirty="0">
                        <a:solidFill>
                          <a:schemeClr val="tx1"/>
                        </a:solidFill>
                        <a:latin typeface="华文中宋" panose="02010600040101010101" pitchFamily="2" charset="-122"/>
                        <a:ea typeface="华文中宋" panose="020106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a:solidFill>
                            <a:schemeClr val="tx1"/>
                          </a:solidFill>
                          <a:latin typeface="华文中宋" panose="02010600040101010101" pitchFamily="2" charset="-122"/>
                          <a:ea typeface="华文中宋" panose="02010600040101010101" pitchFamily="2" charset="-122"/>
                        </a:rPr>
                        <a:t>连接</a:t>
                      </a:r>
                      <a:endParaRPr lang="zh-CN" altLang="en-US" dirty="0">
                        <a:solidFill>
                          <a:schemeClr val="tx1"/>
                        </a:solidFill>
                        <a:latin typeface="华文中宋" panose="02010600040101010101" pitchFamily="2" charset="-122"/>
                        <a:ea typeface="华文中宋" panose="020106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a:solidFill>
                            <a:schemeClr val="tx1"/>
                          </a:solidFill>
                          <a:latin typeface="华文中宋" panose="02010600040101010101" pitchFamily="2" charset="-122"/>
                          <a:ea typeface="华文中宋" panose="02010600040101010101" pitchFamily="2" charset="-122"/>
                        </a:rPr>
                        <a:t>一组链路</a:t>
                      </a:r>
                      <a:endParaRPr lang="zh-CN" altLang="en-US" dirty="0">
                        <a:solidFill>
                          <a:schemeClr val="tx1"/>
                        </a:solidFill>
                        <a:latin typeface="华文中宋" panose="02010600040101010101" pitchFamily="2" charset="-122"/>
                        <a:ea typeface="华文中宋" panose="020106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CN" altLang="en-US" dirty="0">
                          <a:solidFill>
                            <a:schemeClr val="tx1"/>
                          </a:solidFill>
                          <a:latin typeface="华文中宋" panose="02010600040101010101" pitchFamily="2" charset="-122"/>
                          <a:ea typeface="华文中宋" panose="02010600040101010101" pitchFamily="2" charset="-122"/>
                        </a:rPr>
                        <a:t>包缓存</a:t>
                      </a:r>
                      <a:endParaRPr lang="zh-CN" altLang="en-US" dirty="0">
                        <a:solidFill>
                          <a:schemeClr val="tx1"/>
                        </a:solidFill>
                        <a:latin typeface="华文中宋" panose="02010600040101010101" pitchFamily="2" charset="-122"/>
                        <a:ea typeface="华文中宋" panose="020106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a:solidFill>
                            <a:schemeClr val="tx1"/>
                          </a:solidFill>
                          <a:latin typeface="华文中宋" panose="02010600040101010101" pitchFamily="2" charset="-122"/>
                          <a:ea typeface="华文中宋" panose="02010600040101010101" pitchFamily="2" charset="-122"/>
                        </a:rPr>
                        <a:t>包</a:t>
                      </a:r>
                      <a:endParaRPr lang="zh-CN" altLang="en-US" dirty="0">
                        <a:solidFill>
                          <a:schemeClr val="tx1"/>
                        </a:solidFill>
                        <a:latin typeface="华文中宋" panose="02010600040101010101" pitchFamily="2" charset="-122"/>
                        <a:ea typeface="华文中宋" panose="020106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华文中宋" panose="02010600040101010101" pitchFamily="2" charset="-122"/>
                          <a:ea typeface="华文中宋" panose="02010600040101010101" pitchFamily="2" charset="-122"/>
                        </a:rPr>
                        <a:t>Buffer</a:t>
                      </a:r>
                      <a:endParaRPr lang="zh-CN" altLang="en-US" dirty="0">
                        <a:solidFill>
                          <a:schemeClr val="tx1"/>
                        </a:solidFill>
                        <a:latin typeface="华文中宋" panose="02010600040101010101" pitchFamily="2" charset="-122"/>
                        <a:ea typeface="华文中宋" panose="020106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死锁原因</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资源依赖关系成环</a:t>
            </a:r>
            <a:endParaRPr lang="zh-CN" altLang="en-US" sz="4000" dirty="0">
              <a:solidFill>
                <a:srgbClr val="003B93"/>
              </a:solidFill>
              <a:latin typeface="Cambria" panose="02040503050406030204"/>
              <a:cs typeface="Cambria" panose="02040503050406030204"/>
            </a:endParaRPr>
          </a:p>
        </p:txBody>
      </p:sp>
      <p:pic>
        <p:nvPicPr>
          <p:cNvPr id="54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1" name="矩形 540"/>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bwMode="auto">
          <a:xfrm>
            <a:off x="2025260" y="2276872"/>
            <a:ext cx="442679" cy="441229"/>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r>
              <a:rPr lang="en-US" altLang="zh-CN" kern="0" dirty="0">
                <a:solidFill>
                  <a:sysClr val="windowText" lastClr="000000"/>
                </a:solidFill>
              </a:rPr>
              <a:t>1</a:t>
            </a: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544" name="椭圆 543"/>
          <p:cNvSpPr/>
          <p:nvPr/>
        </p:nvSpPr>
        <p:spPr bwMode="auto">
          <a:xfrm>
            <a:off x="3434732" y="2276872"/>
            <a:ext cx="442679" cy="441229"/>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ysClr val="windowText" lastClr="000000"/>
                </a:solidFill>
                <a:effectLst/>
                <a:uLnTx/>
                <a:uFillTx/>
              </a:rPr>
              <a:t>2</a:t>
            </a: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3" name="圆角矩形 2"/>
          <p:cNvSpPr/>
          <p:nvPr/>
        </p:nvSpPr>
        <p:spPr bwMode="auto">
          <a:xfrm>
            <a:off x="1393649" y="4411543"/>
            <a:ext cx="352610" cy="338755"/>
          </a:xfrm>
          <a:prstGeom prst="roundRect">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rot="0" spcFirstLastPara="0" vertOverflow="overflow" horzOverflow="overflow" vert="horz" wrap="none" lIns="90000" tIns="46800" rIns="90000" bIns="46800" numCol="1" spcCol="0" rtlCol="0" fromWordArt="0" anchor="ctr" anchorCtr="0" forceAA="0" compatLnSpc="1">
            <a:noAutofit/>
          </a:bodyPr>
          <a:lstStyle/>
          <a:p>
            <a:pPr algn="ctr"/>
            <a:r>
              <a:rPr lang="en-US" altLang="zh-CN" sz="2400" b="1" i="1" kern="0" dirty="0">
                <a:solidFill>
                  <a:sysClr val="windowText" lastClr="000000"/>
                </a:solidFill>
              </a:rPr>
              <a:t>a</a:t>
            </a:r>
            <a:endParaRPr lang="zh-CN" altLang="en-US" sz="2400" b="1" i="1" kern="0" dirty="0">
              <a:solidFill>
                <a:sysClr val="windowText" lastClr="000000"/>
              </a:solidFill>
            </a:endParaRPr>
          </a:p>
        </p:txBody>
      </p:sp>
      <p:sp>
        <p:nvSpPr>
          <p:cNvPr id="548" name="圆角矩形 547"/>
          <p:cNvSpPr/>
          <p:nvPr/>
        </p:nvSpPr>
        <p:spPr bwMode="auto">
          <a:xfrm>
            <a:off x="2290034" y="4411543"/>
            <a:ext cx="352610" cy="338755"/>
          </a:xfrm>
          <a:prstGeom prst="roundRect">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rot="0" spcFirstLastPara="0" vertOverflow="overflow" horzOverflow="overflow" vert="horz" wrap="none" lIns="90000" tIns="46800" rIns="90000" bIns="46800" numCol="1" spcCol="0" rtlCol="0" fromWordArt="0" anchor="ctr" anchorCtr="0" forceAA="0" compatLnSpc="1">
            <a:noAutofit/>
          </a:bodyPr>
          <a:lstStyle/>
          <a:p>
            <a:pPr algn="ctr"/>
            <a:r>
              <a:rPr lang="en-US" altLang="zh-CN" sz="2400" b="1" i="1" kern="0" dirty="0">
                <a:solidFill>
                  <a:sysClr val="windowText" lastClr="000000"/>
                </a:solidFill>
              </a:rPr>
              <a:t>b</a:t>
            </a:r>
            <a:endParaRPr lang="zh-CN" altLang="en-US" sz="2400" b="1" i="1" kern="0" dirty="0">
              <a:solidFill>
                <a:sysClr val="windowText" lastClr="000000"/>
              </a:solidFill>
            </a:endParaRPr>
          </a:p>
        </p:txBody>
      </p:sp>
      <p:sp>
        <p:nvSpPr>
          <p:cNvPr id="549" name="圆角矩形 548"/>
          <p:cNvSpPr/>
          <p:nvPr/>
        </p:nvSpPr>
        <p:spPr bwMode="auto">
          <a:xfrm>
            <a:off x="3186419" y="4411543"/>
            <a:ext cx="352610" cy="338755"/>
          </a:xfrm>
          <a:prstGeom prst="roundRect">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rot="0" spcFirstLastPara="0" vertOverflow="overflow" horzOverflow="overflow" vert="horz" wrap="none" lIns="90000" tIns="46800" rIns="90000" bIns="46800" numCol="1" spcCol="0" rtlCol="0" fromWordArt="0" anchor="ctr" anchorCtr="0" forceAA="0" compatLnSpc="1">
            <a:noAutofit/>
          </a:bodyPr>
          <a:lstStyle/>
          <a:p>
            <a:pPr algn="ctr"/>
            <a:r>
              <a:rPr lang="en-US" altLang="zh-CN" sz="2400" b="1" i="1" kern="0" dirty="0">
                <a:solidFill>
                  <a:sysClr val="windowText" lastClr="000000"/>
                </a:solidFill>
              </a:rPr>
              <a:t>c</a:t>
            </a:r>
            <a:endParaRPr lang="zh-CN" altLang="en-US" sz="2400" b="1" i="1" kern="0" dirty="0">
              <a:solidFill>
                <a:sysClr val="windowText" lastClr="000000"/>
              </a:solidFill>
            </a:endParaRPr>
          </a:p>
        </p:txBody>
      </p:sp>
      <p:sp>
        <p:nvSpPr>
          <p:cNvPr id="550" name="圆角矩形 549"/>
          <p:cNvSpPr/>
          <p:nvPr/>
        </p:nvSpPr>
        <p:spPr bwMode="auto">
          <a:xfrm>
            <a:off x="4082804" y="4411543"/>
            <a:ext cx="352610" cy="338755"/>
          </a:xfrm>
          <a:prstGeom prst="roundRect">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rot="0" spcFirstLastPara="0" vertOverflow="overflow" horzOverflow="overflow" vert="horz" wrap="none" lIns="90000" tIns="46800" rIns="90000" bIns="46800" numCol="1" spcCol="0" rtlCol="0" fromWordArt="0" anchor="ctr" anchorCtr="0" forceAA="0" compatLnSpc="1">
            <a:noAutofit/>
          </a:bodyPr>
          <a:lstStyle/>
          <a:p>
            <a:pPr algn="ctr"/>
            <a:r>
              <a:rPr lang="en-US" altLang="zh-CN" sz="2400" b="1" i="1" kern="0" dirty="0">
                <a:solidFill>
                  <a:sysClr val="windowText" lastClr="000000"/>
                </a:solidFill>
              </a:rPr>
              <a:t>d</a:t>
            </a:r>
            <a:endParaRPr lang="zh-CN" altLang="en-US" sz="2400" b="1" i="1" kern="0" dirty="0">
              <a:solidFill>
                <a:sysClr val="windowText" lastClr="000000"/>
              </a:solidFill>
            </a:endParaRPr>
          </a:p>
        </p:txBody>
      </p:sp>
      <p:cxnSp>
        <p:nvCxnSpPr>
          <p:cNvPr id="545" name="直接箭头连接符 544"/>
          <p:cNvCxnSpPr>
            <a:stCxn id="2" idx="4"/>
            <a:endCxn id="3" idx="0"/>
          </p:cNvCxnSpPr>
          <p:nvPr/>
        </p:nvCxnSpPr>
        <p:spPr>
          <a:xfrm flipH="1">
            <a:off x="1569954" y="2718101"/>
            <a:ext cx="676646" cy="1693442"/>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51" name="直接箭头连接符 550"/>
          <p:cNvCxnSpPr>
            <a:stCxn id="2" idx="4"/>
            <a:endCxn id="548" idx="0"/>
          </p:cNvCxnSpPr>
          <p:nvPr/>
        </p:nvCxnSpPr>
        <p:spPr>
          <a:xfrm>
            <a:off x="2246600" y="2718101"/>
            <a:ext cx="219739" cy="1693442"/>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54" name="直接箭头连接符 553"/>
          <p:cNvCxnSpPr>
            <a:stCxn id="2" idx="4"/>
            <a:endCxn id="549" idx="0"/>
          </p:cNvCxnSpPr>
          <p:nvPr/>
        </p:nvCxnSpPr>
        <p:spPr>
          <a:xfrm>
            <a:off x="2246600" y="2718101"/>
            <a:ext cx="1116124" cy="1693442"/>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57" name="直接箭头连接符 556"/>
          <p:cNvCxnSpPr>
            <a:stCxn id="544" idx="4"/>
          </p:cNvCxnSpPr>
          <p:nvPr/>
        </p:nvCxnSpPr>
        <p:spPr>
          <a:xfrm flipH="1">
            <a:off x="1746259" y="2718101"/>
            <a:ext cx="1909813" cy="1693442"/>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61" name="直接箭头连接符 560"/>
          <p:cNvCxnSpPr/>
          <p:nvPr/>
        </p:nvCxnSpPr>
        <p:spPr>
          <a:xfrm flipH="1">
            <a:off x="3539029" y="2726648"/>
            <a:ext cx="118643" cy="1684895"/>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63" name="直接箭头连接符 562"/>
          <p:cNvCxnSpPr>
            <a:stCxn id="544" idx="4"/>
            <a:endCxn id="550" idx="0"/>
          </p:cNvCxnSpPr>
          <p:nvPr/>
        </p:nvCxnSpPr>
        <p:spPr>
          <a:xfrm>
            <a:off x="3656072" y="2718101"/>
            <a:ext cx="603037" cy="1693442"/>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67" name="直接箭头连接符 566"/>
          <p:cNvCxnSpPr/>
          <p:nvPr/>
        </p:nvCxnSpPr>
        <p:spPr>
          <a:xfrm>
            <a:off x="1676563" y="5285547"/>
            <a:ext cx="558062" cy="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69" name="直接箭头连接符 568"/>
          <p:cNvCxnSpPr/>
          <p:nvPr/>
        </p:nvCxnSpPr>
        <p:spPr>
          <a:xfrm>
            <a:off x="1670323" y="5573579"/>
            <a:ext cx="564302" cy="0"/>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572" name="TextBox 571"/>
          <p:cNvSpPr txBox="1"/>
          <p:nvPr/>
        </p:nvSpPr>
        <p:spPr>
          <a:xfrm>
            <a:off x="2326979" y="5075801"/>
            <a:ext cx="614271" cy="369332"/>
          </a:xfrm>
          <a:prstGeom prst="rect">
            <a:avLst/>
          </a:prstGeom>
          <a:noFill/>
        </p:spPr>
        <p:txBody>
          <a:bodyPr wrap="none" rtlCol="0">
            <a:spAutoFit/>
          </a:bodyPr>
          <a:lstStyle/>
          <a:p>
            <a:r>
              <a:rPr lang="en-US" altLang="zh-CN" b="1" i="1" dirty="0"/>
              <a:t>wait</a:t>
            </a:r>
            <a:endParaRPr lang="zh-CN" altLang="en-US" b="1" i="1" dirty="0"/>
          </a:p>
        </p:txBody>
      </p:sp>
      <p:sp>
        <p:nvSpPr>
          <p:cNvPr id="573" name="TextBox 572"/>
          <p:cNvSpPr txBox="1"/>
          <p:nvPr/>
        </p:nvSpPr>
        <p:spPr>
          <a:xfrm>
            <a:off x="2339827" y="5389005"/>
            <a:ext cx="611065" cy="369332"/>
          </a:xfrm>
          <a:prstGeom prst="rect">
            <a:avLst/>
          </a:prstGeom>
          <a:noFill/>
        </p:spPr>
        <p:txBody>
          <a:bodyPr wrap="none" rtlCol="0">
            <a:spAutoFit/>
          </a:bodyPr>
          <a:lstStyle/>
          <a:p>
            <a:r>
              <a:rPr lang="en-US" altLang="zh-CN" b="1" i="1" dirty="0"/>
              <a:t>hold</a:t>
            </a:r>
            <a:endParaRPr lang="zh-CN" altLang="en-US" b="1" i="1" dirty="0"/>
          </a:p>
        </p:txBody>
      </p:sp>
      <p:sp>
        <p:nvSpPr>
          <p:cNvPr id="574" name="椭圆 573"/>
          <p:cNvSpPr/>
          <p:nvPr/>
        </p:nvSpPr>
        <p:spPr bwMode="auto">
          <a:xfrm>
            <a:off x="6050278" y="2276872"/>
            <a:ext cx="442679" cy="441229"/>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r>
              <a:rPr lang="en-US" altLang="zh-CN" kern="0" dirty="0">
                <a:solidFill>
                  <a:sysClr val="windowText" lastClr="000000"/>
                </a:solidFill>
              </a:rPr>
              <a:t>1</a:t>
            </a: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575" name="椭圆 574"/>
          <p:cNvSpPr/>
          <p:nvPr/>
        </p:nvSpPr>
        <p:spPr bwMode="auto">
          <a:xfrm>
            <a:off x="7459750" y="2276872"/>
            <a:ext cx="442679" cy="441229"/>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ysClr val="windowText" lastClr="000000"/>
                </a:solidFill>
                <a:effectLst/>
                <a:uLnTx/>
                <a:uFillTx/>
              </a:rPr>
              <a:t>2</a:t>
            </a: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576" name="圆角矩形 575"/>
          <p:cNvSpPr/>
          <p:nvPr/>
        </p:nvSpPr>
        <p:spPr bwMode="auto">
          <a:xfrm>
            <a:off x="5418667" y="4411543"/>
            <a:ext cx="352610" cy="338755"/>
          </a:xfrm>
          <a:prstGeom prst="roundRect">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rot="0" spcFirstLastPara="0" vertOverflow="overflow" horzOverflow="overflow" vert="horz" wrap="none" lIns="90000" tIns="46800" rIns="90000" bIns="46800" numCol="1" spcCol="0" rtlCol="0" fromWordArt="0" anchor="ctr" anchorCtr="0" forceAA="0" compatLnSpc="1">
            <a:noAutofit/>
          </a:bodyPr>
          <a:lstStyle/>
          <a:p>
            <a:pPr algn="ctr"/>
            <a:r>
              <a:rPr lang="en-US" altLang="zh-CN" sz="2400" b="1" i="1" kern="0" dirty="0">
                <a:solidFill>
                  <a:sysClr val="windowText" lastClr="000000"/>
                </a:solidFill>
              </a:rPr>
              <a:t>a</a:t>
            </a:r>
            <a:endParaRPr lang="zh-CN" altLang="en-US" sz="2400" b="1" i="1" kern="0" dirty="0">
              <a:solidFill>
                <a:sysClr val="windowText" lastClr="000000"/>
              </a:solidFill>
            </a:endParaRPr>
          </a:p>
        </p:txBody>
      </p:sp>
      <p:sp>
        <p:nvSpPr>
          <p:cNvPr id="577" name="圆角矩形 576"/>
          <p:cNvSpPr/>
          <p:nvPr/>
        </p:nvSpPr>
        <p:spPr bwMode="auto">
          <a:xfrm>
            <a:off x="6315052" y="4411543"/>
            <a:ext cx="352610" cy="338755"/>
          </a:xfrm>
          <a:prstGeom prst="roundRect">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rot="0" spcFirstLastPara="0" vertOverflow="overflow" horzOverflow="overflow" vert="horz" wrap="none" lIns="90000" tIns="46800" rIns="90000" bIns="46800" numCol="1" spcCol="0" rtlCol="0" fromWordArt="0" anchor="ctr" anchorCtr="0" forceAA="0" compatLnSpc="1">
            <a:noAutofit/>
          </a:bodyPr>
          <a:lstStyle/>
          <a:p>
            <a:pPr algn="ctr"/>
            <a:r>
              <a:rPr lang="en-US" altLang="zh-CN" sz="2400" b="1" i="1" kern="0" dirty="0">
                <a:solidFill>
                  <a:sysClr val="windowText" lastClr="000000"/>
                </a:solidFill>
              </a:rPr>
              <a:t>b</a:t>
            </a:r>
            <a:endParaRPr lang="zh-CN" altLang="en-US" sz="2400" b="1" i="1" kern="0" dirty="0">
              <a:solidFill>
                <a:sysClr val="windowText" lastClr="000000"/>
              </a:solidFill>
            </a:endParaRPr>
          </a:p>
        </p:txBody>
      </p:sp>
      <p:sp>
        <p:nvSpPr>
          <p:cNvPr id="578" name="圆角矩形 577"/>
          <p:cNvSpPr/>
          <p:nvPr/>
        </p:nvSpPr>
        <p:spPr bwMode="auto">
          <a:xfrm>
            <a:off x="7211437" y="4411543"/>
            <a:ext cx="352610" cy="338755"/>
          </a:xfrm>
          <a:prstGeom prst="roundRect">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rot="0" spcFirstLastPara="0" vertOverflow="overflow" horzOverflow="overflow" vert="horz" wrap="none" lIns="90000" tIns="46800" rIns="90000" bIns="46800" numCol="1" spcCol="0" rtlCol="0" fromWordArt="0" anchor="ctr" anchorCtr="0" forceAA="0" compatLnSpc="1">
            <a:noAutofit/>
          </a:bodyPr>
          <a:lstStyle/>
          <a:p>
            <a:pPr algn="ctr"/>
            <a:r>
              <a:rPr lang="en-US" altLang="zh-CN" sz="2400" b="1" i="1" kern="0" dirty="0">
                <a:solidFill>
                  <a:sysClr val="windowText" lastClr="000000"/>
                </a:solidFill>
              </a:rPr>
              <a:t>c</a:t>
            </a:r>
            <a:endParaRPr lang="zh-CN" altLang="en-US" sz="2400" b="1" i="1" kern="0" dirty="0">
              <a:solidFill>
                <a:sysClr val="windowText" lastClr="000000"/>
              </a:solidFill>
            </a:endParaRPr>
          </a:p>
        </p:txBody>
      </p:sp>
      <p:sp>
        <p:nvSpPr>
          <p:cNvPr id="579" name="圆角矩形 578"/>
          <p:cNvSpPr/>
          <p:nvPr/>
        </p:nvSpPr>
        <p:spPr bwMode="auto">
          <a:xfrm>
            <a:off x="8107822" y="4411543"/>
            <a:ext cx="352610" cy="338755"/>
          </a:xfrm>
          <a:prstGeom prst="roundRect">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rot="0" spcFirstLastPara="0" vertOverflow="overflow" horzOverflow="overflow" vert="horz" wrap="none" lIns="90000" tIns="46800" rIns="90000" bIns="46800" numCol="1" spcCol="0" rtlCol="0" fromWordArt="0" anchor="ctr" anchorCtr="0" forceAA="0" compatLnSpc="1">
            <a:noAutofit/>
          </a:bodyPr>
          <a:lstStyle/>
          <a:p>
            <a:pPr algn="ctr"/>
            <a:r>
              <a:rPr lang="en-US" altLang="zh-CN" sz="2400" b="1" i="1" kern="0" dirty="0">
                <a:solidFill>
                  <a:sysClr val="windowText" lastClr="000000"/>
                </a:solidFill>
              </a:rPr>
              <a:t>d</a:t>
            </a:r>
            <a:endParaRPr lang="zh-CN" altLang="en-US" sz="2400" b="1" i="1" kern="0" dirty="0">
              <a:solidFill>
                <a:sysClr val="windowText" lastClr="000000"/>
              </a:solidFill>
            </a:endParaRPr>
          </a:p>
        </p:txBody>
      </p:sp>
      <p:cxnSp>
        <p:nvCxnSpPr>
          <p:cNvPr id="580" name="直接箭头连接符 579"/>
          <p:cNvCxnSpPr>
            <a:stCxn id="576" idx="0"/>
            <a:endCxn id="574" idx="3"/>
          </p:cNvCxnSpPr>
          <p:nvPr/>
        </p:nvCxnSpPr>
        <p:spPr>
          <a:xfrm flipV="1">
            <a:off x="5594972" y="2653485"/>
            <a:ext cx="520135" cy="1758058"/>
          </a:xfrm>
          <a:prstGeom prst="straightConnector1">
            <a:avLst/>
          </a:prstGeom>
          <a:ln w="5715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81" name="直接箭头连接符 580"/>
          <p:cNvCxnSpPr>
            <a:stCxn id="577" idx="0"/>
            <a:endCxn id="574" idx="4"/>
          </p:cNvCxnSpPr>
          <p:nvPr/>
        </p:nvCxnSpPr>
        <p:spPr>
          <a:xfrm flipH="1" flipV="1">
            <a:off x="6271618" y="2718101"/>
            <a:ext cx="219739" cy="1693442"/>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82" name="直接箭头连接符 581"/>
          <p:cNvCxnSpPr>
            <a:stCxn id="574" idx="5"/>
            <a:endCxn id="578" idx="0"/>
          </p:cNvCxnSpPr>
          <p:nvPr/>
        </p:nvCxnSpPr>
        <p:spPr>
          <a:xfrm>
            <a:off x="6428128" y="2653485"/>
            <a:ext cx="959614" cy="1758058"/>
          </a:xfrm>
          <a:prstGeom prst="straightConnector1">
            <a:avLst/>
          </a:prstGeom>
          <a:ln w="5715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83" name="直接箭头连接符 582"/>
          <p:cNvCxnSpPr>
            <a:stCxn id="575" idx="3"/>
            <a:endCxn id="576" idx="0"/>
          </p:cNvCxnSpPr>
          <p:nvPr/>
        </p:nvCxnSpPr>
        <p:spPr>
          <a:xfrm flipH="1">
            <a:off x="5594972" y="2653485"/>
            <a:ext cx="1929607" cy="1758058"/>
          </a:xfrm>
          <a:prstGeom prst="straightConnector1">
            <a:avLst/>
          </a:prstGeom>
          <a:ln w="5715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84" name="直接箭头连接符 583"/>
          <p:cNvCxnSpPr>
            <a:stCxn id="578" idx="0"/>
            <a:endCxn id="575" idx="4"/>
          </p:cNvCxnSpPr>
          <p:nvPr/>
        </p:nvCxnSpPr>
        <p:spPr>
          <a:xfrm flipV="1">
            <a:off x="7387742" y="2718101"/>
            <a:ext cx="293348" cy="1693442"/>
          </a:xfrm>
          <a:prstGeom prst="straightConnector1">
            <a:avLst/>
          </a:prstGeom>
          <a:ln w="5715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85" name="直接箭头连接符 584"/>
          <p:cNvCxnSpPr>
            <a:stCxn id="579" idx="0"/>
            <a:endCxn id="575" idx="5"/>
          </p:cNvCxnSpPr>
          <p:nvPr/>
        </p:nvCxnSpPr>
        <p:spPr>
          <a:xfrm flipH="1" flipV="1">
            <a:off x="7837600" y="2653485"/>
            <a:ext cx="446527" cy="1758058"/>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12" name="TextBox 611"/>
          <p:cNvSpPr txBox="1"/>
          <p:nvPr/>
        </p:nvSpPr>
        <p:spPr>
          <a:xfrm>
            <a:off x="3580958" y="5099757"/>
            <a:ext cx="3723199" cy="646331"/>
          </a:xfrm>
          <a:prstGeom prst="rect">
            <a:avLst/>
          </a:prstGeom>
          <a:noFill/>
        </p:spPr>
        <p:txBody>
          <a:bodyPr wrap="none" rtlCol="0">
            <a:spAutoFit/>
          </a:bodyPr>
          <a:lstStyle/>
          <a:p>
            <a:r>
              <a:rPr lang="zh-CN" altLang="en-US" dirty="0">
                <a:latin typeface="华文中宋" panose="02010600040101010101" pitchFamily="2" charset="-122"/>
                <a:ea typeface="华文中宋" panose="02010600040101010101" pitchFamily="2" charset="-122"/>
              </a:rPr>
              <a:t>把</a:t>
            </a:r>
            <a:r>
              <a:rPr lang="en-US" altLang="zh-CN" b="1" i="1" dirty="0">
                <a:solidFill>
                  <a:srgbClr val="0000FF"/>
                </a:solidFill>
                <a:ea typeface="华文中宋" panose="02010600040101010101" pitchFamily="2" charset="-122"/>
              </a:rPr>
              <a:t>hold</a:t>
            </a:r>
            <a:r>
              <a:rPr lang="zh-CN" altLang="en-US" dirty="0">
                <a:latin typeface="华文中宋" panose="02010600040101010101" pitchFamily="2" charset="-122"/>
                <a:ea typeface="华文中宋" panose="02010600040101010101" pitchFamily="2" charset="-122"/>
              </a:rPr>
              <a:t>语义都转换为</a:t>
            </a:r>
            <a:r>
              <a:rPr lang="en-US" altLang="zh-CN" b="1" i="1" dirty="0">
                <a:solidFill>
                  <a:srgbClr val="C00000"/>
                </a:solidFill>
                <a:ea typeface="华文中宋" panose="02010600040101010101" pitchFamily="2" charset="-122"/>
              </a:rPr>
              <a:t>wait</a:t>
            </a:r>
            <a:r>
              <a:rPr lang="zh-CN" altLang="en-US" dirty="0">
                <a:latin typeface="华文中宋" panose="02010600040101010101" pitchFamily="2" charset="-122"/>
                <a:ea typeface="华文中宋" panose="02010600040101010101" pitchFamily="2" charset="-122"/>
              </a:rPr>
              <a:t>语义</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例如：</a:t>
            </a:r>
            <a:r>
              <a:rPr lang="en-US" altLang="zh-CN" b="1" i="1" dirty="0">
                <a:solidFill>
                  <a:srgbClr val="0000FF"/>
                </a:solidFill>
                <a:ea typeface="华文中宋" panose="02010600040101010101" pitchFamily="2" charset="-122"/>
              </a:rPr>
              <a:t>2 hold c </a:t>
            </a:r>
            <a:r>
              <a:rPr lang="en-US" altLang="zh-CN" i="1" dirty="0">
                <a:ea typeface="华文中宋" panose="02010600040101010101" pitchFamily="2" charset="-122"/>
              </a:rPr>
              <a:t>=&gt; </a:t>
            </a:r>
            <a:r>
              <a:rPr lang="en-US" altLang="zh-CN" b="1" i="1" dirty="0">
                <a:solidFill>
                  <a:srgbClr val="C00000"/>
                </a:solidFill>
                <a:ea typeface="华文中宋" panose="02010600040101010101" pitchFamily="2" charset="-122"/>
              </a:rPr>
              <a:t>c wait 2 to release</a:t>
            </a:r>
            <a:endParaRPr lang="zh-CN" altLang="en-US" b="1" i="1" dirty="0">
              <a:solidFill>
                <a:srgbClr val="C00000"/>
              </a:solidFill>
              <a:ea typeface="华文中宋" panose="02010600040101010101" pitchFamily="2" charset="-122"/>
            </a:endParaRPr>
          </a:p>
        </p:txBody>
      </p:sp>
      <p:sp>
        <p:nvSpPr>
          <p:cNvPr id="613" name="矩形 612"/>
          <p:cNvSpPr/>
          <p:nvPr/>
        </p:nvSpPr>
        <p:spPr>
          <a:xfrm>
            <a:off x="5052840" y="1700808"/>
            <a:ext cx="3740126" cy="369332"/>
          </a:xfrm>
          <a:prstGeom prst="rect">
            <a:avLst/>
          </a:prstGeom>
        </p:spPr>
        <p:txBody>
          <a:bodyPr wrap="none">
            <a:spAutoFit/>
          </a:bodyPr>
          <a:lstStyle/>
          <a:p>
            <a:r>
              <a:rPr lang="en-US" altLang="zh-CN" b="1" i="1" dirty="0">
                <a:ea typeface="华文中宋" panose="02010600040101010101" pitchFamily="2" charset="-122"/>
              </a:rPr>
              <a:t>1</a:t>
            </a:r>
            <a:r>
              <a:rPr lang="en-US" altLang="zh-CN" b="1" i="1" dirty="0">
                <a:solidFill>
                  <a:srgbClr val="C00000"/>
                </a:solidFill>
                <a:ea typeface="华文中宋" panose="02010600040101010101" pitchFamily="2" charset="-122"/>
              </a:rPr>
              <a:t> wait</a:t>
            </a:r>
            <a:r>
              <a:rPr lang="en-US" altLang="zh-CN" b="1" i="1" dirty="0">
                <a:ea typeface="华文中宋" panose="02010600040101010101" pitchFamily="2" charset="-122"/>
              </a:rPr>
              <a:t> c </a:t>
            </a:r>
            <a:r>
              <a:rPr lang="en-US" altLang="zh-CN" b="1" i="1" dirty="0">
                <a:solidFill>
                  <a:srgbClr val="C00000"/>
                </a:solidFill>
                <a:ea typeface="华文中宋" panose="02010600040101010101" pitchFamily="2" charset="-122"/>
              </a:rPr>
              <a:t>wait </a:t>
            </a:r>
            <a:r>
              <a:rPr lang="en-US" altLang="zh-CN" b="1" i="1" dirty="0">
                <a:ea typeface="华文中宋" panose="02010600040101010101" pitchFamily="2" charset="-122"/>
              </a:rPr>
              <a:t>2</a:t>
            </a:r>
            <a:r>
              <a:rPr lang="en-US" altLang="zh-CN" b="1" i="1" dirty="0">
                <a:solidFill>
                  <a:srgbClr val="C00000"/>
                </a:solidFill>
                <a:ea typeface="华文中宋" panose="02010600040101010101" pitchFamily="2" charset="-122"/>
              </a:rPr>
              <a:t> wait </a:t>
            </a:r>
            <a:r>
              <a:rPr lang="en-US" altLang="zh-CN" b="1" i="1" dirty="0">
                <a:ea typeface="华文中宋" panose="02010600040101010101" pitchFamily="2" charset="-122"/>
              </a:rPr>
              <a:t>a</a:t>
            </a:r>
            <a:r>
              <a:rPr lang="en-US" altLang="zh-CN" b="1" i="1" dirty="0">
                <a:solidFill>
                  <a:srgbClr val="C00000"/>
                </a:solidFill>
                <a:ea typeface="华文中宋" panose="02010600040101010101" pitchFamily="2" charset="-122"/>
              </a:rPr>
              <a:t> wait </a:t>
            </a:r>
            <a:r>
              <a:rPr lang="en-US" altLang="zh-CN" b="1" i="1" dirty="0">
                <a:ea typeface="华文中宋" panose="02010600040101010101" pitchFamily="2" charset="-122"/>
              </a:rPr>
              <a:t>1</a:t>
            </a:r>
            <a:r>
              <a:rPr lang="en-US" altLang="zh-CN" b="1" i="1" dirty="0">
                <a:solidFill>
                  <a:srgbClr val="C00000"/>
                </a:solidFill>
                <a:ea typeface="华文中宋" panose="02010600040101010101" pitchFamily="2" charset="-122"/>
              </a:rPr>
              <a:t> wait </a:t>
            </a:r>
            <a:r>
              <a:rPr lang="en-US" altLang="zh-CN" b="1" i="1" dirty="0">
                <a:ea typeface="华文中宋" panose="02010600040101010101" pitchFamily="2" charset="-122"/>
              </a:rPr>
              <a:t>c</a:t>
            </a:r>
            <a:r>
              <a:rPr lang="en-US" altLang="zh-CN" b="1" i="1" dirty="0">
                <a:solidFill>
                  <a:srgbClr val="C00000"/>
                </a:solidFill>
                <a:ea typeface="华文中宋" panose="02010600040101010101" pitchFamily="2" charset="-122"/>
              </a:rPr>
              <a:t> …</a:t>
            </a:r>
            <a:endParaRPr lang="zh-CN" altLang="en-US" dirty="0"/>
          </a:p>
        </p:txBody>
      </p:sp>
      <p:sp>
        <p:nvSpPr>
          <p:cNvPr id="614" name="矩形 613"/>
          <p:cNvSpPr/>
          <p:nvPr/>
        </p:nvSpPr>
        <p:spPr>
          <a:xfrm>
            <a:off x="395536" y="2312820"/>
            <a:ext cx="827471" cy="369332"/>
          </a:xfrm>
          <a:prstGeom prst="rect">
            <a:avLst/>
          </a:prstGeom>
        </p:spPr>
        <p:txBody>
          <a:bodyPr wrap="none">
            <a:spAutoFit/>
          </a:bodyPr>
          <a:lstStyle/>
          <a:p>
            <a:r>
              <a:rPr lang="en-US" altLang="zh-CN" b="1" dirty="0">
                <a:solidFill>
                  <a:srgbClr val="0000FF"/>
                </a:solidFill>
                <a:latin typeface="华文中宋" panose="02010600040101010101" pitchFamily="2" charset="-122"/>
                <a:ea typeface="华文中宋" panose="02010600040101010101" pitchFamily="2" charset="-122"/>
              </a:rPr>
              <a:t>Agent</a:t>
            </a:r>
            <a:endParaRPr lang="zh-CN" altLang="en-US" b="1" dirty="0">
              <a:solidFill>
                <a:srgbClr val="0000FF"/>
              </a:solidFill>
              <a:latin typeface="华文中宋" panose="02010600040101010101" pitchFamily="2" charset="-122"/>
              <a:ea typeface="华文中宋" panose="02010600040101010101" pitchFamily="2" charset="-122"/>
            </a:endParaRPr>
          </a:p>
        </p:txBody>
      </p:sp>
      <p:sp>
        <p:nvSpPr>
          <p:cNvPr id="615" name="矩形 614"/>
          <p:cNvSpPr/>
          <p:nvPr/>
        </p:nvSpPr>
        <p:spPr>
          <a:xfrm>
            <a:off x="447976" y="4380966"/>
            <a:ext cx="646331" cy="369332"/>
          </a:xfrm>
          <a:prstGeom prst="rect">
            <a:avLst/>
          </a:prstGeom>
        </p:spPr>
        <p:txBody>
          <a:bodyPr wrap="none">
            <a:spAutoFit/>
          </a:bodyPr>
          <a:lstStyle/>
          <a:p>
            <a:r>
              <a:rPr lang="zh-CN" altLang="en-US" b="1" dirty="0">
                <a:solidFill>
                  <a:srgbClr val="0000FF"/>
                </a:solidFill>
                <a:latin typeface="华文中宋" panose="02010600040101010101" pitchFamily="2" charset="-122"/>
                <a:ea typeface="华文中宋" panose="02010600040101010101" pitchFamily="2" charset="-122"/>
              </a:rPr>
              <a:t>资源</a:t>
            </a:r>
            <a:endParaRPr lang="zh-CN" altLang="en-US" b="1"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6552943"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不同种类的互连网络</a:t>
            </a:r>
            <a:r>
              <a:rPr lang="en-US" altLang="zh-CN" sz="4000" dirty="0">
                <a:solidFill>
                  <a:srgbClr val="003B93"/>
                </a:solidFill>
                <a:latin typeface="Cambria" panose="02040503050406030204"/>
                <a:cs typeface="Cambria" panose="02040503050406030204"/>
              </a:rPr>
              <a:t>(2/2)</a:t>
            </a:r>
            <a:endParaRPr lang="zh-CN" altLang="en-US" sz="4000" dirty="0">
              <a:solidFill>
                <a:srgbClr val="003B93"/>
              </a:solidFill>
              <a:latin typeface="Cambria" panose="02040503050406030204"/>
              <a:cs typeface="Cambria" panose="02040503050406030204"/>
            </a:endParaRPr>
          </a:p>
        </p:txBody>
      </p:sp>
      <p:sp>
        <p:nvSpPr>
          <p:cNvPr id="10" name="矩形 9"/>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264275"/>
            <a:ext cx="8490289" cy="4447371"/>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dirty="0">
                <a:latin typeface="Calibri" panose="020F0502020204030204" pitchFamily="34" charset="0"/>
                <a:ea typeface="华文中宋" panose="02010600040101010101" pitchFamily="2" charset="-122"/>
                <a:cs typeface="Calibri" panose="020F0502020204030204" pitchFamily="34" charset="0"/>
              </a:rPr>
              <a:t>局域网（</a:t>
            </a:r>
            <a:r>
              <a:rPr lang="en-US" altLang="zh-CN" sz="2400" b="1" i="1" dirty="0">
                <a:latin typeface="Calibri" panose="020F0502020204030204" pitchFamily="34" charset="0"/>
                <a:ea typeface="华文中宋" panose="02010600040101010101" pitchFamily="2" charset="-122"/>
                <a:cs typeface="Calibri" panose="020F0502020204030204" pitchFamily="34" charset="0"/>
              </a:rPr>
              <a:t>LAN</a:t>
            </a:r>
            <a:r>
              <a:rPr lang="zh-CN" altLang="en-US" sz="2400" dirty="0">
                <a:latin typeface="Calibri" panose="020F0502020204030204" pitchFamily="34" charset="0"/>
                <a:ea typeface="华文中宋" panose="02010600040101010101" pitchFamily="2" charset="-122"/>
                <a:cs typeface="Calibri" panose="020F0502020204030204" pitchFamily="34" charset="0"/>
              </a:rPr>
              <a:t>）</a:t>
            </a:r>
            <a:endParaRPr lang="en-US" altLang="zh-CN" sz="24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连接多个自治的计算机系统，例如：校园网里的多台计算机</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连接单元数目通常在</a:t>
            </a:r>
            <a:r>
              <a:rPr lang="en-US" altLang="zh-CN" sz="2000" dirty="0">
                <a:latin typeface="Calibri" panose="020F0502020204030204" pitchFamily="34" charset="0"/>
                <a:ea typeface="华文中宋" panose="02010600040101010101" pitchFamily="2" charset="-122"/>
                <a:cs typeface="Calibri" panose="020F0502020204030204" pitchFamily="34" charset="0"/>
              </a:rPr>
              <a:t>100~1000</a:t>
            </a:r>
            <a:r>
              <a:rPr lang="zh-CN" altLang="en-US" sz="2000" dirty="0">
                <a:latin typeface="Calibri" panose="020F0502020204030204" pitchFamily="34" charset="0"/>
                <a:ea typeface="华文中宋" panose="02010600040101010101" pitchFamily="2" charset="-122"/>
                <a:cs typeface="Calibri" panose="020F0502020204030204" pitchFamily="34" charset="0"/>
              </a:rPr>
              <a:t>，通过交换机</a:t>
            </a:r>
            <a:endParaRPr lang="zh-CN" altLang="en-US"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特征尺寸：数米到数千米</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举例：</a:t>
            </a:r>
            <a:r>
              <a:rPr lang="en-US" altLang="zh-CN" sz="2000" b="1" i="1" dirty="0">
                <a:latin typeface="Calibri" panose="020F0502020204030204" pitchFamily="34" charset="0"/>
                <a:ea typeface="华文中宋" panose="02010600040101010101" pitchFamily="2" charset="-122"/>
                <a:cs typeface="Calibri" panose="020F0502020204030204" pitchFamily="34" charset="0"/>
              </a:rPr>
              <a:t>Ethernet</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285750" indent="-285750">
              <a:spcBef>
                <a:spcPts val="1800"/>
              </a:spcBef>
              <a:buSzPct val="60000"/>
              <a:buFont typeface="Wingdings" panose="05000000000000000000" pitchFamily="2" charset="2"/>
              <a:buChar char="l"/>
            </a:pPr>
            <a:r>
              <a:rPr lang="zh-CN" altLang="en-US" sz="2400" dirty="0">
                <a:latin typeface="Calibri" panose="020F0502020204030204" pitchFamily="34" charset="0"/>
                <a:ea typeface="华文中宋" panose="02010600040101010101" pitchFamily="2" charset="-122"/>
                <a:cs typeface="Calibri" panose="020F0502020204030204" pitchFamily="34" charset="0"/>
              </a:rPr>
              <a:t>广域网（</a:t>
            </a:r>
            <a:r>
              <a:rPr lang="en-US" altLang="zh-CN" sz="2400" b="1" i="1" dirty="0">
                <a:latin typeface="Calibri" panose="020F0502020204030204" pitchFamily="34" charset="0"/>
                <a:ea typeface="华文中宋" panose="02010600040101010101" pitchFamily="2" charset="-122"/>
                <a:cs typeface="Calibri" panose="020F0502020204030204" pitchFamily="34" charset="0"/>
              </a:rPr>
              <a:t>WAN</a:t>
            </a:r>
            <a:r>
              <a:rPr lang="zh-CN" altLang="en-US" sz="2400" dirty="0">
                <a:latin typeface="Calibri" panose="020F0502020204030204" pitchFamily="34" charset="0"/>
                <a:ea typeface="华文中宋" panose="02010600040101010101" pitchFamily="2" charset="-122"/>
                <a:cs typeface="Calibri" panose="020F0502020204030204" pitchFamily="34" charset="0"/>
              </a:rPr>
              <a:t>）</a:t>
            </a:r>
            <a:endParaRPr lang="en-US" altLang="zh-CN" sz="24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在广阔的范围内连接不同的系统（计算机系统或网络系统）</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连接单元数目通常在数百万</a:t>
            </a:r>
            <a:endParaRPr lang="zh-CN" altLang="en-US"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特征尺寸：数十千米到数百千米</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举例：城域网、程控交换机</a:t>
            </a:r>
            <a:endParaRPr lang="zh-CN" altLang="en-US"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buSzPct val="60000"/>
              <a:buFont typeface="Wingdings" panose="05000000000000000000" pitchFamily="2" charset="2"/>
              <a:buChar char="l"/>
            </a:pPr>
            <a:endParaRPr lang="zh-CN" altLang="en-US" sz="2000" dirty="0">
              <a:latin typeface="Calibri" panose="020F0502020204030204" pitchFamily="34" charset="0"/>
              <a:ea typeface="华文中宋" panose="02010600040101010101" pitchFamily="2" charset="-122"/>
              <a:cs typeface="Calibri" panose="020F0502020204030204" pitchFamily="34" charset="0"/>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避免死锁的方法</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1</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：资源按序分类</a:t>
            </a:r>
            <a:endParaRPr lang="zh-CN" altLang="en-US" sz="4000" dirty="0">
              <a:solidFill>
                <a:srgbClr val="003B93"/>
              </a:solidFill>
              <a:latin typeface="Cambria" panose="02040503050406030204"/>
              <a:cs typeface="Cambria" panose="02040503050406030204"/>
            </a:endParaRPr>
          </a:p>
        </p:txBody>
      </p:sp>
      <p:pic>
        <p:nvPicPr>
          <p:cNvPr id="54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1" name="矩形 540"/>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Box 49"/>
          <p:cNvSpPr txBox="1"/>
          <p:nvPr/>
        </p:nvSpPr>
        <p:spPr>
          <a:xfrm>
            <a:off x="258175" y="1241172"/>
            <a:ext cx="8562297" cy="769441"/>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200" dirty="0">
                <a:latin typeface="Times New Roman" panose="02020603050405020304" pitchFamily="18" charset="0"/>
                <a:ea typeface="华文中宋" panose="02010600040101010101" pitchFamily="2" charset="-122"/>
                <a:cs typeface="Times New Roman" panose="02020603050405020304" pitchFamily="18" charset="0"/>
              </a:rPr>
              <a:t>将传输路径上的资源按序分类，每跳所请求资源的序不断上升，例如：</a:t>
            </a:r>
            <a:r>
              <a:rPr lang="en-US" altLang="zh-CN" sz="2200" b="1" i="1" dirty="0">
                <a:solidFill>
                  <a:srgbClr val="0000FF"/>
                </a:solidFill>
                <a:latin typeface="Calibri" panose="020F0502020204030204" pitchFamily="34" charset="0"/>
                <a:ea typeface="华文中宋" panose="02010600040101010101" pitchFamily="2" charset="-122"/>
                <a:cs typeface="Calibri" panose="020F0502020204030204" pitchFamily="34" charset="0"/>
              </a:rPr>
              <a:t>Packet</a:t>
            </a:r>
            <a:r>
              <a:rPr lang="zh-CN" altLang="en-US" sz="2200" dirty="0">
                <a:latin typeface="Times New Roman" panose="02020603050405020304" pitchFamily="18" charset="0"/>
                <a:ea typeface="华文中宋" panose="02010600040101010101" pitchFamily="2" charset="-122"/>
                <a:cs typeface="Times New Roman" panose="02020603050405020304" pitchFamily="18" charset="0"/>
              </a:rPr>
              <a:t>在距离源节点 </a:t>
            </a:r>
            <a:r>
              <a:rPr lang="en-US" altLang="zh-CN" sz="2200" b="1" i="1" dirty="0">
                <a:solidFill>
                  <a:srgbClr val="0000FF"/>
                </a:solidFill>
                <a:latin typeface="Calibri" panose="020F0502020204030204" pitchFamily="34" charset="0"/>
                <a:ea typeface="华文中宋" panose="02010600040101010101" pitchFamily="2" charset="-122"/>
                <a:cs typeface="Calibri" panose="020F0502020204030204" pitchFamily="34" charset="0"/>
              </a:rPr>
              <a:t>i</a:t>
            </a:r>
            <a:r>
              <a:rPr lang="en-US" altLang="zh-CN" sz="2200" b="1" i="1" dirty="0">
                <a:latin typeface="Calibri" panose="020F0502020204030204" pitchFamily="34" charset="0"/>
                <a:ea typeface="华文中宋" panose="02010600040101010101" pitchFamily="2" charset="-122"/>
                <a:cs typeface="Calibri" panose="020F0502020204030204" pitchFamily="34" charset="0"/>
              </a:rPr>
              <a:t> </a:t>
            </a:r>
            <a:r>
              <a:rPr lang="zh-CN" altLang="en-US" sz="2200" dirty="0">
                <a:latin typeface="Times New Roman" panose="02020603050405020304" pitchFamily="18" charset="0"/>
                <a:ea typeface="华文中宋" panose="02010600040101010101" pitchFamily="2" charset="-122"/>
                <a:cs typeface="Times New Roman" panose="02020603050405020304" pitchFamily="18" charset="0"/>
              </a:rPr>
              <a:t>跳时，就只能请求序为 </a:t>
            </a:r>
            <a:r>
              <a:rPr lang="en-US" altLang="zh-CN" sz="2200" b="1" i="1" dirty="0">
                <a:solidFill>
                  <a:srgbClr val="0000FF"/>
                </a:solidFill>
                <a:latin typeface="Calibri" panose="020F0502020204030204" pitchFamily="34" charset="0"/>
                <a:ea typeface="华文中宋" panose="02010600040101010101" pitchFamily="2" charset="-122"/>
                <a:cs typeface="Calibri" panose="020F0502020204030204" pitchFamily="34" charset="0"/>
              </a:rPr>
              <a:t>i</a:t>
            </a:r>
            <a:r>
              <a:rPr lang="en-US" altLang="zh-CN" sz="2200" b="1" i="1" dirty="0">
                <a:latin typeface="Calibri" panose="020F0502020204030204" pitchFamily="34" charset="0"/>
                <a:ea typeface="华文中宋" panose="02010600040101010101" pitchFamily="2" charset="-122"/>
                <a:cs typeface="Calibri" panose="020F0502020204030204" pitchFamily="34" charset="0"/>
              </a:rPr>
              <a:t> </a:t>
            </a:r>
            <a:r>
              <a:rPr lang="zh-CN" altLang="en-US" sz="2200" dirty="0">
                <a:latin typeface="Times New Roman" panose="02020603050405020304" pitchFamily="18" charset="0"/>
                <a:ea typeface="华文中宋" panose="02010600040101010101" pitchFamily="2" charset="-122"/>
                <a:cs typeface="Times New Roman" panose="02020603050405020304" pitchFamily="18" charset="0"/>
              </a:rPr>
              <a:t>的</a:t>
            </a:r>
            <a:r>
              <a:rPr lang="en-US" altLang="zh-CN" sz="2200" b="1" i="1" dirty="0">
                <a:solidFill>
                  <a:srgbClr val="0000FF"/>
                </a:solidFill>
                <a:latin typeface="Calibri" panose="020F0502020204030204" pitchFamily="34" charset="0"/>
                <a:ea typeface="华文中宋" panose="02010600040101010101" pitchFamily="2" charset="-122"/>
                <a:cs typeface="Calibri" panose="020F0502020204030204" pitchFamily="34" charset="0"/>
              </a:rPr>
              <a:t>buffer</a:t>
            </a:r>
            <a:endParaRPr lang="zh-CN" altLang="en-US" sz="2200" b="1" i="1" dirty="0">
              <a:solidFill>
                <a:srgbClr val="0000FF"/>
              </a:solidFill>
              <a:latin typeface="Calibri" panose="020F0502020204030204" pitchFamily="34" charset="0"/>
              <a:ea typeface="华文中宋" panose="02010600040101010101" pitchFamily="2" charset="-122"/>
              <a:cs typeface="Calibri" panose="020F0502020204030204" pitchFamily="34" charset="0"/>
            </a:endParaRPr>
          </a:p>
        </p:txBody>
      </p:sp>
      <p:grpSp>
        <p:nvGrpSpPr>
          <p:cNvPr id="41" name="组合 40"/>
          <p:cNvGrpSpPr/>
          <p:nvPr/>
        </p:nvGrpSpPr>
        <p:grpSpPr>
          <a:xfrm>
            <a:off x="2411760" y="2172384"/>
            <a:ext cx="3783460" cy="4054643"/>
            <a:chOff x="644985" y="2552001"/>
            <a:chExt cx="3783460" cy="4054643"/>
          </a:xfrm>
        </p:grpSpPr>
        <p:grpSp>
          <p:nvGrpSpPr>
            <p:cNvPr id="36" name="组合 35"/>
            <p:cNvGrpSpPr>
              <a:grpSpLocks noChangeAspect="1"/>
            </p:cNvGrpSpPr>
            <p:nvPr/>
          </p:nvGrpSpPr>
          <p:grpSpPr>
            <a:xfrm>
              <a:off x="644985" y="2780928"/>
              <a:ext cx="3566975" cy="3653977"/>
              <a:chOff x="395321" y="2507279"/>
              <a:chExt cx="4140856" cy="4241855"/>
            </a:xfrm>
          </p:grpSpPr>
          <p:sp>
            <p:nvSpPr>
              <p:cNvPr id="51" name="椭圆 50"/>
              <p:cNvSpPr/>
              <p:nvPr/>
            </p:nvSpPr>
            <p:spPr bwMode="auto">
              <a:xfrm>
                <a:off x="2980323" y="3982591"/>
                <a:ext cx="442679" cy="441229"/>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ysClr val="windowText" lastClr="000000"/>
                    </a:solidFill>
                    <a:effectLst/>
                    <a:uLnTx/>
                    <a:uFillTx/>
                  </a:rPr>
                  <a:t>B</a:t>
                </a:r>
                <a:r>
                  <a:rPr kumimoji="0" lang="en-US" altLang="zh-CN" sz="1800" b="0" i="0" u="none" strike="noStrike" kern="0" cap="none" spc="0" normalizeH="0" baseline="-25000" noProof="0" dirty="0">
                    <a:ln>
                      <a:noFill/>
                    </a:ln>
                    <a:solidFill>
                      <a:sysClr val="windowText" lastClr="000000"/>
                    </a:solidFill>
                    <a:effectLst/>
                    <a:uLnTx/>
                    <a:uFillTx/>
                  </a:rPr>
                  <a:t>00</a:t>
                </a:r>
                <a:endParaRPr kumimoji="0" lang="zh-CN" altLang="en-US" sz="1800" b="0" i="0" u="none" strike="noStrike" kern="0" cap="none" spc="0" normalizeH="0" baseline="-25000" noProof="0" dirty="0">
                  <a:ln>
                    <a:noFill/>
                  </a:ln>
                  <a:solidFill>
                    <a:sysClr val="windowText" lastClr="000000"/>
                  </a:solidFill>
                  <a:effectLst/>
                  <a:uLnTx/>
                  <a:uFillTx/>
                </a:endParaRPr>
              </a:p>
            </p:txBody>
          </p:sp>
          <p:sp>
            <p:nvSpPr>
              <p:cNvPr id="54" name="椭圆 53"/>
              <p:cNvSpPr/>
              <p:nvPr/>
            </p:nvSpPr>
            <p:spPr bwMode="auto">
              <a:xfrm>
                <a:off x="3351356" y="3595488"/>
                <a:ext cx="442679" cy="441229"/>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ysClr val="windowText" lastClr="000000"/>
                    </a:solidFill>
                    <a:effectLst/>
                    <a:uLnTx/>
                    <a:uFillTx/>
                  </a:rPr>
                  <a:t>B</a:t>
                </a:r>
                <a:r>
                  <a:rPr kumimoji="0" lang="en-US" altLang="zh-CN" sz="1800" b="0" i="0" u="none" strike="noStrike" kern="0" cap="none" spc="0" normalizeH="0" baseline="-25000" noProof="0" dirty="0">
                    <a:ln>
                      <a:noFill/>
                    </a:ln>
                    <a:solidFill>
                      <a:sysClr val="windowText" lastClr="000000"/>
                    </a:solidFill>
                    <a:effectLst/>
                    <a:uLnTx/>
                    <a:uFillTx/>
                  </a:rPr>
                  <a:t>01</a:t>
                </a:r>
                <a:endParaRPr kumimoji="0" lang="zh-CN" altLang="en-US" sz="1800" b="0" i="0" u="none" strike="noStrike" kern="0" cap="none" spc="0" normalizeH="0" baseline="-25000" noProof="0" dirty="0">
                  <a:ln>
                    <a:noFill/>
                  </a:ln>
                  <a:solidFill>
                    <a:sysClr val="windowText" lastClr="000000"/>
                  </a:solidFill>
                  <a:effectLst/>
                  <a:uLnTx/>
                  <a:uFillTx/>
                </a:endParaRPr>
              </a:p>
            </p:txBody>
          </p:sp>
          <p:sp>
            <p:nvSpPr>
              <p:cNvPr id="68" name="椭圆 67"/>
              <p:cNvSpPr/>
              <p:nvPr/>
            </p:nvSpPr>
            <p:spPr bwMode="auto">
              <a:xfrm>
                <a:off x="3722389" y="3208385"/>
                <a:ext cx="442679" cy="441229"/>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ysClr val="windowText" lastClr="000000"/>
                    </a:solidFill>
                    <a:effectLst/>
                    <a:uLnTx/>
                    <a:uFillTx/>
                  </a:rPr>
                  <a:t>B</a:t>
                </a:r>
                <a:r>
                  <a:rPr kumimoji="0" lang="en-US" altLang="zh-CN" sz="1800" b="0" i="0" u="none" strike="noStrike" kern="0" cap="none" spc="0" normalizeH="0" baseline="-25000" noProof="0" dirty="0">
                    <a:ln>
                      <a:noFill/>
                    </a:ln>
                    <a:solidFill>
                      <a:sysClr val="windowText" lastClr="000000"/>
                    </a:solidFill>
                    <a:effectLst/>
                    <a:uLnTx/>
                    <a:uFillTx/>
                  </a:rPr>
                  <a:t>02</a:t>
                </a:r>
                <a:endParaRPr kumimoji="0" lang="zh-CN" altLang="en-US" sz="1800" b="0" i="0" u="none" strike="noStrike" kern="0" cap="none" spc="0" normalizeH="0" baseline="-25000" noProof="0" dirty="0">
                  <a:ln>
                    <a:noFill/>
                  </a:ln>
                  <a:solidFill>
                    <a:sysClr val="windowText" lastClr="000000"/>
                  </a:solidFill>
                  <a:effectLst/>
                  <a:uLnTx/>
                  <a:uFillTx/>
                </a:endParaRPr>
              </a:p>
            </p:txBody>
          </p:sp>
          <p:sp>
            <p:nvSpPr>
              <p:cNvPr id="69" name="椭圆 68"/>
              <p:cNvSpPr/>
              <p:nvPr/>
            </p:nvSpPr>
            <p:spPr bwMode="auto">
              <a:xfrm>
                <a:off x="4093422" y="2821282"/>
                <a:ext cx="442679" cy="441229"/>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ysClr val="windowText" lastClr="000000"/>
                    </a:solidFill>
                    <a:effectLst/>
                    <a:uLnTx/>
                    <a:uFillTx/>
                  </a:rPr>
                  <a:t>B</a:t>
                </a:r>
                <a:r>
                  <a:rPr kumimoji="0" lang="en-US" altLang="zh-CN" sz="1800" b="0" i="0" u="none" strike="noStrike" kern="0" cap="none" spc="0" normalizeH="0" baseline="-25000" noProof="0" dirty="0">
                    <a:ln>
                      <a:noFill/>
                    </a:ln>
                    <a:solidFill>
                      <a:sysClr val="windowText" lastClr="000000"/>
                    </a:solidFill>
                    <a:effectLst/>
                    <a:uLnTx/>
                    <a:uFillTx/>
                  </a:rPr>
                  <a:t>03</a:t>
                </a:r>
                <a:endParaRPr kumimoji="0" lang="zh-CN" altLang="en-US" sz="1800" b="0" i="0" u="none" strike="noStrike" kern="0" cap="none" spc="0" normalizeH="0" baseline="-25000" noProof="0" dirty="0">
                  <a:ln>
                    <a:noFill/>
                  </a:ln>
                  <a:solidFill>
                    <a:sysClr val="windowText" lastClr="000000"/>
                  </a:solidFill>
                  <a:effectLst/>
                  <a:uLnTx/>
                  <a:uFillTx/>
                </a:endParaRPr>
              </a:p>
            </p:txBody>
          </p:sp>
          <p:sp>
            <p:nvSpPr>
              <p:cNvPr id="2" name="圆角矩形 1"/>
              <p:cNvSpPr/>
              <p:nvPr/>
            </p:nvSpPr>
            <p:spPr bwMode="auto">
              <a:xfrm rot="18854404">
                <a:off x="2642979" y="3351827"/>
                <a:ext cx="2233508" cy="544411"/>
              </a:xfrm>
              <a:prstGeom prst="roundRect">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 name="椭圆 70"/>
              <p:cNvSpPr/>
              <p:nvPr/>
            </p:nvSpPr>
            <p:spPr bwMode="auto">
              <a:xfrm>
                <a:off x="2980399" y="4832592"/>
                <a:ext cx="442679" cy="441229"/>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ysClr val="windowText" lastClr="000000"/>
                    </a:solidFill>
                    <a:effectLst/>
                    <a:uLnTx/>
                    <a:uFillTx/>
                  </a:rPr>
                  <a:t>B</a:t>
                </a:r>
                <a:r>
                  <a:rPr lang="en-US" altLang="zh-CN" kern="0" baseline="-25000" dirty="0">
                    <a:solidFill>
                      <a:sysClr val="windowText" lastClr="000000"/>
                    </a:solidFill>
                  </a:rPr>
                  <a:t>1</a:t>
                </a:r>
                <a:r>
                  <a:rPr kumimoji="0" lang="en-US" altLang="zh-CN" sz="1800" b="0" i="0" u="none" strike="noStrike" kern="0" cap="none" spc="0" normalizeH="0" baseline="-25000" noProof="0" dirty="0">
                    <a:ln>
                      <a:noFill/>
                    </a:ln>
                    <a:solidFill>
                      <a:sysClr val="windowText" lastClr="000000"/>
                    </a:solidFill>
                    <a:effectLst/>
                    <a:uLnTx/>
                    <a:uFillTx/>
                  </a:rPr>
                  <a:t>0</a:t>
                </a:r>
                <a:endParaRPr kumimoji="0" lang="zh-CN" altLang="en-US" sz="1800" b="0" i="0" u="none" strike="noStrike" kern="0" cap="none" spc="0" normalizeH="0" baseline="-25000" noProof="0" dirty="0">
                  <a:ln>
                    <a:noFill/>
                  </a:ln>
                  <a:solidFill>
                    <a:sysClr val="windowText" lastClr="000000"/>
                  </a:solidFill>
                  <a:effectLst/>
                  <a:uLnTx/>
                  <a:uFillTx/>
                </a:endParaRPr>
              </a:p>
            </p:txBody>
          </p:sp>
          <p:sp>
            <p:nvSpPr>
              <p:cNvPr id="72" name="椭圆 71"/>
              <p:cNvSpPr/>
              <p:nvPr/>
            </p:nvSpPr>
            <p:spPr bwMode="auto">
              <a:xfrm>
                <a:off x="3351432" y="5219695"/>
                <a:ext cx="442679" cy="441229"/>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ysClr val="windowText" lastClr="000000"/>
                    </a:solidFill>
                    <a:effectLst/>
                    <a:uLnTx/>
                    <a:uFillTx/>
                  </a:rPr>
                  <a:t>B</a:t>
                </a:r>
                <a:r>
                  <a:rPr lang="en-US" altLang="zh-CN" kern="0" baseline="-25000" dirty="0">
                    <a:solidFill>
                      <a:sysClr val="windowText" lastClr="000000"/>
                    </a:solidFill>
                  </a:rPr>
                  <a:t>1</a:t>
                </a:r>
                <a:r>
                  <a:rPr kumimoji="0" lang="en-US" altLang="zh-CN" sz="1800" b="0" i="0" u="none" strike="noStrike" kern="0" cap="none" spc="0" normalizeH="0" baseline="-25000" noProof="0" dirty="0">
                    <a:ln>
                      <a:noFill/>
                    </a:ln>
                    <a:solidFill>
                      <a:sysClr val="windowText" lastClr="000000"/>
                    </a:solidFill>
                    <a:effectLst/>
                    <a:uLnTx/>
                    <a:uFillTx/>
                  </a:rPr>
                  <a:t>1</a:t>
                </a:r>
                <a:endParaRPr kumimoji="0" lang="zh-CN" altLang="en-US" sz="1800" b="0" i="0" u="none" strike="noStrike" kern="0" cap="none" spc="0" normalizeH="0" baseline="-25000" noProof="0" dirty="0">
                  <a:ln>
                    <a:noFill/>
                  </a:ln>
                  <a:solidFill>
                    <a:sysClr val="windowText" lastClr="000000"/>
                  </a:solidFill>
                  <a:effectLst/>
                  <a:uLnTx/>
                  <a:uFillTx/>
                </a:endParaRPr>
              </a:p>
            </p:txBody>
          </p:sp>
          <p:sp>
            <p:nvSpPr>
              <p:cNvPr id="73" name="椭圆 72"/>
              <p:cNvSpPr/>
              <p:nvPr/>
            </p:nvSpPr>
            <p:spPr bwMode="auto">
              <a:xfrm>
                <a:off x="3722465" y="5606798"/>
                <a:ext cx="442679" cy="441229"/>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ysClr val="windowText" lastClr="000000"/>
                    </a:solidFill>
                    <a:effectLst/>
                    <a:uLnTx/>
                    <a:uFillTx/>
                  </a:rPr>
                  <a:t>B</a:t>
                </a:r>
                <a:r>
                  <a:rPr lang="en-US" altLang="zh-CN" kern="0" baseline="-25000" dirty="0">
                    <a:solidFill>
                      <a:sysClr val="windowText" lastClr="000000"/>
                    </a:solidFill>
                  </a:rPr>
                  <a:t>1</a:t>
                </a:r>
                <a:r>
                  <a:rPr kumimoji="0" lang="en-US" altLang="zh-CN" sz="1800" b="0" i="0" u="none" strike="noStrike" kern="0" cap="none" spc="0" normalizeH="0" baseline="-25000" noProof="0" dirty="0">
                    <a:ln>
                      <a:noFill/>
                    </a:ln>
                    <a:solidFill>
                      <a:sysClr val="windowText" lastClr="000000"/>
                    </a:solidFill>
                    <a:effectLst/>
                    <a:uLnTx/>
                    <a:uFillTx/>
                  </a:rPr>
                  <a:t>2</a:t>
                </a:r>
                <a:endParaRPr kumimoji="0" lang="zh-CN" altLang="en-US" sz="1800" b="0" i="0" u="none" strike="noStrike" kern="0" cap="none" spc="0" normalizeH="0" baseline="-25000" noProof="0" dirty="0">
                  <a:ln>
                    <a:noFill/>
                  </a:ln>
                  <a:solidFill>
                    <a:sysClr val="windowText" lastClr="000000"/>
                  </a:solidFill>
                  <a:effectLst/>
                  <a:uLnTx/>
                  <a:uFillTx/>
                </a:endParaRPr>
              </a:p>
            </p:txBody>
          </p:sp>
          <p:sp>
            <p:nvSpPr>
              <p:cNvPr id="74" name="椭圆 73"/>
              <p:cNvSpPr/>
              <p:nvPr/>
            </p:nvSpPr>
            <p:spPr bwMode="auto">
              <a:xfrm>
                <a:off x="4093498" y="5993901"/>
                <a:ext cx="442679" cy="441229"/>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ysClr val="windowText" lastClr="000000"/>
                    </a:solidFill>
                    <a:effectLst/>
                    <a:uLnTx/>
                    <a:uFillTx/>
                  </a:rPr>
                  <a:t>B</a:t>
                </a:r>
                <a:r>
                  <a:rPr lang="en-US" altLang="zh-CN" kern="0" baseline="-25000" dirty="0">
                    <a:solidFill>
                      <a:sysClr val="windowText" lastClr="000000"/>
                    </a:solidFill>
                  </a:rPr>
                  <a:t>1</a:t>
                </a:r>
                <a:r>
                  <a:rPr kumimoji="0" lang="en-US" altLang="zh-CN" sz="1800" b="0" i="0" u="none" strike="noStrike" kern="0" cap="none" spc="0" normalizeH="0" baseline="-25000" noProof="0" dirty="0">
                    <a:ln>
                      <a:noFill/>
                    </a:ln>
                    <a:solidFill>
                      <a:sysClr val="windowText" lastClr="000000"/>
                    </a:solidFill>
                    <a:effectLst/>
                    <a:uLnTx/>
                    <a:uFillTx/>
                  </a:rPr>
                  <a:t>3</a:t>
                </a:r>
                <a:endParaRPr kumimoji="0" lang="zh-CN" altLang="en-US" sz="1800" b="0" i="0" u="none" strike="noStrike" kern="0" cap="none" spc="0" normalizeH="0" baseline="-25000" noProof="0" dirty="0">
                  <a:ln>
                    <a:noFill/>
                  </a:ln>
                  <a:solidFill>
                    <a:sysClr val="windowText" lastClr="000000"/>
                  </a:solidFill>
                  <a:effectLst/>
                  <a:uLnTx/>
                  <a:uFillTx/>
                </a:endParaRPr>
              </a:p>
            </p:txBody>
          </p:sp>
          <p:sp>
            <p:nvSpPr>
              <p:cNvPr id="75" name="圆角矩形 74"/>
              <p:cNvSpPr/>
              <p:nvPr/>
            </p:nvSpPr>
            <p:spPr bwMode="auto">
              <a:xfrm rot="2745596" flipV="1">
                <a:off x="2643055" y="5360174"/>
                <a:ext cx="2233508" cy="544411"/>
              </a:xfrm>
              <a:prstGeom prst="roundRect">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9" name="椭圆 78"/>
              <p:cNvSpPr/>
              <p:nvPr/>
            </p:nvSpPr>
            <p:spPr bwMode="auto">
              <a:xfrm>
                <a:off x="1869908" y="3981866"/>
                <a:ext cx="442679" cy="441229"/>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ysClr val="windowText" lastClr="000000"/>
                    </a:solidFill>
                    <a:effectLst/>
                    <a:uLnTx/>
                    <a:uFillTx/>
                  </a:rPr>
                  <a:t>B</a:t>
                </a:r>
                <a:r>
                  <a:rPr lang="en-US" altLang="zh-CN" kern="0" baseline="-25000" dirty="0">
                    <a:solidFill>
                      <a:sysClr val="windowText" lastClr="000000"/>
                    </a:solidFill>
                  </a:rPr>
                  <a:t>3</a:t>
                </a:r>
                <a:r>
                  <a:rPr kumimoji="0" lang="en-US" altLang="zh-CN" sz="1800" b="0" i="0" u="none" strike="noStrike" kern="0" cap="none" spc="0" normalizeH="0" baseline="-25000" noProof="0" dirty="0">
                    <a:ln>
                      <a:noFill/>
                    </a:ln>
                    <a:solidFill>
                      <a:sysClr val="windowText" lastClr="000000"/>
                    </a:solidFill>
                    <a:effectLst/>
                    <a:uLnTx/>
                    <a:uFillTx/>
                  </a:rPr>
                  <a:t>0</a:t>
                </a:r>
                <a:endParaRPr kumimoji="0" lang="zh-CN" altLang="en-US" sz="1800" b="0" i="0" u="none" strike="noStrike" kern="0" cap="none" spc="0" normalizeH="0" baseline="-25000" noProof="0" dirty="0">
                  <a:ln>
                    <a:noFill/>
                  </a:ln>
                  <a:solidFill>
                    <a:sysClr val="windowText" lastClr="000000"/>
                  </a:solidFill>
                  <a:effectLst/>
                  <a:uLnTx/>
                  <a:uFillTx/>
                </a:endParaRPr>
              </a:p>
            </p:txBody>
          </p:sp>
          <p:sp>
            <p:nvSpPr>
              <p:cNvPr id="83" name="椭圆 82"/>
              <p:cNvSpPr/>
              <p:nvPr/>
            </p:nvSpPr>
            <p:spPr bwMode="auto">
              <a:xfrm>
                <a:off x="1482805" y="3610833"/>
                <a:ext cx="442679" cy="441229"/>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ysClr val="windowText" lastClr="000000"/>
                    </a:solidFill>
                    <a:effectLst/>
                    <a:uLnTx/>
                    <a:uFillTx/>
                  </a:rPr>
                  <a:t>B</a:t>
                </a:r>
                <a:r>
                  <a:rPr lang="en-US" altLang="zh-CN" kern="0" baseline="-25000" dirty="0">
                    <a:solidFill>
                      <a:sysClr val="windowText" lastClr="000000"/>
                    </a:solidFill>
                  </a:rPr>
                  <a:t>3</a:t>
                </a:r>
                <a:r>
                  <a:rPr kumimoji="0" lang="en-US" altLang="zh-CN" sz="1800" b="0" i="0" u="none" strike="noStrike" kern="0" cap="none" spc="0" normalizeH="0" baseline="-25000" noProof="0" dirty="0">
                    <a:ln>
                      <a:noFill/>
                    </a:ln>
                    <a:solidFill>
                      <a:sysClr val="windowText" lastClr="000000"/>
                    </a:solidFill>
                    <a:effectLst/>
                    <a:uLnTx/>
                    <a:uFillTx/>
                  </a:rPr>
                  <a:t>1</a:t>
                </a:r>
                <a:endParaRPr kumimoji="0" lang="zh-CN" altLang="en-US" sz="1800" b="0" i="0" u="none" strike="noStrike" kern="0" cap="none" spc="0" normalizeH="0" baseline="-25000" noProof="0" dirty="0">
                  <a:ln>
                    <a:noFill/>
                  </a:ln>
                  <a:solidFill>
                    <a:sysClr val="windowText" lastClr="000000"/>
                  </a:solidFill>
                  <a:effectLst/>
                  <a:uLnTx/>
                  <a:uFillTx/>
                </a:endParaRPr>
              </a:p>
            </p:txBody>
          </p:sp>
          <p:sp>
            <p:nvSpPr>
              <p:cNvPr id="90" name="椭圆 89"/>
              <p:cNvSpPr/>
              <p:nvPr/>
            </p:nvSpPr>
            <p:spPr bwMode="auto">
              <a:xfrm>
                <a:off x="1095702" y="3239800"/>
                <a:ext cx="442679" cy="441229"/>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ysClr val="windowText" lastClr="000000"/>
                    </a:solidFill>
                    <a:effectLst/>
                    <a:uLnTx/>
                    <a:uFillTx/>
                  </a:rPr>
                  <a:t>B</a:t>
                </a:r>
                <a:r>
                  <a:rPr lang="en-US" altLang="zh-CN" kern="0" baseline="-25000" dirty="0">
                    <a:solidFill>
                      <a:sysClr val="windowText" lastClr="000000"/>
                    </a:solidFill>
                  </a:rPr>
                  <a:t>3</a:t>
                </a:r>
                <a:r>
                  <a:rPr kumimoji="0" lang="en-US" altLang="zh-CN" sz="1800" b="0" i="0" u="none" strike="noStrike" kern="0" cap="none" spc="0" normalizeH="0" baseline="-25000" noProof="0" dirty="0">
                    <a:ln>
                      <a:noFill/>
                    </a:ln>
                    <a:solidFill>
                      <a:sysClr val="windowText" lastClr="000000"/>
                    </a:solidFill>
                    <a:effectLst/>
                    <a:uLnTx/>
                    <a:uFillTx/>
                  </a:rPr>
                  <a:t>2</a:t>
                </a:r>
                <a:endParaRPr kumimoji="0" lang="zh-CN" altLang="en-US" sz="1800" b="0" i="0" u="none" strike="noStrike" kern="0" cap="none" spc="0" normalizeH="0" baseline="-25000" noProof="0" dirty="0">
                  <a:ln>
                    <a:noFill/>
                  </a:ln>
                  <a:solidFill>
                    <a:sysClr val="windowText" lastClr="000000"/>
                  </a:solidFill>
                  <a:effectLst/>
                  <a:uLnTx/>
                  <a:uFillTx/>
                </a:endParaRPr>
              </a:p>
            </p:txBody>
          </p:sp>
          <p:sp>
            <p:nvSpPr>
              <p:cNvPr id="91" name="椭圆 90"/>
              <p:cNvSpPr/>
              <p:nvPr/>
            </p:nvSpPr>
            <p:spPr bwMode="auto">
              <a:xfrm>
                <a:off x="708599" y="2868767"/>
                <a:ext cx="442679" cy="441229"/>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ysClr val="windowText" lastClr="000000"/>
                    </a:solidFill>
                    <a:effectLst/>
                    <a:uLnTx/>
                    <a:uFillTx/>
                  </a:rPr>
                  <a:t>B</a:t>
                </a:r>
                <a:r>
                  <a:rPr lang="en-US" altLang="zh-CN" kern="0" baseline="-25000" noProof="0" dirty="0">
                    <a:solidFill>
                      <a:sysClr val="windowText" lastClr="000000"/>
                    </a:solidFill>
                  </a:rPr>
                  <a:t>3</a:t>
                </a:r>
                <a:r>
                  <a:rPr kumimoji="0" lang="en-US" altLang="zh-CN" sz="1800" b="0" i="0" u="none" strike="noStrike" kern="0" cap="none" spc="0" normalizeH="0" baseline="-25000" noProof="0" dirty="0">
                    <a:ln>
                      <a:noFill/>
                    </a:ln>
                    <a:solidFill>
                      <a:sysClr val="windowText" lastClr="000000"/>
                    </a:solidFill>
                    <a:effectLst/>
                    <a:uLnTx/>
                    <a:uFillTx/>
                  </a:rPr>
                  <a:t>3</a:t>
                </a:r>
                <a:endParaRPr kumimoji="0" lang="zh-CN" altLang="en-US" sz="1800" b="0" i="0" u="none" strike="noStrike" kern="0" cap="none" spc="0" normalizeH="0" baseline="-25000" noProof="0" dirty="0">
                  <a:ln>
                    <a:noFill/>
                  </a:ln>
                  <a:solidFill>
                    <a:sysClr val="windowText" lastClr="000000"/>
                  </a:solidFill>
                  <a:effectLst/>
                  <a:uLnTx/>
                  <a:uFillTx/>
                </a:endParaRPr>
              </a:p>
            </p:txBody>
          </p:sp>
          <p:sp>
            <p:nvSpPr>
              <p:cNvPr id="93" name="圆角矩形 92"/>
              <p:cNvSpPr/>
              <p:nvPr/>
            </p:nvSpPr>
            <p:spPr bwMode="auto">
              <a:xfrm rot="13454404">
                <a:off x="395321" y="3372204"/>
                <a:ext cx="2233508" cy="544411"/>
              </a:xfrm>
              <a:prstGeom prst="roundRect">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6" name="椭圆 95"/>
              <p:cNvSpPr/>
              <p:nvPr/>
            </p:nvSpPr>
            <p:spPr bwMode="auto">
              <a:xfrm flipH="1">
                <a:off x="1890575" y="4832591"/>
                <a:ext cx="442679" cy="441229"/>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ysClr val="windowText" lastClr="000000"/>
                    </a:solidFill>
                    <a:effectLst/>
                    <a:uLnTx/>
                    <a:uFillTx/>
                  </a:rPr>
                  <a:t>B</a:t>
                </a:r>
                <a:r>
                  <a:rPr lang="en-US" altLang="zh-CN" kern="0" baseline="-25000" noProof="0" dirty="0">
                    <a:solidFill>
                      <a:sysClr val="windowText" lastClr="000000"/>
                    </a:solidFill>
                  </a:rPr>
                  <a:t>2</a:t>
                </a:r>
                <a:r>
                  <a:rPr kumimoji="0" lang="en-US" altLang="zh-CN" sz="1800" b="0" i="0" u="none" strike="noStrike" kern="0" cap="none" spc="0" normalizeH="0" baseline="-25000" noProof="0" dirty="0">
                    <a:ln>
                      <a:noFill/>
                    </a:ln>
                    <a:solidFill>
                      <a:sysClr val="windowText" lastClr="000000"/>
                    </a:solidFill>
                    <a:effectLst/>
                    <a:uLnTx/>
                    <a:uFillTx/>
                  </a:rPr>
                  <a:t>0</a:t>
                </a:r>
                <a:endParaRPr kumimoji="0" lang="zh-CN" altLang="en-US" sz="1800" b="0" i="0" u="none" strike="noStrike" kern="0" cap="none" spc="0" normalizeH="0" baseline="-25000" noProof="0" dirty="0">
                  <a:ln>
                    <a:noFill/>
                  </a:ln>
                  <a:solidFill>
                    <a:sysClr val="windowText" lastClr="000000"/>
                  </a:solidFill>
                  <a:effectLst/>
                  <a:uLnTx/>
                  <a:uFillTx/>
                </a:endParaRPr>
              </a:p>
            </p:txBody>
          </p:sp>
          <p:sp>
            <p:nvSpPr>
              <p:cNvPr id="97" name="椭圆 96"/>
              <p:cNvSpPr/>
              <p:nvPr/>
            </p:nvSpPr>
            <p:spPr bwMode="auto">
              <a:xfrm flipH="1">
                <a:off x="1519542" y="5219694"/>
                <a:ext cx="442679" cy="441229"/>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ysClr val="windowText" lastClr="000000"/>
                    </a:solidFill>
                    <a:effectLst/>
                    <a:uLnTx/>
                    <a:uFillTx/>
                  </a:rPr>
                  <a:t>B</a:t>
                </a:r>
                <a:r>
                  <a:rPr lang="en-US" altLang="zh-CN" kern="0" baseline="-25000" noProof="0" dirty="0">
                    <a:solidFill>
                      <a:sysClr val="windowText" lastClr="000000"/>
                    </a:solidFill>
                  </a:rPr>
                  <a:t>2</a:t>
                </a:r>
                <a:r>
                  <a:rPr kumimoji="0" lang="en-US" altLang="zh-CN" sz="1800" b="0" i="0" u="none" strike="noStrike" kern="0" cap="none" spc="0" normalizeH="0" baseline="-25000" noProof="0" dirty="0">
                    <a:ln>
                      <a:noFill/>
                    </a:ln>
                    <a:solidFill>
                      <a:sysClr val="windowText" lastClr="000000"/>
                    </a:solidFill>
                    <a:effectLst/>
                    <a:uLnTx/>
                    <a:uFillTx/>
                  </a:rPr>
                  <a:t>1</a:t>
                </a:r>
                <a:endParaRPr kumimoji="0" lang="zh-CN" altLang="en-US" sz="1800" b="0" i="0" u="none" strike="noStrike" kern="0" cap="none" spc="0" normalizeH="0" baseline="-25000" noProof="0" dirty="0">
                  <a:ln>
                    <a:noFill/>
                  </a:ln>
                  <a:solidFill>
                    <a:sysClr val="windowText" lastClr="000000"/>
                  </a:solidFill>
                  <a:effectLst/>
                  <a:uLnTx/>
                  <a:uFillTx/>
                </a:endParaRPr>
              </a:p>
            </p:txBody>
          </p:sp>
          <p:sp>
            <p:nvSpPr>
              <p:cNvPr id="99" name="椭圆 98"/>
              <p:cNvSpPr/>
              <p:nvPr/>
            </p:nvSpPr>
            <p:spPr bwMode="auto">
              <a:xfrm flipH="1">
                <a:off x="1148509" y="5606797"/>
                <a:ext cx="442679" cy="441229"/>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ysClr val="windowText" lastClr="000000"/>
                    </a:solidFill>
                    <a:effectLst/>
                    <a:uLnTx/>
                    <a:uFillTx/>
                  </a:rPr>
                  <a:t>B</a:t>
                </a:r>
                <a:r>
                  <a:rPr lang="en-US" altLang="zh-CN" kern="0" baseline="-25000" noProof="0" dirty="0">
                    <a:solidFill>
                      <a:sysClr val="windowText" lastClr="000000"/>
                    </a:solidFill>
                  </a:rPr>
                  <a:t>2</a:t>
                </a:r>
                <a:r>
                  <a:rPr kumimoji="0" lang="en-US" altLang="zh-CN" sz="1800" b="0" i="0" u="none" strike="noStrike" kern="0" cap="none" spc="0" normalizeH="0" baseline="-25000" noProof="0" dirty="0">
                    <a:ln>
                      <a:noFill/>
                    </a:ln>
                    <a:solidFill>
                      <a:sysClr val="windowText" lastClr="000000"/>
                    </a:solidFill>
                    <a:effectLst/>
                    <a:uLnTx/>
                    <a:uFillTx/>
                  </a:rPr>
                  <a:t>2</a:t>
                </a:r>
                <a:endParaRPr kumimoji="0" lang="zh-CN" altLang="en-US" sz="1800" b="0" i="0" u="none" strike="noStrike" kern="0" cap="none" spc="0" normalizeH="0" baseline="-25000" noProof="0" dirty="0">
                  <a:ln>
                    <a:noFill/>
                  </a:ln>
                  <a:solidFill>
                    <a:sysClr val="windowText" lastClr="000000"/>
                  </a:solidFill>
                  <a:effectLst/>
                  <a:uLnTx/>
                  <a:uFillTx/>
                </a:endParaRPr>
              </a:p>
            </p:txBody>
          </p:sp>
          <p:sp>
            <p:nvSpPr>
              <p:cNvPr id="100" name="椭圆 99"/>
              <p:cNvSpPr/>
              <p:nvPr/>
            </p:nvSpPr>
            <p:spPr bwMode="auto">
              <a:xfrm flipH="1">
                <a:off x="777476" y="5993900"/>
                <a:ext cx="442679" cy="441229"/>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ysClr val="windowText" lastClr="000000"/>
                    </a:solidFill>
                    <a:effectLst/>
                    <a:uLnTx/>
                    <a:uFillTx/>
                  </a:rPr>
                  <a:t>B</a:t>
                </a:r>
                <a:r>
                  <a:rPr lang="en-US" altLang="zh-CN" kern="0" baseline="-25000" noProof="0" dirty="0">
                    <a:solidFill>
                      <a:sysClr val="windowText" lastClr="000000"/>
                    </a:solidFill>
                  </a:rPr>
                  <a:t>2</a:t>
                </a:r>
                <a:r>
                  <a:rPr kumimoji="0" lang="en-US" altLang="zh-CN" sz="1800" b="0" i="0" u="none" strike="noStrike" kern="0" cap="none" spc="0" normalizeH="0" baseline="-25000" noProof="0" dirty="0">
                    <a:ln>
                      <a:noFill/>
                    </a:ln>
                    <a:solidFill>
                      <a:sysClr val="windowText" lastClr="000000"/>
                    </a:solidFill>
                    <a:effectLst/>
                    <a:uLnTx/>
                    <a:uFillTx/>
                  </a:rPr>
                  <a:t>3</a:t>
                </a:r>
                <a:endParaRPr kumimoji="0" lang="zh-CN" altLang="en-US" sz="1800" b="0" i="0" u="none" strike="noStrike" kern="0" cap="none" spc="0" normalizeH="0" baseline="-25000" noProof="0" dirty="0">
                  <a:ln>
                    <a:noFill/>
                  </a:ln>
                  <a:solidFill>
                    <a:sysClr val="windowText" lastClr="000000"/>
                  </a:solidFill>
                  <a:effectLst/>
                  <a:uLnTx/>
                  <a:uFillTx/>
                </a:endParaRPr>
              </a:p>
            </p:txBody>
          </p:sp>
          <p:sp>
            <p:nvSpPr>
              <p:cNvPr id="102" name="圆角矩形 101"/>
              <p:cNvSpPr/>
              <p:nvPr/>
            </p:nvSpPr>
            <p:spPr bwMode="auto">
              <a:xfrm rot="18854404" flipH="1" flipV="1">
                <a:off x="437090" y="5360173"/>
                <a:ext cx="2233508" cy="544411"/>
              </a:xfrm>
              <a:prstGeom prst="roundRect">
                <a:avLst/>
              </a:prstGeom>
              <a:noFill/>
              <a:ln w="19050" algn="ctr">
                <a:solidFill>
                  <a:schemeClr val="tx1"/>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103" name="直接箭头连接符 102"/>
              <p:cNvCxnSpPr>
                <a:stCxn id="79" idx="7"/>
                <a:endCxn id="54" idx="2"/>
              </p:cNvCxnSpPr>
              <p:nvPr/>
            </p:nvCxnSpPr>
            <p:spPr>
              <a:xfrm flipV="1">
                <a:off x="2247758" y="3816103"/>
                <a:ext cx="1103598" cy="230379"/>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a:endCxn id="73" idx="7"/>
              </p:cNvCxnSpPr>
              <p:nvPr/>
            </p:nvCxnSpPr>
            <p:spPr>
              <a:xfrm>
                <a:off x="3759809" y="3981866"/>
                <a:ext cx="340506" cy="1689548"/>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a:stCxn id="73" idx="3"/>
                <a:endCxn id="100" idx="3"/>
              </p:cNvCxnSpPr>
              <p:nvPr/>
            </p:nvCxnSpPr>
            <p:spPr>
              <a:xfrm flipH="1">
                <a:off x="1155326" y="5983411"/>
                <a:ext cx="2631968" cy="387102"/>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stCxn id="51" idx="5"/>
                <a:endCxn id="72" idx="7"/>
              </p:cNvCxnSpPr>
              <p:nvPr/>
            </p:nvCxnSpPr>
            <p:spPr>
              <a:xfrm>
                <a:off x="3358173" y="4359204"/>
                <a:ext cx="371109" cy="925107"/>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stCxn id="72" idx="3"/>
                <a:endCxn id="99" idx="3"/>
              </p:cNvCxnSpPr>
              <p:nvPr/>
            </p:nvCxnSpPr>
            <p:spPr>
              <a:xfrm flipH="1">
                <a:off x="1526359" y="5596308"/>
                <a:ext cx="1889902" cy="387102"/>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a:stCxn id="99" idx="7"/>
                <a:endCxn id="91" idx="3"/>
              </p:cNvCxnSpPr>
              <p:nvPr/>
            </p:nvCxnSpPr>
            <p:spPr>
              <a:xfrm flipH="1" flipV="1">
                <a:off x="773428" y="3245380"/>
                <a:ext cx="439910" cy="2426033"/>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stCxn id="71" idx="3"/>
                <a:endCxn id="97" idx="3"/>
              </p:cNvCxnSpPr>
              <p:nvPr/>
            </p:nvCxnSpPr>
            <p:spPr>
              <a:xfrm flipH="1">
                <a:off x="1897392" y="5209205"/>
                <a:ext cx="1147836" cy="387102"/>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a:stCxn id="97" idx="7"/>
                <a:endCxn id="90" idx="3"/>
              </p:cNvCxnSpPr>
              <p:nvPr/>
            </p:nvCxnSpPr>
            <p:spPr>
              <a:xfrm flipH="1" flipV="1">
                <a:off x="1160531" y="3616413"/>
                <a:ext cx="423840" cy="1667897"/>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a:stCxn id="90" idx="7"/>
                <a:endCxn id="69" idx="1"/>
              </p:cNvCxnSpPr>
              <p:nvPr/>
            </p:nvCxnSpPr>
            <p:spPr>
              <a:xfrm flipV="1">
                <a:off x="1473552" y="2885898"/>
                <a:ext cx="2684699" cy="418518"/>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a:stCxn id="96" idx="7"/>
                <a:endCxn id="83" idx="4"/>
              </p:cNvCxnSpPr>
              <p:nvPr/>
            </p:nvCxnSpPr>
            <p:spPr>
              <a:xfrm flipH="1" flipV="1">
                <a:off x="1704145" y="4052062"/>
                <a:ext cx="251259" cy="845145"/>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a:stCxn id="83" idx="7"/>
                <a:endCxn id="68" idx="1"/>
              </p:cNvCxnSpPr>
              <p:nvPr/>
            </p:nvCxnSpPr>
            <p:spPr>
              <a:xfrm flipV="1">
                <a:off x="1860655" y="3273001"/>
                <a:ext cx="1926563" cy="402448"/>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stCxn id="68" idx="5"/>
                <a:endCxn id="74" idx="7"/>
              </p:cNvCxnSpPr>
              <p:nvPr/>
            </p:nvCxnSpPr>
            <p:spPr>
              <a:xfrm>
                <a:off x="4100239" y="3584998"/>
                <a:ext cx="371109" cy="2473519"/>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sp>
          <p:nvSpPr>
            <p:cNvPr id="119" name="矩形 118"/>
            <p:cNvSpPr/>
            <p:nvPr/>
          </p:nvSpPr>
          <p:spPr>
            <a:xfrm>
              <a:off x="3564106" y="2552001"/>
              <a:ext cx="864339" cy="369332"/>
            </a:xfrm>
            <a:prstGeom prst="rect">
              <a:avLst/>
            </a:prstGeom>
          </p:spPr>
          <p:txBody>
            <a:bodyPr wrap="none">
              <a:spAutoFit/>
            </a:bodyPr>
            <a:lstStyle/>
            <a:p>
              <a:pPr algn="ctr"/>
              <a:r>
                <a:rPr lang="en-US" altLang="zh-CN" b="1" i="1" kern="0" dirty="0">
                  <a:solidFill>
                    <a:srgbClr val="C00000"/>
                  </a:solidFill>
                </a:rPr>
                <a:t>Node 0</a:t>
              </a:r>
              <a:endParaRPr lang="zh-CN" altLang="en-US" b="1" i="1" kern="0" dirty="0">
                <a:solidFill>
                  <a:srgbClr val="C00000"/>
                </a:solidFill>
              </a:endParaRPr>
            </a:p>
          </p:txBody>
        </p:sp>
        <p:sp>
          <p:nvSpPr>
            <p:cNvPr id="120" name="矩形 119"/>
            <p:cNvSpPr/>
            <p:nvPr/>
          </p:nvSpPr>
          <p:spPr>
            <a:xfrm>
              <a:off x="3491637" y="6228020"/>
              <a:ext cx="864339" cy="369332"/>
            </a:xfrm>
            <a:prstGeom prst="rect">
              <a:avLst/>
            </a:prstGeom>
          </p:spPr>
          <p:txBody>
            <a:bodyPr wrap="none">
              <a:spAutoFit/>
            </a:bodyPr>
            <a:lstStyle/>
            <a:p>
              <a:pPr algn="ctr"/>
              <a:r>
                <a:rPr lang="en-US" altLang="zh-CN" b="1" i="1" kern="0" dirty="0">
                  <a:solidFill>
                    <a:srgbClr val="C00000"/>
                  </a:solidFill>
                </a:rPr>
                <a:t>Node 1</a:t>
              </a:r>
              <a:endParaRPr lang="zh-CN" altLang="en-US" b="1" i="1" kern="0" dirty="0">
                <a:solidFill>
                  <a:srgbClr val="C00000"/>
                </a:solidFill>
              </a:endParaRPr>
            </a:p>
          </p:txBody>
        </p:sp>
        <p:sp>
          <p:nvSpPr>
            <p:cNvPr id="121" name="矩形 120"/>
            <p:cNvSpPr/>
            <p:nvPr/>
          </p:nvSpPr>
          <p:spPr>
            <a:xfrm>
              <a:off x="742629" y="6237312"/>
              <a:ext cx="864339" cy="369332"/>
            </a:xfrm>
            <a:prstGeom prst="rect">
              <a:avLst/>
            </a:prstGeom>
          </p:spPr>
          <p:txBody>
            <a:bodyPr wrap="none">
              <a:spAutoFit/>
            </a:bodyPr>
            <a:lstStyle/>
            <a:p>
              <a:pPr algn="ctr"/>
              <a:r>
                <a:rPr lang="en-US" altLang="zh-CN" b="1" i="1" kern="0" dirty="0">
                  <a:solidFill>
                    <a:srgbClr val="C00000"/>
                  </a:solidFill>
                </a:rPr>
                <a:t>Node 2</a:t>
              </a:r>
              <a:endParaRPr lang="zh-CN" altLang="en-US" b="1" i="1" kern="0" dirty="0">
                <a:solidFill>
                  <a:srgbClr val="C00000"/>
                </a:solidFill>
              </a:endParaRPr>
            </a:p>
          </p:txBody>
        </p:sp>
        <p:sp>
          <p:nvSpPr>
            <p:cNvPr id="122" name="矩形 121"/>
            <p:cNvSpPr/>
            <p:nvPr/>
          </p:nvSpPr>
          <p:spPr>
            <a:xfrm>
              <a:off x="755333" y="2552001"/>
              <a:ext cx="864339" cy="369332"/>
            </a:xfrm>
            <a:prstGeom prst="rect">
              <a:avLst/>
            </a:prstGeom>
          </p:spPr>
          <p:txBody>
            <a:bodyPr wrap="none">
              <a:spAutoFit/>
            </a:bodyPr>
            <a:lstStyle/>
            <a:p>
              <a:pPr algn="ctr"/>
              <a:r>
                <a:rPr lang="en-US" altLang="zh-CN" b="1" i="1" kern="0" dirty="0">
                  <a:solidFill>
                    <a:srgbClr val="C00000"/>
                  </a:solidFill>
                </a:rPr>
                <a:t>Node 3</a:t>
              </a:r>
              <a:endParaRPr lang="zh-CN" altLang="en-US" b="1" i="1" kern="0" dirty="0">
                <a:solidFill>
                  <a:srgbClr val="C00000"/>
                </a:solidFill>
              </a:endParaRPr>
            </a:p>
          </p:txBody>
        </p:sp>
      </p:gr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避免死锁的方法</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2</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：严格规定路由</a:t>
            </a:r>
            <a:endParaRPr lang="zh-CN" altLang="en-US" sz="4000" dirty="0">
              <a:solidFill>
                <a:srgbClr val="003B93"/>
              </a:solidFill>
              <a:latin typeface="Cambria" panose="02040503050406030204"/>
              <a:cs typeface="Cambria" panose="02040503050406030204"/>
            </a:endParaRPr>
          </a:p>
        </p:txBody>
      </p:sp>
      <p:pic>
        <p:nvPicPr>
          <p:cNvPr id="54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1" name="矩形 540"/>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258175" y="1241172"/>
            <a:ext cx="8562297" cy="846386"/>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200" dirty="0">
                <a:latin typeface="Times New Roman" panose="02020603050405020304" pitchFamily="18" charset="0"/>
                <a:ea typeface="华文中宋" panose="02010600040101010101" pitchFamily="2" charset="-122"/>
                <a:cs typeface="Times New Roman" panose="02020603050405020304" pitchFamily="18" charset="0"/>
              </a:rPr>
              <a:t>资源分类方法有可能引入</a:t>
            </a:r>
            <a:r>
              <a:rPr lang="en-US" altLang="zh-CN" sz="2200" dirty="0">
                <a:latin typeface="Times New Roman" panose="02020603050405020304" pitchFamily="18" charset="0"/>
                <a:ea typeface="华文中宋" panose="02010600040101010101" pitchFamily="2" charset="-122"/>
                <a:cs typeface="Times New Roman" panose="02020603050405020304" pitchFamily="18" charset="0"/>
              </a:rPr>
              <a:t>Buffer</a:t>
            </a:r>
            <a:r>
              <a:rPr lang="zh-CN" altLang="en-US" sz="2200" dirty="0">
                <a:latin typeface="Times New Roman" panose="02020603050405020304" pitchFamily="18" charset="0"/>
                <a:ea typeface="华文中宋" panose="02010600040101010101" pitchFamily="2" charset="-122"/>
                <a:cs typeface="Times New Roman" panose="02020603050405020304" pitchFamily="18" charset="0"/>
              </a:rPr>
              <a:t>消耗过多或</a:t>
            </a:r>
            <a:r>
              <a:rPr lang="en-US" altLang="zh-CN" sz="2200" dirty="0">
                <a:latin typeface="Times New Roman" panose="02020603050405020304" pitchFamily="18" charset="0"/>
                <a:ea typeface="华文中宋" panose="02010600040101010101" pitchFamily="2" charset="-122"/>
                <a:cs typeface="Times New Roman" panose="02020603050405020304" pitchFamily="18" charset="0"/>
              </a:rPr>
              <a:t>Buffer</a:t>
            </a:r>
            <a:r>
              <a:rPr lang="zh-CN" altLang="en-US" sz="2200" dirty="0">
                <a:latin typeface="Times New Roman" panose="02020603050405020304" pitchFamily="18" charset="0"/>
                <a:ea typeface="华文中宋" panose="02010600040101010101" pitchFamily="2" charset="-122"/>
                <a:cs typeface="Times New Roman" panose="02020603050405020304" pitchFamily="18" charset="0"/>
              </a:rPr>
              <a:t>利用率低等问题</a:t>
            </a:r>
            <a:endParaRPr lang="en-US" altLang="zh-CN" sz="2200" dirty="0">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spcBef>
                <a:spcPts val="600"/>
              </a:spcBef>
              <a:buSzPct val="60000"/>
              <a:buFont typeface="Wingdings" panose="05000000000000000000" pitchFamily="2" charset="2"/>
              <a:buChar char="l"/>
            </a:pPr>
            <a:r>
              <a:rPr lang="zh-CN" altLang="en-US" sz="2200" dirty="0">
                <a:latin typeface="Times New Roman" panose="02020603050405020304" pitchFamily="18" charset="0"/>
                <a:ea typeface="华文中宋" panose="02010600040101010101" pitchFamily="2" charset="-122"/>
                <a:cs typeface="Times New Roman" panose="02020603050405020304" pitchFamily="18" charset="0"/>
              </a:rPr>
              <a:t>可以通过设定特殊的路由规则来破除资源依赖环</a:t>
            </a:r>
            <a:endParaRPr lang="zh-CN" altLang="en-US" sz="22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 name="矩形 5"/>
          <p:cNvSpPr/>
          <p:nvPr/>
        </p:nvSpPr>
        <p:spPr>
          <a:xfrm>
            <a:off x="611560" y="2276872"/>
            <a:ext cx="7849087" cy="1354217"/>
          </a:xfrm>
          <a:prstGeom prst="rect">
            <a:avLst/>
          </a:prstGeom>
        </p:spPr>
        <p:txBody>
          <a:bodyPr wrap="square">
            <a:spAutoFit/>
          </a:bodyPr>
          <a:lstStyle/>
          <a:p>
            <a:pPr marL="285750" indent="-285750">
              <a:spcBef>
                <a:spcPts val="600"/>
              </a:spcBef>
              <a:buSzPct val="80000"/>
              <a:buFont typeface="Wingdings" panose="05000000000000000000" pitchFamily="2" charset="2"/>
              <a:buChar char="l"/>
            </a:pPr>
            <a:r>
              <a:rPr lang="en-US" altLang="zh-CN" dirty="0">
                <a:solidFill>
                  <a:srgbClr val="0000FF"/>
                </a:solidFill>
                <a:latin typeface="华文中宋" panose="02010600040101010101" pitchFamily="2" charset="-122"/>
                <a:ea typeface="华文中宋" panose="02010600040101010101" pitchFamily="2" charset="-122"/>
              </a:rPr>
              <a:t>Case</a:t>
            </a:r>
            <a:r>
              <a:rPr lang="zh-CN" altLang="en-US" dirty="0">
                <a:solidFill>
                  <a:srgbClr val="0000FF"/>
                </a:solidFill>
                <a:latin typeface="华文中宋" panose="02010600040101010101" pitchFamily="2" charset="-122"/>
                <a:ea typeface="华文中宋" panose="02010600040101010101" pitchFamily="2" charset="-122"/>
              </a:rPr>
              <a:t>：</a:t>
            </a:r>
            <a:r>
              <a:rPr lang="en-US" altLang="zh-CN" dirty="0">
                <a:solidFill>
                  <a:srgbClr val="0000FF"/>
                </a:solidFill>
                <a:latin typeface="华文中宋" panose="02010600040101010101" pitchFamily="2" charset="-122"/>
                <a:ea typeface="华文中宋" panose="02010600040101010101" pitchFamily="2" charset="-122"/>
              </a:rPr>
              <a:t>k-</a:t>
            </a:r>
            <a:r>
              <a:rPr lang="en-US" altLang="zh-CN" dirty="0" err="1">
                <a:solidFill>
                  <a:srgbClr val="0000FF"/>
                </a:solidFill>
                <a:latin typeface="华文中宋" panose="02010600040101010101" pitchFamily="2" charset="-122"/>
                <a:ea typeface="华文中宋" panose="02010600040101010101" pitchFamily="2" charset="-122"/>
              </a:rPr>
              <a:t>ary</a:t>
            </a:r>
            <a:r>
              <a:rPr lang="en-US" altLang="zh-CN" dirty="0">
                <a:solidFill>
                  <a:srgbClr val="0000FF"/>
                </a:solidFill>
                <a:latin typeface="华文中宋" panose="02010600040101010101" pitchFamily="2" charset="-122"/>
                <a:ea typeface="华文中宋" panose="02010600040101010101" pitchFamily="2" charset="-122"/>
              </a:rPr>
              <a:t> n-mesh</a:t>
            </a:r>
            <a:r>
              <a:rPr lang="zh-CN" altLang="en-US" dirty="0">
                <a:solidFill>
                  <a:srgbClr val="0000FF"/>
                </a:solidFill>
                <a:latin typeface="华文中宋" panose="02010600040101010101" pitchFamily="2" charset="-122"/>
                <a:ea typeface="华文中宋" panose="02010600040101010101" pitchFamily="2" charset="-122"/>
              </a:rPr>
              <a:t>拓扑上的维序路由（</a:t>
            </a:r>
            <a:r>
              <a:rPr lang="en-US" altLang="zh-CN" dirty="0">
                <a:solidFill>
                  <a:srgbClr val="0000FF"/>
                </a:solidFill>
                <a:latin typeface="华文中宋" panose="02010600040101010101" pitchFamily="2" charset="-122"/>
                <a:ea typeface="华文中宋" panose="02010600040101010101" pitchFamily="2" charset="-122"/>
              </a:rPr>
              <a:t>Dimension Order Routing</a:t>
            </a:r>
            <a:r>
              <a:rPr lang="zh-CN" altLang="en-US" dirty="0">
                <a:solidFill>
                  <a:srgbClr val="0000FF"/>
                </a:solidFill>
                <a:latin typeface="华文中宋" panose="02010600040101010101" pitchFamily="2" charset="-122"/>
                <a:ea typeface="华文中宋" panose="02010600040101010101" pitchFamily="2" charset="-122"/>
              </a:rPr>
              <a:t>）</a:t>
            </a:r>
            <a:endParaRPr lang="en-US" altLang="zh-CN" dirty="0">
              <a:solidFill>
                <a:srgbClr val="0000FF"/>
              </a:solidFill>
              <a:latin typeface="华文中宋" panose="02010600040101010101" pitchFamily="2" charset="-122"/>
              <a:ea typeface="华文中宋" panose="02010600040101010101" pitchFamily="2" charset="-122"/>
            </a:endParaRPr>
          </a:p>
          <a:p>
            <a:pPr marL="285750" indent="-285750">
              <a:spcBef>
                <a:spcPts val="600"/>
              </a:spcBef>
              <a:buSzPct val="80000"/>
              <a:buFont typeface="Wingdings" panose="05000000000000000000" pitchFamily="2" charset="2"/>
              <a:buChar char="l"/>
            </a:pPr>
            <a:r>
              <a:rPr lang="zh-CN" altLang="en-US" dirty="0">
                <a:solidFill>
                  <a:srgbClr val="0000FF"/>
                </a:solidFill>
                <a:latin typeface="华文中宋" panose="02010600040101010101" pitchFamily="2" charset="-122"/>
                <a:ea typeface="华文中宋" panose="02010600040101010101" pitchFamily="2" charset="-122"/>
              </a:rPr>
              <a:t>每个数据包每次只在一个维度上 路由，当在该维度上达到目的坐标之后，才按低维到高维的顺序在其他维度上路由</a:t>
            </a:r>
            <a:endParaRPr lang="en-US" altLang="zh-CN" dirty="0">
              <a:solidFill>
                <a:srgbClr val="0000FF"/>
              </a:solidFill>
              <a:latin typeface="华文中宋" panose="02010600040101010101" pitchFamily="2" charset="-122"/>
              <a:ea typeface="华文中宋" panose="02010600040101010101" pitchFamily="2" charset="-122"/>
            </a:endParaRPr>
          </a:p>
          <a:p>
            <a:pPr marL="285750" indent="-285750">
              <a:spcBef>
                <a:spcPts val="600"/>
              </a:spcBef>
              <a:buSzPct val="80000"/>
              <a:buFont typeface="Wingdings" panose="05000000000000000000" pitchFamily="2" charset="2"/>
              <a:buChar char="l"/>
            </a:pPr>
            <a:r>
              <a:rPr lang="zh-CN" altLang="en-US" dirty="0">
                <a:solidFill>
                  <a:srgbClr val="0000FF"/>
                </a:solidFill>
                <a:latin typeface="华文中宋" panose="02010600040101010101" pitchFamily="2" charset="-122"/>
                <a:ea typeface="华文中宋" panose="02010600040101010101" pitchFamily="2" charset="-122"/>
              </a:rPr>
              <a:t>由于严格按照维度升序单调请求下一级资源，所以不会死锁</a:t>
            </a:r>
            <a:endParaRPr lang="en-US" altLang="zh-CN" dirty="0">
              <a:solidFill>
                <a:srgbClr val="0000FF"/>
              </a:solidFill>
              <a:latin typeface="华文中宋" panose="02010600040101010101" pitchFamily="2" charset="-122"/>
              <a:ea typeface="华文中宋" panose="02010600040101010101" pitchFamily="2" charset="-122"/>
            </a:endParaRPr>
          </a:p>
        </p:txBody>
      </p:sp>
      <p:grpSp>
        <p:nvGrpSpPr>
          <p:cNvPr id="513" name="组合 512"/>
          <p:cNvGrpSpPr/>
          <p:nvPr/>
        </p:nvGrpSpPr>
        <p:grpSpPr>
          <a:xfrm>
            <a:off x="899592" y="3899810"/>
            <a:ext cx="2463039" cy="2409510"/>
            <a:chOff x="899592" y="4306292"/>
            <a:chExt cx="2463039" cy="2409510"/>
          </a:xfrm>
        </p:grpSpPr>
        <p:grpSp>
          <p:nvGrpSpPr>
            <p:cNvPr id="4" name="组合 3"/>
            <p:cNvGrpSpPr/>
            <p:nvPr/>
          </p:nvGrpSpPr>
          <p:grpSpPr>
            <a:xfrm>
              <a:off x="1103762" y="4500390"/>
              <a:ext cx="1726038" cy="1781777"/>
              <a:chOff x="1103761" y="4500390"/>
              <a:chExt cx="2800205" cy="1781777"/>
            </a:xfrm>
          </p:grpSpPr>
          <p:sp>
            <p:nvSpPr>
              <p:cNvPr id="103" name="Line 102"/>
              <p:cNvSpPr>
                <a:spLocks noChangeShapeType="1"/>
              </p:cNvSpPr>
              <p:nvPr/>
            </p:nvSpPr>
            <p:spPr bwMode="auto">
              <a:xfrm rot="5400000">
                <a:off x="2502919" y="3101233"/>
                <a:ext cx="1889" cy="280020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104" name="Line 103"/>
              <p:cNvSpPr>
                <a:spLocks noChangeShapeType="1"/>
              </p:cNvSpPr>
              <p:nvPr/>
            </p:nvSpPr>
            <p:spPr bwMode="auto">
              <a:xfrm rot="5400000">
                <a:off x="2502919" y="3991176"/>
                <a:ext cx="1889" cy="280020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98" name="Line 104"/>
              <p:cNvSpPr>
                <a:spLocks noChangeShapeType="1"/>
              </p:cNvSpPr>
              <p:nvPr/>
            </p:nvSpPr>
            <p:spPr bwMode="auto">
              <a:xfrm rot="5400000">
                <a:off x="2503863" y="4882065"/>
                <a:ext cx="0" cy="280020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grpSp>
        <p:grpSp>
          <p:nvGrpSpPr>
            <p:cNvPr id="512" name="组合 511"/>
            <p:cNvGrpSpPr/>
            <p:nvPr/>
          </p:nvGrpSpPr>
          <p:grpSpPr>
            <a:xfrm>
              <a:off x="1106595" y="4605257"/>
              <a:ext cx="1868693" cy="1609833"/>
              <a:chOff x="1106595" y="3713425"/>
              <a:chExt cx="1868693" cy="2501665"/>
            </a:xfrm>
          </p:grpSpPr>
          <p:sp>
            <p:nvSpPr>
              <p:cNvPr id="105" name="Line 97"/>
              <p:cNvSpPr>
                <a:spLocks noChangeShapeType="1"/>
              </p:cNvSpPr>
              <p:nvPr/>
            </p:nvSpPr>
            <p:spPr bwMode="auto">
              <a:xfrm>
                <a:off x="1106595" y="3722873"/>
                <a:ext cx="0" cy="249221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99" name="Line 98"/>
              <p:cNvSpPr>
                <a:spLocks noChangeShapeType="1"/>
              </p:cNvSpPr>
              <p:nvPr/>
            </p:nvSpPr>
            <p:spPr bwMode="auto">
              <a:xfrm>
                <a:off x="2028660" y="3713425"/>
                <a:ext cx="0" cy="242041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sp>
            <p:nvSpPr>
              <p:cNvPr id="100" name="Line 99"/>
              <p:cNvSpPr>
                <a:spLocks noChangeShapeType="1"/>
              </p:cNvSpPr>
              <p:nvPr/>
            </p:nvSpPr>
            <p:spPr bwMode="auto">
              <a:xfrm>
                <a:off x="2975288" y="3722873"/>
                <a:ext cx="0" cy="241097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oAutofit/>
              </a:bodyPr>
              <a:lstStyle/>
              <a:p>
                <a:endParaRPr lang="zh-CN" altLang="en-US"/>
              </a:p>
            </p:txBody>
          </p:sp>
        </p:grpSp>
        <p:grpSp>
          <p:nvGrpSpPr>
            <p:cNvPr id="86" name="Group 422"/>
            <p:cNvGrpSpPr/>
            <p:nvPr/>
          </p:nvGrpSpPr>
          <p:grpSpPr bwMode="auto">
            <a:xfrm>
              <a:off x="3088657" y="5493311"/>
              <a:ext cx="273974" cy="330658"/>
              <a:chOff x="5343" y="2305"/>
              <a:chExt cx="145" cy="175"/>
            </a:xfrm>
          </p:grpSpPr>
          <p:sp>
            <p:nvSpPr>
              <p:cNvPr id="93" name="Line 423"/>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94" name="Oval 424"/>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87" name="Group 425"/>
            <p:cNvGrpSpPr/>
            <p:nvPr/>
          </p:nvGrpSpPr>
          <p:grpSpPr bwMode="auto">
            <a:xfrm>
              <a:off x="2162813" y="5497090"/>
              <a:ext cx="273974" cy="330658"/>
              <a:chOff x="5343" y="2305"/>
              <a:chExt cx="145" cy="175"/>
            </a:xfrm>
          </p:grpSpPr>
          <p:sp>
            <p:nvSpPr>
              <p:cNvPr id="91" name="Line 426"/>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92" name="Oval 427"/>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88" name="Group 428"/>
            <p:cNvGrpSpPr/>
            <p:nvPr/>
          </p:nvGrpSpPr>
          <p:grpSpPr bwMode="auto">
            <a:xfrm>
              <a:off x="1219965" y="5502759"/>
              <a:ext cx="273974" cy="330658"/>
              <a:chOff x="5343" y="2305"/>
              <a:chExt cx="145" cy="175"/>
            </a:xfrm>
          </p:grpSpPr>
          <p:sp>
            <p:nvSpPr>
              <p:cNvPr id="89" name="Line 429"/>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90" name="Oval 430"/>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74" name="Group 436"/>
            <p:cNvGrpSpPr/>
            <p:nvPr/>
          </p:nvGrpSpPr>
          <p:grpSpPr bwMode="auto">
            <a:xfrm>
              <a:off x="3088657" y="6375696"/>
              <a:ext cx="273974" cy="330658"/>
              <a:chOff x="5343" y="2305"/>
              <a:chExt cx="145" cy="175"/>
            </a:xfrm>
          </p:grpSpPr>
          <p:sp>
            <p:nvSpPr>
              <p:cNvPr id="81" name="Line 437"/>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82" name="Oval 438"/>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75" name="Group 439"/>
            <p:cNvGrpSpPr/>
            <p:nvPr/>
          </p:nvGrpSpPr>
          <p:grpSpPr bwMode="auto">
            <a:xfrm>
              <a:off x="2162813" y="6379475"/>
              <a:ext cx="273974" cy="330658"/>
              <a:chOff x="5343" y="2305"/>
              <a:chExt cx="145" cy="175"/>
            </a:xfrm>
          </p:grpSpPr>
          <p:sp>
            <p:nvSpPr>
              <p:cNvPr id="79" name="Line 440"/>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80" name="Oval 441"/>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76" name="Group 442"/>
            <p:cNvGrpSpPr/>
            <p:nvPr/>
          </p:nvGrpSpPr>
          <p:grpSpPr bwMode="auto">
            <a:xfrm>
              <a:off x="1219965" y="6385144"/>
              <a:ext cx="273974" cy="330658"/>
              <a:chOff x="5343" y="2305"/>
              <a:chExt cx="145" cy="175"/>
            </a:xfrm>
          </p:grpSpPr>
          <p:sp>
            <p:nvSpPr>
              <p:cNvPr id="77" name="Line 443"/>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78" name="Oval 444"/>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62" name="Group 449"/>
            <p:cNvGrpSpPr/>
            <p:nvPr/>
          </p:nvGrpSpPr>
          <p:grpSpPr bwMode="auto">
            <a:xfrm>
              <a:off x="3088657" y="4605257"/>
              <a:ext cx="273974" cy="330658"/>
              <a:chOff x="5343" y="2305"/>
              <a:chExt cx="145" cy="175"/>
            </a:xfrm>
          </p:grpSpPr>
          <p:sp>
            <p:nvSpPr>
              <p:cNvPr id="69" name="Line 450"/>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70" name="Oval 451"/>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63" name="Group 452"/>
            <p:cNvGrpSpPr/>
            <p:nvPr/>
          </p:nvGrpSpPr>
          <p:grpSpPr bwMode="auto">
            <a:xfrm>
              <a:off x="2162813" y="4609036"/>
              <a:ext cx="273974" cy="330658"/>
              <a:chOff x="5343" y="2305"/>
              <a:chExt cx="145" cy="175"/>
            </a:xfrm>
          </p:grpSpPr>
          <p:sp>
            <p:nvSpPr>
              <p:cNvPr id="67" name="Line 453"/>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68" name="Oval 454"/>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grpSp>
          <p:nvGrpSpPr>
            <p:cNvPr id="64" name="Group 455"/>
            <p:cNvGrpSpPr/>
            <p:nvPr/>
          </p:nvGrpSpPr>
          <p:grpSpPr bwMode="auto">
            <a:xfrm>
              <a:off x="1219965" y="4614705"/>
              <a:ext cx="273974" cy="330658"/>
              <a:chOff x="5343" y="2305"/>
              <a:chExt cx="145" cy="175"/>
            </a:xfrm>
          </p:grpSpPr>
          <p:sp>
            <p:nvSpPr>
              <p:cNvPr id="65" name="Line 456"/>
              <p:cNvSpPr>
                <a:spLocks noChangeShapeType="1"/>
              </p:cNvSpPr>
              <p:nvPr/>
            </p:nvSpPr>
            <p:spPr bwMode="auto">
              <a:xfrm>
                <a:off x="5343" y="2305"/>
                <a:ext cx="70" cy="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oAutofit/>
              </a:bodyPr>
              <a:lstStyle/>
              <a:p>
                <a:endParaRPr lang="zh-CN" altLang="en-US"/>
              </a:p>
            </p:txBody>
          </p:sp>
          <p:sp>
            <p:nvSpPr>
              <p:cNvPr id="66" name="Oval 457"/>
              <p:cNvSpPr>
                <a:spLocks noChangeArrowheads="1"/>
              </p:cNvSpPr>
              <p:nvPr/>
            </p:nvSpPr>
            <p:spPr bwMode="auto">
              <a:xfrm>
                <a:off x="5352" y="2344"/>
                <a:ext cx="136" cy="136"/>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sp>
          <p:nvSpPr>
            <p:cNvPr id="33" name="Rectangle 69"/>
            <p:cNvSpPr>
              <a:spLocks noChangeArrowheads="1"/>
            </p:cNvSpPr>
            <p:nvPr/>
          </p:nvSpPr>
          <p:spPr bwMode="auto">
            <a:xfrm>
              <a:off x="962996" y="4353957"/>
              <a:ext cx="266416" cy="253190"/>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34" name="Rectangle 70"/>
            <p:cNvSpPr>
              <a:spLocks noChangeArrowheads="1"/>
            </p:cNvSpPr>
            <p:nvPr/>
          </p:nvSpPr>
          <p:spPr bwMode="auto">
            <a:xfrm>
              <a:off x="1894508" y="4353957"/>
              <a:ext cx="268306" cy="253190"/>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35" name="Rectangle 71"/>
            <p:cNvSpPr>
              <a:spLocks noChangeArrowheads="1"/>
            </p:cNvSpPr>
            <p:nvPr/>
          </p:nvSpPr>
          <p:spPr bwMode="auto">
            <a:xfrm>
              <a:off x="2827909" y="4353957"/>
              <a:ext cx="268306" cy="253190"/>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37" name="Rectangle 73"/>
            <p:cNvSpPr>
              <a:spLocks noChangeArrowheads="1"/>
            </p:cNvSpPr>
            <p:nvPr/>
          </p:nvSpPr>
          <p:spPr bwMode="auto">
            <a:xfrm>
              <a:off x="962996" y="5243901"/>
              <a:ext cx="266416" cy="253190"/>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38" name="Rectangle 74"/>
            <p:cNvSpPr>
              <a:spLocks noChangeArrowheads="1"/>
            </p:cNvSpPr>
            <p:nvPr/>
          </p:nvSpPr>
          <p:spPr bwMode="auto">
            <a:xfrm>
              <a:off x="1894508" y="5243901"/>
              <a:ext cx="268306" cy="253190"/>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39" name="Rectangle 75"/>
            <p:cNvSpPr>
              <a:spLocks noChangeArrowheads="1"/>
            </p:cNvSpPr>
            <p:nvPr/>
          </p:nvSpPr>
          <p:spPr bwMode="auto">
            <a:xfrm>
              <a:off x="2827909" y="5243901"/>
              <a:ext cx="268306" cy="253190"/>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41" name="Rectangle 77"/>
            <p:cNvSpPr>
              <a:spLocks noChangeArrowheads="1"/>
            </p:cNvSpPr>
            <p:nvPr/>
          </p:nvSpPr>
          <p:spPr bwMode="auto">
            <a:xfrm>
              <a:off x="962996" y="6133844"/>
              <a:ext cx="268306" cy="253190"/>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dirty="0"/>
            </a:p>
          </p:txBody>
        </p:sp>
        <p:sp>
          <p:nvSpPr>
            <p:cNvPr id="42" name="Rectangle 78"/>
            <p:cNvSpPr>
              <a:spLocks noChangeArrowheads="1"/>
            </p:cNvSpPr>
            <p:nvPr/>
          </p:nvSpPr>
          <p:spPr bwMode="auto">
            <a:xfrm>
              <a:off x="1896397" y="6133844"/>
              <a:ext cx="268306" cy="253190"/>
            </a:xfrm>
            <a:prstGeom prst="rect">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43" name="Rectangle 79"/>
            <p:cNvSpPr>
              <a:spLocks noChangeArrowheads="1"/>
            </p:cNvSpPr>
            <p:nvPr/>
          </p:nvSpPr>
          <p:spPr bwMode="auto">
            <a:xfrm>
              <a:off x="2829799" y="6133844"/>
              <a:ext cx="266416" cy="253190"/>
            </a:xfrm>
            <a:prstGeom prst="rect">
              <a:avLst/>
            </a:prstGeom>
            <a:solidFill>
              <a:srgbClr val="CDFFCC"/>
            </a:solidFill>
            <a:ln w="9525">
              <a:solidFill>
                <a:schemeClr val="tx1"/>
              </a:solidFill>
              <a:miter lim="800000"/>
            </a:ln>
            <a:effectLst/>
          </p:spPr>
          <p:txBody>
            <a:bodyPr lIns="90000" tIns="46800" rIns="90000" bIns="46800" anchor="ctr">
              <a:noAutofit/>
            </a:bodyPr>
            <a:lstStyle/>
            <a:p>
              <a:endParaRPr lang="zh-CN" altLang="en-US"/>
            </a:p>
          </p:txBody>
        </p:sp>
        <p:sp>
          <p:nvSpPr>
            <p:cNvPr id="9" name="TextBox 8"/>
            <p:cNvSpPr txBox="1"/>
            <p:nvPr/>
          </p:nvSpPr>
          <p:spPr>
            <a:xfrm>
              <a:off x="899592" y="6087743"/>
              <a:ext cx="395111" cy="348521"/>
            </a:xfrm>
            <a:prstGeom prst="rect">
              <a:avLst/>
            </a:prstGeom>
            <a:noFill/>
          </p:spPr>
          <p:txBody>
            <a:bodyPr wrap="none" rtlCol="0">
              <a:spAutoFit/>
            </a:bodyPr>
            <a:lstStyle/>
            <a:p>
              <a:r>
                <a:rPr lang="en-US" altLang="zh-CN" dirty="0"/>
                <a:t>00</a:t>
              </a:r>
              <a:endParaRPr lang="zh-CN" altLang="en-US" dirty="0"/>
            </a:p>
          </p:txBody>
        </p:sp>
        <p:sp>
          <p:nvSpPr>
            <p:cNvPr id="10" name="TextBox 9"/>
            <p:cNvSpPr txBox="1"/>
            <p:nvPr/>
          </p:nvSpPr>
          <p:spPr>
            <a:xfrm>
              <a:off x="1842441" y="6087743"/>
              <a:ext cx="395111" cy="348521"/>
            </a:xfrm>
            <a:prstGeom prst="rect">
              <a:avLst/>
            </a:prstGeom>
            <a:noFill/>
          </p:spPr>
          <p:txBody>
            <a:bodyPr wrap="none" rtlCol="0">
              <a:spAutoFit/>
            </a:bodyPr>
            <a:lstStyle/>
            <a:p>
              <a:r>
                <a:rPr lang="en-US" altLang="zh-CN" dirty="0"/>
                <a:t>01</a:t>
              </a:r>
              <a:endParaRPr lang="zh-CN" altLang="en-US" dirty="0"/>
            </a:p>
          </p:txBody>
        </p:sp>
        <p:sp>
          <p:nvSpPr>
            <p:cNvPr id="11" name="TextBox 10"/>
            <p:cNvSpPr txBox="1"/>
            <p:nvPr/>
          </p:nvSpPr>
          <p:spPr>
            <a:xfrm>
              <a:off x="2748574" y="6069661"/>
              <a:ext cx="418704" cy="369332"/>
            </a:xfrm>
            <a:prstGeom prst="rect">
              <a:avLst/>
            </a:prstGeom>
            <a:noFill/>
          </p:spPr>
          <p:txBody>
            <a:bodyPr wrap="none" rtlCol="0">
              <a:spAutoFit/>
            </a:bodyPr>
            <a:lstStyle/>
            <a:p>
              <a:r>
                <a:rPr lang="en-US" altLang="zh-CN" dirty="0"/>
                <a:t>02</a:t>
              </a:r>
              <a:endParaRPr lang="zh-CN" altLang="en-US" dirty="0"/>
            </a:p>
          </p:txBody>
        </p:sp>
        <p:sp>
          <p:nvSpPr>
            <p:cNvPr id="13" name="TextBox 12"/>
            <p:cNvSpPr txBox="1"/>
            <p:nvPr/>
          </p:nvSpPr>
          <p:spPr>
            <a:xfrm>
              <a:off x="899592" y="5196236"/>
              <a:ext cx="395111" cy="348521"/>
            </a:xfrm>
            <a:prstGeom prst="rect">
              <a:avLst/>
            </a:prstGeom>
            <a:noFill/>
          </p:spPr>
          <p:txBody>
            <a:bodyPr wrap="none" rtlCol="0">
              <a:spAutoFit/>
            </a:bodyPr>
            <a:lstStyle/>
            <a:p>
              <a:r>
                <a:rPr lang="en-US" altLang="zh-CN" dirty="0"/>
                <a:t>10</a:t>
              </a:r>
              <a:endParaRPr lang="zh-CN" altLang="en-US" dirty="0"/>
            </a:p>
          </p:txBody>
        </p:sp>
        <p:sp>
          <p:nvSpPr>
            <p:cNvPr id="14" name="TextBox 13"/>
            <p:cNvSpPr txBox="1"/>
            <p:nvPr/>
          </p:nvSpPr>
          <p:spPr>
            <a:xfrm>
              <a:off x="1842441" y="5196236"/>
              <a:ext cx="395111" cy="348521"/>
            </a:xfrm>
            <a:prstGeom prst="rect">
              <a:avLst/>
            </a:prstGeom>
            <a:noFill/>
          </p:spPr>
          <p:txBody>
            <a:bodyPr wrap="none" rtlCol="0">
              <a:spAutoFit/>
            </a:bodyPr>
            <a:lstStyle/>
            <a:p>
              <a:r>
                <a:rPr lang="en-US" altLang="zh-CN" dirty="0"/>
                <a:t>11</a:t>
              </a:r>
              <a:endParaRPr lang="zh-CN" altLang="en-US" dirty="0"/>
            </a:p>
          </p:txBody>
        </p:sp>
        <p:sp>
          <p:nvSpPr>
            <p:cNvPr id="15" name="TextBox 14"/>
            <p:cNvSpPr txBox="1"/>
            <p:nvPr/>
          </p:nvSpPr>
          <p:spPr>
            <a:xfrm>
              <a:off x="2772167" y="5196236"/>
              <a:ext cx="395111" cy="348521"/>
            </a:xfrm>
            <a:prstGeom prst="rect">
              <a:avLst/>
            </a:prstGeom>
            <a:noFill/>
          </p:spPr>
          <p:txBody>
            <a:bodyPr wrap="none" rtlCol="0">
              <a:spAutoFit/>
            </a:bodyPr>
            <a:lstStyle/>
            <a:p>
              <a:r>
                <a:rPr lang="en-US" altLang="zh-CN" dirty="0"/>
                <a:t>12</a:t>
              </a:r>
              <a:endParaRPr lang="zh-CN" altLang="en-US" dirty="0"/>
            </a:p>
          </p:txBody>
        </p:sp>
        <p:sp>
          <p:nvSpPr>
            <p:cNvPr id="17" name="TextBox 16"/>
            <p:cNvSpPr txBox="1"/>
            <p:nvPr/>
          </p:nvSpPr>
          <p:spPr>
            <a:xfrm>
              <a:off x="899592" y="4306292"/>
              <a:ext cx="395111" cy="348521"/>
            </a:xfrm>
            <a:prstGeom prst="rect">
              <a:avLst/>
            </a:prstGeom>
            <a:noFill/>
          </p:spPr>
          <p:txBody>
            <a:bodyPr wrap="none" rtlCol="0">
              <a:spAutoFit/>
            </a:bodyPr>
            <a:lstStyle/>
            <a:p>
              <a:r>
                <a:rPr lang="en-US" altLang="zh-CN" dirty="0"/>
                <a:t>20</a:t>
              </a:r>
              <a:endParaRPr lang="zh-CN" altLang="en-US" dirty="0"/>
            </a:p>
          </p:txBody>
        </p:sp>
        <p:sp>
          <p:nvSpPr>
            <p:cNvPr id="18" name="TextBox 17"/>
            <p:cNvSpPr txBox="1"/>
            <p:nvPr/>
          </p:nvSpPr>
          <p:spPr>
            <a:xfrm>
              <a:off x="1842441" y="4306292"/>
              <a:ext cx="395111" cy="348521"/>
            </a:xfrm>
            <a:prstGeom prst="rect">
              <a:avLst/>
            </a:prstGeom>
            <a:noFill/>
          </p:spPr>
          <p:txBody>
            <a:bodyPr wrap="none" rtlCol="0">
              <a:spAutoFit/>
            </a:bodyPr>
            <a:lstStyle/>
            <a:p>
              <a:r>
                <a:rPr lang="en-US" altLang="zh-CN" dirty="0"/>
                <a:t>21</a:t>
              </a:r>
              <a:endParaRPr lang="zh-CN" altLang="en-US" dirty="0"/>
            </a:p>
          </p:txBody>
        </p:sp>
        <p:sp>
          <p:nvSpPr>
            <p:cNvPr id="19" name="TextBox 18"/>
            <p:cNvSpPr txBox="1"/>
            <p:nvPr/>
          </p:nvSpPr>
          <p:spPr>
            <a:xfrm>
              <a:off x="2772167" y="4306292"/>
              <a:ext cx="395111" cy="348521"/>
            </a:xfrm>
            <a:prstGeom prst="rect">
              <a:avLst/>
            </a:prstGeom>
            <a:noFill/>
          </p:spPr>
          <p:txBody>
            <a:bodyPr wrap="none" rtlCol="0">
              <a:spAutoFit/>
            </a:bodyPr>
            <a:lstStyle/>
            <a:p>
              <a:r>
                <a:rPr lang="en-US" altLang="zh-CN" dirty="0"/>
                <a:t>22</a:t>
              </a:r>
              <a:endParaRPr lang="zh-CN" altLang="en-US" dirty="0"/>
            </a:p>
          </p:txBody>
        </p:sp>
      </p:grpSp>
      <p:cxnSp>
        <p:nvCxnSpPr>
          <p:cNvPr id="112" name="直接箭头连接符 111"/>
          <p:cNvCxnSpPr/>
          <p:nvPr/>
        </p:nvCxnSpPr>
        <p:spPr>
          <a:xfrm flipV="1">
            <a:off x="2949252" y="4974550"/>
            <a:ext cx="0" cy="80302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a:off x="1247096" y="5780785"/>
            <a:ext cx="1728192" cy="0"/>
          </a:xfrm>
          <a:prstGeom prst="straightConnector1">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p:nvPr/>
        </p:nvCxnSpPr>
        <p:spPr>
          <a:xfrm>
            <a:off x="1096204" y="4974550"/>
            <a:ext cx="1728192" cy="0"/>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p:nvPr/>
        </p:nvCxnSpPr>
        <p:spPr>
          <a:xfrm flipV="1">
            <a:off x="1096204" y="4953297"/>
            <a:ext cx="0" cy="803028"/>
          </a:xfrm>
          <a:prstGeom prst="straightConnector1">
            <a:avLst/>
          </a:prstGeom>
          <a:ln w="38100">
            <a:solidFill>
              <a:srgbClr val="C0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0" name="组合 119"/>
          <p:cNvGrpSpPr/>
          <p:nvPr/>
        </p:nvGrpSpPr>
        <p:grpSpPr>
          <a:xfrm>
            <a:off x="1286096" y="4864535"/>
            <a:ext cx="278789" cy="216022"/>
            <a:chOff x="3742750" y="1412776"/>
            <a:chExt cx="278789" cy="216022"/>
          </a:xfrm>
        </p:grpSpPr>
        <p:cxnSp>
          <p:nvCxnSpPr>
            <p:cNvPr id="121" name="直接连接符 120"/>
            <p:cNvCxnSpPr/>
            <p:nvPr/>
          </p:nvCxnSpPr>
          <p:spPr>
            <a:xfrm>
              <a:off x="3758797" y="1412776"/>
              <a:ext cx="262742" cy="2160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3742750" y="1412776"/>
              <a:ext cx="262742" cy="2160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28" name="组合 527"/>
          <p:cNvGrpSpPr/>
          <p:nvPr/>
        </p:nvGrpSpPr>
        <p:grpSpPr>
          <a:xfrm>
            <a:off x="4499993" y="4452350"/>
            <a:ext cx="1165913" cy="1064882"/>
            <a:chOff x="4499993" y="4452350"/>
            <a:chExt cx="1165913" cy="1064882"/>
          </a:xfrm>
        </p:grpSpPr>
        <p:grpSp>
          <p:nvGrpSpPr>
            <p:cNvPr id="527" name="组合 526"/>
            <p:cNvGrpSpPr/>
            <p:nvPr/>
          </p:nvGrpSpPr>
          <p:grpSpPr>
            <a:xfrm>
              <a:off x="5364091" y="4452350"/>
              <a:ext cx="288032" cy="382353"/>
              <a:chOff x="4932040" y="4198775"/>
              <a:chExt cx="288032" cy="382353"/>
            </a:xfrm>
          </p:grpSpPr>
          <p:cxnSp>
            <p:nvCxnSpPr>
              <p:cNvPr id="519" name="直接连接符 518"/>
              <p:cNvCxnSpPr/>
              <p:nvPr/>
            </p:nvCxnSpPr>
            <p:spPr>
              <a:xfrm>
                <a:off x="4932040" y="4198775"/>
                <a:ext cx="288032" cy="0"/>
              </a:xfrm>
              <a:prstGeom prst="line">
                <a:avLst/>
              </a:prstGeom>
              <a:ln w="57150" cap="rnd">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5220072" y="4198775"/>
                <a:ext cx="0" cy="382353"/>
              </a:xfrm>
              <a:prstGeom prst="line">
                <a:avLst/>
              </a:prstGeom>
              <a:ln w="57150" cap="rnd">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34" name="组合 133"/>
            <p:cNvGrpSpPr/>
            <p:nvPr/>
          </p:nvGrpSpPr>
          <p:grpSpPr>
            <a:xfrm rot="5400000">
              <a:off x="5330714" y="5182039"/>
              <a:ext cx="288032" cy="382353"/>
              <a:chOff x="4932040" y="4198775"/>
              <a:chExt cx="288032" cy="382353"/>
            </a:xfrm>
          </p:grpSpPr>
          <p:cxnSp>
            <p:nvCxnSpPr>
              <p:cNvPr id="135" name="直接连接符 134"/>
              <p:cNvCxnSpPr/>
              <p:nvPr/>
            </p:nvCxnSpPr>
            <p:spPr>
              <a:xfrm>
                <a:off x="4932040" y="4198775"/>
                <a:ext cx="288032" cy="0"/>
              </a:xfrm>
              <a:prstGeom prst="line">
                <a:avLst/>
              </a:prstGeom>
              <a:ln w="57150" cap="rnd">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5220072" y="4198775"/>
                <a:ext cx="0" cy="382353"/>
              </a:xfrm>
              <a:prstGeom prst="line">
                <a:avLst/>
              </a:prstGeom>
              <a:ln w="57150" cap="rnd">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rot="10800000">
              <a:off x="4499993" y="5133597"/>
              <a:ext cx="288032" cy="382353"/>
              <a:chOff x="4932040" y="4198775"/>
              <a:chExt cx="288032" cy="382353"/>
            </a:xfrm>
          </p:grpSpPr>
          <p:cxnSp>
            <p:nvCxnSpPr>
              <p:cNvPr id="138" name="直接连接符 137"/>
              <p:cNvCxnSpPr/>
              <p:nvPr/>
            </p:nvCxnSpPr>
            <p:spPr>
              <a:xfrm>
                <a:off x="4932040" y="4198775"/>
                <a:ext cx="288032" cy="0"/>
              </a:xfrm>
              <a:prstGeom prst="line">
                <a:avLst/>
              </a:prstGeom>
              <a:ln w="57150" cap="rnd">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5220072" y="4198775"/>
                <a:ext cx="0" cy="382353"/>
              </a:xfrm>
              <a:prstGeom prst="line">
                <a:avLst/>
              </a:prstGeom>
              <a:ln w="57150" cap="rnd">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40" name="组合 139"/>
            <p:cNvGrpSpPr/>
            <p:nvPr/>
          </p:nvGrpSpPr>
          <p:grpSpPr>
            <a:xfrm rot="16200000">
              <a:off x="4547154" y="4412009"/>
              <a:ext cx="288032" cy="382353"/>
              <a:chOff x="4932040" y="4198775"/>
              <a:chExt cx="288032" cy="382353"/>
            </a:xfrm>
          </p:grpSpPr>
          <p:cxnSp>
            <p:nvCxnSpPr>
              <p:cNvPr id="141" name="直接连接符 140"/>
              <p:cNvCxnSpPr/>
              <p:nvPr/>
            </p:nvCxnSpPr>
            <p:spPr>
              <a:xfrm>
                <a:off x="4932040" y="4198775"/>
                <a:ext cx="288032" cy="0"/>
              </a:xfrm>
              <a:prstGeom prst="line">
                <a:avLst/>
              </a:prstGeom>
              <a:ln w="57150" cap="rnd">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5220072" y="4198775"/>
                <a:ext cx="0" cy="382353"/>
              </a:xfrm>
              <a:prstGeom prst="line">
                <a:avLst/>
              </a:prstGeom>
              <a:ln w="57150" cap="rnd">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44" name="组合 143"/>
          <p:cNvGrpSpPr/>
          <p:nvPr/>
        </p:nvGrpSpPr>
        <p:grpSpPr>
          <a:xfrm flipV="1">
            <a:off x="6732240" y="4452350"/>
            <a:ext cx="1165913" cy="1064882"/>
            <a:chOff x="4499993" y="4452350"/>
            <a:chExt cx="1165913" cy="1064882"/>
          </a:xfrm>
        </p:grpSpPr>
        <p:grpSp>
          <p:nvGrpSpPr>
            <p:cNvPr id="145" name="组合 144"/>
            <p:cNvGrpSpPr/>
            <p:nvPr/>
          </p:nvGrpSpPr>
          <p:grpSpPr>
            <a:xfrm>
              <a:off x="5364091" y="4452350"/>
              <a:ext cx="288032" cy="382353"/>
              <a:chOff x="4932040" y="4198775"/>
              <a:chExt cx="288032" cy="382353"/>
            </a:xfrm>
          </p:grpSpPr>
          <p:cxnSp>
            <p:nvCxnSpPr>
              <p:cNvPr id="155" name="直接连接符 154"/>
              <p:cNvCxnSpPr/>
              <p:nvPr/>
            </p:nvCxnSpPr>
            <p:spPr>
              <a:xfrm>
                <a:off x="4932040" y="4198775"/>
                <a:ext cx="288032" cy="0"/>
              </a:xfrm>
              <a:prstGeom prst="line">
                <a:avLst/>
              </a:prstGeom>
              <a:ln w="57150" cap="rnd">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5220072" y="4198775"/>
                <a:ext cx="0" cy="382353"/>
              </a:xfrm>
              <a:prstGeom prst="line">
                <a:avLst/>
              </a:prstGeom>
              <a:ln w="57150" cap="rnd">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46" name="组合 145"/>
            <p:cNvGrpSpPr/>
            <p:nvPr/>
          </p:nvGrpSpPr>
          <p:grpSpPr>
            <a:xfrm rot="5400000">
              <a:off x="5330714" y="5182039"/>
              <a:ext cx="288032" cy="382353"/>
              <a:chOff x="4932040" y="4198775"/>
              <a:chExt cx="288032" cy="382353"/>
            </a:xfrm>
          </p:grpSpPr>
          <p:cxnSp>
            <p:nvCxnSpPr>
              <p:cNvPr id="153" name="直接连接符 152"/>
              <p:cNvCxnSpPr/>
              <p:nvPr/>
            </p:nvCxnSpPr>
            <p:spPr>
              <a:xfrm>
                <a:off x="4932040" y="4198775"/>
                <a:ext cx="288032" cy="0"/>
              </a:xfrm>
              <a:prstGeom prst="line">
                <a:avLst/>
              </a:prstGeom>
              <a:ln w="57150" cap="rnd">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5220072" y="4198775"/>
                <a:ext cx="0" cy="382353"/>
              </a:xfrm>
              <a:prstGeom prst="line">
                <a:avLst/>
              </a:prstGeom>
              <a:ln w="57150" cap="rnd">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47" name="组合 146"/>
            <p:cNvGrpSpPr/>
            <p:nvPr/>
          </p:nvGrpSpPr>
          <p:grpSpPr>
            <a:xfrm rot="10800000">
              <a:off x="4499993" y="5133597"/>
              <a:ext cx="288032" cy="382353"/>
              <a:chOff x="4932040" y="4198775"/>
              <a:chExt cx="288032" cy="382353"/>
            </a:xfrm>
          </p:grpSpPr>
          <p:cxnSp>
            <p:nvCxnSpPr>
              <p:cNvPr id="151" name="直接连接符 150"/>
              <p:cNvCxnSpPr/>
              <p:nvPr/>
            </p:nvCxnSpPr>
            <p:spPr>
              <a:xfrm>
                <a:off x="4932040" y="4198775"/>
                <a:ext cx="288032" cy="0"/>
              </a:xfrm>
              <a:prstGeom prst="line">
                <a:avLst/>
              </a:prstGeom>
              <a:ln w="57150" cap="rnd">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5220072" y="4198775"/>
                <a:ext cx="0" cy="382353"/>
              </a:xfrm>
              <a:prstGeom prst="line">
                <a:avLst/>
              </a:prstGeom>
              <a:ln w="57150" cap="rnd">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48" name="组合 147"/>
            <p:cNvGrpSpPr/>
            <p:nvPr/>
          </p:nvGrpSpPr>
          <p:grpSpPr>
            <a:xfrm rot="16200000">
              <a:off x="4547154" y="4412009"/>
              <a:ext cx="288032" cy="382353"/>
              <a:chOff x="4932040" y="4198775"/>
              <a:chExt cx="288032" cy="382353"/>
            </a:xfrm>
          </p:grpSpPr>
          <p:cxnSp>
            <p:nvCxnSpPr>
              <p:cNvPr id="149" name="直接连接符 148"/>
              <p:cNvCxnSpPr/>
              <p:nvPr/>
            </p:nvCxnSpPr>
            <p:spPr>
              <a:xfrm>
                <a:off x="4932040" y="4198775"/>
                <a:ext cx="288032" cy="0"/>
              </a:xfrm>
              <a:prstGeom prst="line">
                <a:avLst/>
              </a:prstGeom>
              <a:ln w="57150" cap="rnd">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5220072" y="4198775"/>
                <a:ext cx="0" cy="382353"/>
              </a:xfrm>
              <a:prstGeom prst="line">
                <a:avLst/>
              </a:prstGeom>
              <a:ln w="57150" cap="rnd">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57" name="组合 156"/>
          <p:cNvGrpSpPr/>
          <p:nvPr/>
        </p:nvGrpSpPr>
        <p:grpSpPr>
          <a:xfrm>
            <a:off x="4384648" y="4351159"/>
            <a:ext cx="278789" cy="216022"/>
            <a:chOff x="3742750" y="1412776"/>
            <a:chExt cx="278789" cy="216022"/>
          </a:xfrm>
        </p:grpSpPr>
        <p:cxnSp>
          <p:nvCxnSpPr>
            <p:cNvPr id="158" name="直接连接符 157"/>
            <p:cNvCxnSpPr/>
            <p:nvPr/>
          </p:nvCxnSpPr>
          <p:spPr>
            <a:xfrm>
              <a:off x="3758797" y="1412776"/>
              <a:ext cx="262742" cy="2160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flipH="1">
              <a:off x="3742750" y="1412776"/>
              <a:ext cx="262742" cy="2160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a:off x="5508107" y="5366397"/>
            <a:ext cx="278789" cy="216022"/>
            <a:chOff x="3742750" y="1412776"/>
            <a:chExt cx="278789" cy="216022"/>
          </a:xfrm>
        </p:grpSpPr>
        <p:cxnSp>
          <p:nvCxnSpPr>
            <p:cNvPr id="161" name="直接连接符 160"/>
            <p:cNvCxnSpPr/>
            <p:nvPr/>
          </p:nvCxnSpPr>
          <p:spPr>
            <a:xfrm>
              <a:off x="3758797" y="1412776"/>
              <a:ext cx="262742" cy="2160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3742750" y="1412776"/>
              <a:ext cx="262742" cy="2160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63" name="组合 162"/>
          <p:cNvGrpSpPr/>
          <p:nvPr/>
        </p:nvGrpSpPr>
        <p:grpSpPr>
          <a:xfrm>
            <a:off x="6597466" y="5373216"/>
            <a:ext cx="278789" cy="216022"/>
            <a:chOff x="3742750" y="1412776"/>
            <a:chExt cx="278789" cy="216022"/>
          </a:xfrm>
        </p:grpSpPr>
        <p:cxnSp>
          <p:nvCxnSpPr>
            <p:cNvPr id="164" name="直接连接符 163"/>
            <p:cNvCxnSpPr/>
            <p:nvPr/>
          </p:nvCxnSpPr>
          <p:spPr>
            <a:xfrm>
              <a:off x="3758797" y="1412776"/>
              <a:ext cx="262742" cy="2160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flipH="1">
              <a:off x="3742750" y="1412776"/>
              <a:ext cx="262742" cy="2160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66" name="组合 165"/>
          <p:cNvGrpSpPr/>
          <p:nvPr/>
        </p:nvGrpSpPr>
        <p:grpSpPr>
          <a:xfrm>
            <a:off x="7758759" y="4351159"/>
            <a:ext cx="278789" cy="216022"/>
            <a:chOff x="3742750" y="1412776"/>
            <a:chExt cx="278789" cy="216022"/>
          </a:xfrm>
        </p:grpSpPr>
        <p:cxnSp>
          <p:nvCxnSpPr>
            <p:cNvPr id="167" name="直接连接符 166"/>
            <p:cNvCxnSpPr/>
            <p:nvPr/>
          </p:nvCxnSpPr>
          <p:spPr>
            <a:xfrm>
              <a:off x="3758797" y="1412776"/>
              <a:ext cx="262742" cy="2160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flipH="1">
              <a:off x="3742750" y="1412776"/>
              <a:ext cx="262742" cy="2160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避免死锁的方法</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3</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：逃逸虚通道</a:t>
            </a:r>
            <a:endParaRPr lang="zh-CN" altLang="en-US" sz="4000" dirty="0">
              <a:solidFill>
                <a:srgbClr val="003B93"/>
              </a:solidFill>
              <a:latin typeface="Cambria" panose="02040503050406030204"/>
              <a:cs typeface="Cambria" panose="02040503050406030204"/>
            </a:endParaRPr>
          </a:p>
        </p:txBody>
      </p:sp>
      <p:pic>
        <p:nvPicPr>
          <p:cNvPr id="54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1" name="矩形 540"/>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258175" y="1355571"/>
            <a:ext cx="8562297" cy="907941"/>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资源分类方法有可能引入</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Buffer</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消耗过多或利用率低等问题</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spcBef>
                <a:spcPts val="600"/>
              </a:spcBef>
              <a:buSzPct val="60000"/>
              <a:buFont typeface="Wingdings" panose="05000000000000000000" pitchFamily="2" charset="2"/>
              <a:buChar char="l"/>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严格规定路由顺序又无法躲避拥塞</a:t>
            </a:r>
            <a:endParaRPr lang="zh-CN" altLang="en-US" sz="2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 name="矩形 5"/>
          <p:cNvSpPr/>
          <p:nvPr/>
        </p:nvSpPr>
        <p:spPr>
          <a:xfrm>
            <a:off x="1475656" y="3039343"/>
            <a:ext cx="6480720" cy="907941"/>
          </a:xfrm>
          <a:prstGeom prst="rect">
            <a:avLst/>
          </a:prstGeom>
        </p:spPr>
        <p:txBody>
          <a:bodyPr wrap="square">
            <a:spAutoFit/>
          </a:bodyPr>
          <a:lstStyle/>
          <a:p>
            <a:pPr marL="285750" indent="-285750">
              <a:spcBef>
                <a:spcPts val="600"/>
              </a:spcBef>
              <a:buSzPct val="80000"/>
              <a:buFont typeface="Wingdings" panose="05000000000000000000" pitchFamily="2" charset="2"/>
              <a:buChar char="l"/>
            </a:pPr>
            <a:r>
              <a:rPr lang="zh-CN" altLang="en-US" sz="2400" dirty="0">
                <a:solidFill>
                  <a:srgbClr val="0000FF"/>
                </a:solidFill>
                <a:latin typeface="华文中宋" panose="02010600040101010101" pitchFamily="2" charset="-122"/>
                <a:ea typeface="华文中宋" panose="02010600040101010101" pitchFamily="2" charset="-122"/>
              </a:rPr>
              <a:t>自适应路由</a:t>
            </a:r>
            <a:r>
              <a:rPr lang="en-US" altLang="zh-CN" sz="2400" dirty="0">
                <a:solidFill>
                  <a:srgbClr val="0000FF"/>
                </a:solidFill>
                <a:latin typeface="华文中宋" panose="02010600040101010101" pitchFamily="2" charset="-122"/>
                <a:ea typeface="华文中宋" panose="02010600040101010101" pitchFamily="2" charset="-122"/>
              </a:rPr>
              <a:t>+</a:t>
            </a:r>
            <a:r>
              <a:rPr lang="zh-CN" altLang="en-US" sz="2400" dirty="0">
                <a:solidFill>
                  <a:srgbClr val="0000FF"/>
                </a:solidFill>
                <a:latin typeface="华文中宋" panose="02010600040101010101" pitchFamily="2" charset="-122"/>
                <a:ea typeface="华文中宋" panose="02010600040101010101" pitchFamily="2" charset="-122"/>
              </a:rPr>
              <a:t>逃逸虚通道</a:t>
            </a:r>
            <a:endParaRPr lang="en-US" altLang="zh-CN" sz="2400" dirty="0">
              <a:solidFill>
                <a:srgbClr val="0000FF"/>
              </a:solidFill>
              <a:latin typeface="华文中宋" panose="02010600040101010101" pitchFamily="2" charset="-122"/>
              <a:ea typeface="华文中宋" panose="02010600040101010101" pitchFamily="2" charset="-122"/>
            </a:endParaRPr>
          </a:p>
          <a:p>
            <a:pPr marL="285750" indent="-285750">
              <a:spcBef>
                <a:spcPts val="600"/>
              </a:spcBef>
              <a:buSzPct val="80000"/>
              <a:buFont typeface="Wingdings" panose="05000000000000000000" pitchFamily="2" charset="2"/>
              <a:buChar char="l"/>
            </a:pPr>
            <a:r>
              <a:rPr lang="zh-CN" altLang="en-US" sz="2400" dirty="0">
                <a:solidFill>
                  <a:srgbClr val="0000FF"/>
                </a:solidFill>
                <a:latin typeface="华文中宋" panose="02010600040101010101" pitchFamily="2" charset="-122"/>
                <a:ea typeface="华文中宋" panose="02010600040101010101" pitchFamily="2" charset="-122"/>
              </a:rPr>
              <a:t>感兴趣可以深入研究（</a:t>
            </a:r>
            <a:r>
              <a:rPr lang="en-US" altLang="zh-CN" sz="2400" b="1" i="1" dirty="0" err="1">
                <a:solidFill>
                  <a:srgbClr val="0000FF"/>
                </a:solidFill>
                <a:latin typeface="Calibri" panose="020F0502020204030204" pitchFamily="34" charset="0"/>
                <a:ea typeface="华文中宋" panose="02010600040101010101" pitchFamily="2" charset="-122"/>
                <a:cs typeface="Calibri" panose="020F0502020204030204" pitchFamily="34" charset="0"/>
              </a:rPr>
              <a:t>Duato’s</a:t>
            </a:r>
            <a:r>
              <a:rPr lang="en-US" altLang="zh-CN" sz="2400" b="1" i="1" dirty="0">
                <a:solidFill>
                  <a:srgbClr val="0000FF"/>
                </a:solidFill>
                <a:latin typeface="Calibri" panose="020F0502020204030204" pitchFamily="34" charset="0"/>
                <a:ea typeface="华文中宋" panose="02010600040101010101" pitchFamily="2" charset="-122"/>
                <a:cs typeface="Calibri" panose="020F0502020204030204" pitchFamily="34" charset="0"/>
              </a:rPr>
              <a:t> </a:t>
            </a:r>
            <a:r>
              <a:rPr lang="en-US" altLang="zh-CN" sz="2400" b="1" i="1" dirty="0" err="1">
                <a:solidFill>
                  <a:srgbClr val="0000FF"/>
                </a:solidFill>
                <a:latin typeface="Calibri" panose="020F0502020204030204" pitchFamily="34" charset="0"/>
                <a:ea typeface="华文中宋" panose="02010600040101010101" pitchFamily="2" charset="-122"/>
                <a:cs typeface="Calibri" panose="020F0502020204030204" pitchFamily="34" charset="0"/>
              </a:rPr>
              <a:t>Protocal</a:t>
            </a:r>
            <a:r>
              <a:rPr lang="zh-CN" altLang="en-US" sz="2400" dirty="0">
                <a:solidFill>
                  <a:srgbClr val="0000FF"/>
                </a:solidFill>
                <a:latin typeface="华文中宋" panose="02010600040101010101" pitchFamily="2" charset="-122"/>
                <a:ea typeface="华文中宋" panose="02010600040101010101" pitchFamily="2" charset="-122"/>
              </a:rPr>
              <a:t>）</a:t>
            </a:r>
            <a:endParaRPr lang="en-US" altLang="zh-CN" sz="2400" dirty="0">
              <a:solidFill>
                <a:srgbClr val="0000FF"/>
              </a:solidFill>
              <a:latin typeface="华文中宋" panose="02010600040101010101" pitchFamily="2" charset="-122"/>
              <a:ea typeface="华文中宋" panose="02010600040101010101" pitchFamily="2" charset="-122"/>
            </a:endParaRPr>
          </a:p>
        </p:txBody>
      </p:sp>
      <p:sp>
        <p:nvSpPr>
          <p:cNvPr id="2" name="下箭头 1"/>
          <p:cNvSpPr/>
          <p:nvPr/>
        </p:nvSpPr>
        <p:spPr bwMode="auto">
          <a:xfrm>
            <a:off x="4089220" y="2391271"/>
            <a:ext cx="450103" cy="477346"/>
          </a:xfrm>
          <a:prstGeom prst="downArrow">
            <a:avLst/>
          </a:prstGeom>
          <a:solidFill>
            <a:srgbClr val="0000FF"/>
          </a:solidFill>
          <a:ln w="38100" algn="ctr">
            <a:noFill/>
            <a:round/>
          </a:ln>
          <a:effectLst/>
        </p:spPr>
        <p:txBody>
          <a:bodyPr wrap="non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536" y="2747342"/>
            <a:ext cx="8424935" cy="807272"/>
          </a:xfrm>
          <a:prstGeom prst="rect">
            <a:avLst/>
          </a:prstGeom>
        </p:spPr>
        <p:txBody>
          <a:bodyPr vert="horz" wrap="square" lIns="0" tIns="0" rIns="0" bIns="0" rtlCol="0">
            <a:spAutoFit/>
          </a:bodyPr>
          <a:lstStyle/>
          <a:p>
            <a:pPr marL="0" marR="0" algn="ctr">
              <a:lnSpc>
                <a:spcPts val="7035"/>
              </a:lnSpc>
              <a:spcBef>
                <a:spcPct val="0"/>
              </a:spcBef>
              <a:spcAft>
                <a:spcPct val="0"/>
              </a:spcAft>
            </a:pPr>
            <a:r>
              <a:rPr lang="zh-CN" altLang="en-US" sz="4400" spc="-18" dirty="0">
                <a:solidFill>
                  <a:srgbClr val="003B93"/>
                </a:solidFill>
                <a:latin typeface="华文中宋" panose="02010600040101010101" pitchFamily="2" charset="-122"/>
                <a:ea typeface="华文中宋" panose="02010600040101010101" pitchFamily="2" charset="-122"/>
                <a:cs typeface="Cambria" panose="02040503050406030204"/>
              </a:rPr>
              <a:t>系统互连网络案例分析</a:t>
            </a:r>
            <a:endParaRPr lang="en-US" altLang="zh-CN" sz="4400" spc="-18" dirty="0">
              <a:solidFill>
                <a:srgbClr val="003B93"/>
              </a:solidFill>
              <a:latin typeface="华文中宋" panose="02010600040101010101" pitchFamily="2" charset="-122"/>
              <a:ea typeface="华文中宋" panose="02010600040101010101" pitchFamily="2" charset="-122"/>
              <a:cs typeface="Cambria" panose="02040503050406030204"/>
            </a:endParaRPr>
          </a:p>
        </p:txBody>
      </p:sp>
      <p:sp>
        <p:nvSpPr>
          <p:cNvPr id="19" name="矩形 18"/>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7504" y="274638"/>
            <a:ext cx="7851706" cy="778098"/>
          </a:xfrm>
          <a:prstGeom prst="rect">
            <a:avLst/>
          </a:prstGeom>
        </p:spPr>
        <p:txBody>
          <a:bodyPr vert="horz" lIns="91440" tIns="45720" rIns="91440" bIns="45720" rtlCol="0" anchor="ctr">
            <a:noAutofit/>
          </a:bodyPr>
          <a:lstStyle/>
          <a:p>
            <a:pPr>
              <a:lnSpc>
                <a:spcPts val="5800"/>
              </a:lnSpc>
              <a:spcBef>
                <a:spcPct val="0"/>
              </a:spcBef>
            </a:pPr>
            <a:r>
              <a:rPr lang="zh-CN" altLang="en-US" sz="4000" b="1" dirty="0">
                <a:solidFill>
                  <a:srgbClr val="00206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Arial" panose="020B0604020202020204" pitchFamily="34" charset="0"/>
              </a:rPr>
              <a:t>史前</a:t>
            </a:r>
            <a:r>
              <a:rPr lang="en-US" altLang="zh-CN" sz="4000" b="1" dirty="0">
                <a:solidFill>
                  <a:srgbClr val="00206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Arial" panose="020B0604020202020204" pitchFamily="34" charset="0"/>
              </a:rPr>
              <a:t>—</a:t>
            </a:r>
            <a:r>
              <a:rPr lang="zh-CN" altLang="en-US" sz="4000" b="1" dirty="0">
                <a:solidFill>
                  <a:srgbClr val="00206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Arial" panose="020B0604020202020204" pitchFamily="34" charset="0"/>
              </a:rPr>
              <a:t>基于晶体管电路的向量机</a:t>
            </a:r>
            <a:endParaRPr lang="zh-CN" altLang="en-US" sz="4000" b="1" dirty="0">
              <a:solidFill>
                <a:srgbClr val="00206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Arial" panose="020B0604020202020204" pitchFamily="34" charset="0"/>
            </a:endParaRPr>
          </a:p>
        </p:txBody>
      </p:sp>
      <p:pic>
        <p:nvPicPr>
          <p:cNvPr id="4098" name="Picture 2" descr="See the source image"/>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28184" y="3771331"/>
            <a:ext cx="2304256" cy="253798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1209028"/>
            <a:ext cx="2304256" cy="22050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25539" y="1291987"/>
            <a:ext cx="3608680" cy="984885"/>
          </a:xfrm>
          <a:prstGeom prst="rect">
            <a:avLst/>
          </a:prstGeom>
          <a:noFill/>
        </p:spPr>
        <p:txBody>
          <a:bodyPr wrap="none" rtlCol="0">
            <a:spAutoFit/>
          </a:bodyPr>
          <a:lstStyle/>
          <a:p>
            <a:pPr marL="342900" indent="-342900">
              <a:buSzPct val="80000"/>
              <a:buFont typeface="Wingdings" panose="05000000000000000000" pitchFamily="2" charset="2"/>
              <a:buChar char="l"/>
            </a:pPr>
            <a:r>
              <a:rPr lang="zh-CN" altLang="en-US" sz="2400" b="1" dirty="0">
                <a:latin typeface="华文中宋" panose="02010600040101010101" pitchFamily="2" charset="-122"/>
                <a:ea typeface="华文中宋" panose="02010600040101010101" pitchFamily="2" charset="-122"/>
              </a:rPr>
              <a:t>体系结构：向量机</a:t>
            </a:r>
            <a:endParaRPr lang="en-US" altLang="zh-CN" sz="2400" b="1" dirty="0">
              <a:latin typeface="华文中宋" panose="02010600040101010101" pitchFamily="2" charset="-122"/>
              <a:ea typeface="华文中宋" panose="02010600040101010101" pitchFamily="2" charset="-122"/>
            </a:endParaRPr>
          </a:p>
          <a:p>
            <a:pPr marL="342900" indent="-342900">
              <a:spcBef>
                <a:spcPts val="1200"/>
              </a:spcBef>
              <a:buSzPct val="80000"/>
              <a:buFont typeface="Wingdings" panose="05000000000000000000" pitchFamily="2" charset="2"/>
              <a:buChar char="l"/>
            </a:pPr>
            <a:r>
              <a:rPr lang="zh-CN" altLang="en-US" sz="2400" b="1" dirty="0">
                <a:latin typeface="华文中宋" panose="02010600040101010101" pitchFamily="2" charset="-122"/>
                <a:ea typeface="华文中宋" panose="02010600040101010101" pitchFamily="2" charset="-122"/>
              </a:rPr>
              <a:t>系统互连：部件间互连</a:t>
            </a:r>
            <a:endParaRPr lang="zh-CN" altLang="en-US" sz="2400" b="1" dirty="0">
              <a:latin typeface="华文中宋" panose="02010600040101010101" pitchFamily="2" charset="-122"/>
              <a:ea typeface="华文中宋" panose="02010600040101010101" pitchFamily="2" charset="-122"/>
            </a:endParaRPr>
          </a:p>
        </p:txBody>
      </p:sp>
      <p:graphicFrame>
        <p:nvGraphicFramePr>
          <p:cNvPr id="6" name="表格 5"/>
          <p:cNvGraphicFramePr>
            <a:graphicFrameLocks noGrp="1"/>
          </p:cNvGraphicFramePr>
          <p:nvPr/>
        </p:nvGraphicFramePr>
        <p:xfrm>
          <a:off x="539552" y="2707438"/>
          <a:ext cx="4824536" cy="3177705"/>
        </p:xfrm>
        <a:graphic>
          <a:graphicData uri="http://schemas.openxmlformats.org/drawingml/2006/table">
            <a:tbl>
              <a:tblPr firstRow="1" bandRow="1">
                <a:tableStyleId>{22838BEF-8BB2-4498-84A7-C5851F593DF1}</a:tableStyleId>
              </a:tblPr>
              <a:tblGrid>
                <a:gridCol w="1381308"/>
                <a:gridCol w="3443228"/>
              </a:tblGrid>
              <a:tr h="1059235">
                <a:tc>
                  <a:txBody>
                    <a:bodyPr/>
                    <a:lstStyle/>
                    <a:p>
                      <a:pPr algn="ctr"/>
                      <a:r>
                        <a:rPr lang="en-US" altLang="zh-CN" b="1" dirty="0">
                          <a:solidFill>
                            <a:srgbClr val="002060"/>
                          </a:solidFill>
                          <a:latin typeface="华文中宋" panose="02010600040101010101" pitchFamily="2" charset="-122"/>
                          <a:ea typeface="华文中宋" panose="02010600040101010101" pitchFamily="2" charset="-122"/>
                        </a:rPr>
                        <a:t>CPU</a:t>
                      </a:r>
                      <a:r>
                        <a:rPr lang="zh-CN" altLang="en-US" b="1" dirty="0">
                          <a:solidFill>
                            <a:srgbClr val="002060"/>
                          </a:solidFill>
                          <a:latin typeface="华文中宋" panose="02010600040101010101" pitchFamily="2" charset="-122"/>
                          <a:ea typeface="华文中宋" panose="02010600040101010101" pitchFamily="2" charset="-122"/>
                        </a:rPr>
                        <a:t>耦合度</a:t>
                      </a:r>
                      <a:endParaRPr lang="zh-CN" altLang="en-US" b="1"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zh-CN" altLang="en-US" b="1" dirty="0">
                          <a:solidFill>
                            <a:srgbClr val="002060"/>
                          </a:solidFill>
                          <a:latin typeface="华文中宋" panose="02010600040101010101" pitchFamily="2" charset="-122"/>
                          <a:ea typeface="华文中宋" panose="02010600040101010101" pitchFamily="2" charset="-122"/>
                        </a:rPr>
                        <a:t>直接与</a:t>
                      </a:r>
                      <a:r>
                        <a:rPr lang="en-US" altLang="zh-CN" b="1" dirty="0">
                          <a:solidFill>
                            <a:srgbClr val="002060"/>
                          </a:solidFill>
                          <a:latin typeface="华文中宋" panose="02010600040101010101" pitchFamily="2" charset="-122"/>
                          <a:ea typeface="华文中宋" panose="02010600040101010101" pitchFamily="2" charset="-122"/>
                        </a:rPr>
                        <a:t>CPU</a:t>
                      </a:r>
                      <a:r>
                        <a:rPr lang="zh-CN" altLang="en-US" b="1" dirty="0">
                          <a:solidFill>
                            <a:srgbClr val="002060"/>
                          </a:solidFill>
                          <a:latin typeface="华文中宋" panose="02010600040101010101" pitchFamily="2" charset="-122"/>
                          <a:ea typeface="华文中宋" panose="02010600040101010101" pitchFamily="2" charset="-122"/>
                        </a:rPr>
                        <a:t>内部各部件耦合</a:t>
                      </a:r>
                      <a:endParaRPr lang="zh-CN" altLang="en-US" b="1" dirty="0">
                        <a:solidFill>
                          <a:srgbClr val="002060"/>
                        </a:solidFill>
                        <a:latin typeface="华文中宋" panose="02010600040101010101" pitchFamily="2" charset="-122"/>
                        <a:ea typeface="华文中宋" panose="02010600040101010101" pitchFamily="2" charset="-122"/>
                      </a:endParaRPr>
                    </a:p>
                  </a:txBody>
                  <a:tcPr anchor="ctr"/>
                </a:tc>
              </a:tr>
              <a:tr h="1059235">
                <a:tc>
                  <a:txBody>
                    <a:bodyPr/>
                    <a:lstStyle/>
                    <a:p>
                      <a:pPr algn="ctr"/>
                      <a:r>
                        <a:rPr lang="zh-CN" altLang="en-US" b="1" dirty="0">
                          <a:solidFill>
                            <a:srgbClr val="002060"/>
                          </a:solidFill>
                          <a:latin typeface="华文中宋" panose="02010600040101010101" pitchFamily="2" charset="-122"/>
                          <a:ea typeface="华文中宋" panose="02010600040101010101" pitchFamily="2" charset="-122"/>
                        </a:rPr>
                        <a:t>功能</a:t>
                      </a:r>
                      <a:endParaRPr lang="zh-CN" altLang="en-US" b="1"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zh-CN" altLang="en-US" b="1" dirty="0">
                          <a:solidFill>
                            <a:srgbClr val="002060"/>
                          </a:solidFill>
                          <a:latin typeface="华文中宋" panose="02010600040101010101" pitchFamily="2" charset="-122"/>
                          <a:ea typeface="华文中宋" panose="02010600040101010101" pitchFamily="2" charset="-122"/>
                        </a:rPr>
                        <a:t>为</a:t>
                      </a:r>
                      <a:r>
                        <a:rPr lang="en-US" altLang="zh-CN" b="1" dirty="0">
                          <a:solidFill>
                            <a:srgbClr val="002060"/>
                          </a:solidFill>
                          <a:latin typeface="华文中宋" panose="02010600040101010101" pitchFamily="2" charset="-122"/>
                          <a:ea typeface="华文中宋" panose="02010600040101010101" pitchFamily="2" charset="-122"/>
                        </a:rPr>
                        <a:t>CPU</a:t>
                      </a:r>
                      <a:r>
                        <a:rPr lang="zh-CN" altLang="en-US" b="1" dirty="0">
                          <a:solidFill>
                            <a:srgbClr val="002060"/>
                          </a:solidFill>
                          <a:latin typeface="华文中宋" panose="02010600040101010101" pitchFamily="2" charset="-122"/>
                          <a:ea typeface="华文中宋" panose="02010600040101010101" pitchFamily="2" charset="-122"/>
                        </a:rPr>
                        <a:t>内的向量部件供数</a:t>
                      </a:r>
                      <a:endParaRPr lang="en-US" altLang="zh-CN" b="1" dirty="0">
                        <a:solidFill>
                          <a:srgbClr val="002060"/>
                        </a:solidFill>
                        <a:latin typeface="华文中宋" panose="02010600040101010101" pitchFamily="2" charset="-122"/>
                        <a:ea typeface="华文中宋" panose="02010600040101010101" pitchFamily="2" charset="-122"/>
                      </a:endParaRPr>
                    </a:p>
                    <a:p>
                      <a:pPr algn="ctr"/>
                      <a:r>
                        <a:rPr lang="zh-CN" altLang="en-US" b="1" dirty="0">
                          <a:solidFill>
                            <a:srgbClr val="002060"/>
                          </a:solidFill>
                          <a:latin typeface="华文中宋" panose="02010600040101010101" pitchFamily="2" charset="-122"/>
                          <a:ea typeface="华文中宋" panose="02010600040101010101" pitchFamily="2" charset="-122"/>
                        </a:rPr>
                        <a:t>（原始）</a:t>
                      </a:r>
                      <a:endParaRPr lang="zh-CN" altLang="en-US" b="1" dirty="0">
                        <a:solidFill>
                          <a:srgbClr val="002060"/>
                        </a:solidFill>
                        <a:latin typeface="华文中宋" panose="02010600040101010101" pitchFamily="2" charset="-122"/>
                        <a:ea typeface="华文中宋" panose="02010600040101010101" pitchFamily="2" charset="-122"/>
                      </a:endParaRPr>
                    </a:p>
                  </a:txBody>
                  <a:tcPr anchor="ctr"/>
                </a:tc>
              </a:tr>
              <a:tr h="1059235">
                <a:tc>
                  <a:txBody>
                    <a:bodyPr/>
                    <a:lstStyle/>
                    <a:p>
                      <a:pPr algn="ctr"/>
                      <a:r>
                        <a:rPr lang="zh-CN" altLang="en-US" b="1" dirty="0">
                          <a:solidFill>
                            <a:srgbClr val="002060"/>
                          </a:solidFill>
                          <a:latin typeface="华文中宋" panose="02010600040101010101" pitchFamily="2" charset="-122"/>
                          <a:ea typeface="华文中宋" panose="02010600040101010101" pitchFamily="2" charset="-122"/>
                        </a:rPr>
                        <a:t>物理介质</a:t>
                      </a:r>
                      <a:endParaRPr lang="zh-CN" altLang="en-US" b="1"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zh-CN" altLang="en-US" b="1" dirty="0">
                          <a:solidFill>
                            <a:srgbClr val="002060"/>
                          </a:solidFill>
                          <a:latin typeface="华文中宋" panose="02010600040101010101" pitchFamily="2" charset="-122"/>
                          <a:ea typeface="华文中宋" panose="02010600040101010101" pitchFamily="2" charset="-122"/>
                        </a:rPr>
                        <a:t>板级部件间金属走线</a:t>
                      </a:r>
                      <a:endParaRPr lang="zh-CN" altLang="en-US" b="1" dirty="0">
                        <a:solidFill>
                          <a:srgbClr val="002060"/>
                        </a:solidFill>
                        <a:latin typeface="华文中宋" panose="02010600040101010101" pitchFamily="2" charset="-122"/>
                        <a:ea typeface="华文中宋" panose="02010600040101010101" pitchFamily="2" charset="-122"/>
                      </a:endParaRPr>
                    </a:p>
                  </a:txBody>
                  <a:tcPr anchor="ctr"/>
                </a:tc>
              </a:tr>
            </a:tbl>
          </a:graphicData>
        </a:graphic>
      </p:graphicFrame>
      <p:sp>
        <p:nvSpPr>
          <p:cNvPr id="7" name="矩形 6"/>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7504" y="274638"/>
            <a:ext cx="7851706" cy="778098"/>
          </a:xfrm>
          <a:prstGeom prst="rect">
            <a:avLst/>
          </a:prstGeom>
        </p:spPr>
        <p:txBody>
          <a:bodyPr vert="horz" lIns="91440" tIns="45720" rIns="91440" bIns="45720" rtlCol="0" anchor="ctr">
            <a:noAutofit/>
          </a:bodyPr>
          <a:lstStyle/>
          <a:p>
            <a:pPr>
              <a:lnSpc>
                <a:spcPts val="5800"/>
              </a:lnSpc>
              <a:spcBef>
                <a:spcPct val="0"/>
              </a:spcBef>
            </a:pPr>
            <a:r>
              <a:rPr lang="zh-CN" altLang="en-US" sz="4000" b="1" dirty="0">
                <a:solidFill>
                  <a:srgbClr val="00206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Arial" panose="020B0604020202020204" pitchFamily="34" charset="0"/>
              </a:rPr>
              <a:t>单机能力型</a:t>
            </a:r>
            <a:endParaRPr lang="zh-CN" altLang="en-US" sz="4000" b="1" dirty="0">
              <a:solidFill>
                <a:srgbClr val="00206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Arial" panose="020B0604020202020204" pitchFamily="34" charset="0"/>
            </a:endParaRPr>
          </a:p>
        </p:txBody>
      </p:sp>
      <p:sp>
        <p:nvSpPr>
          <p:cNvPr id="4" name="TextBox 3"/>
          <p:cNvSpPr txBox="1"/>
          <p:nvPr/>
        </p:nvSpPr>
        <p:spPr>
          <a:xfrm>
            <a:off x="425539" y="1291987"/>
            <a:ext cx="3916457" cy="984885"/>
          </a:xfrm>
          <a:prstGeom prst="rect">
            <a:avLst/>
          </a:prstGeom>
          <a:noFill/>
        </p:spPr>
        <p:txBody>
          <a:bodyPr wrap="none" rtlCol="0">
            <a:spAutoFit/>
          </a:bodyPr>
          <a:lstStyle/>
          <a:p>
            <a:pPr marL="342900" indent="-342900">
              <a:buSzPct val="80000"/>
              <a:buFont typeface="Wingdings" panose="05000000000000000000" pitchFamily="2" charset="2"/>
              <a:buChar char="l"/>
            </a:pPr>
            <a:r>
              <a:rPr lang="zh-CN" altLang="en-US" sz="2400" b="1" dirty="0">
                <a:latin typeface="华文中宋" panose="02010600040101010101" pitchFamily="2" charset="-122"/>
                <a:ea typeface="华文中宋" panose="02010600040101010101" pitchFamily="2" charset="-122"/>
              </a:rPr>
              <a:t>体系结构：共享内存架构</a:t>
            </a:r>
            <a:endParaRPr lang="en-US" altLang="zh-CN" sz="2400" b="1" dirty="0">
              <a:latin typeface="华文中宋" panose="02010600040101010101" pitchFamily="2" charset="-122"/>
              <a:ea typeface="华文中宋" panose="02010600040101010101" pitchFamily="2" charset="-122"/>
            </a:endParaRPr>
          </a:p>
          <a:p>
            <a:pPr marL="342900" indent="-342900">
              <a:spcBef>
                <a:spcPts val="1200"/>
              </a:spcBef>
              <a:buSzPct val="80000"/>
              <a:buFont typeface="Wingdings" panose="05000000000000000000" pitchFamily="2" charset="2"/>
              <a:buChar char="l"/>
            </a:pPr>
            <a:r>
              <a:rPr lang="zh-CN" altLang="en-US" sz="2400" b="1" dirty="0">
                <a:latin typeface="华文中宋" panose="02010600040101010101" pitchFamily="2" charset="-122"/>
                <a:ea typeface="华文中宋" panose="02010600040101010101" pitchFamily="2" charset="-122"/>
              </a:rPr>
              <a:t>系统互连：系统总线</a:t>
            </a:r>
            <a:endParaRPr lang="zh-CN" altLang="en-US" sz="2400" b="1" dirty="0">
              <a:latin typeface="华文中宋" panose="02010600040101010101" pitchFamily="2" charset="-122"/>
              <a:ea typeface="华文中宋" panose="02010600040101010101" pitchFamily="2" charset="-122"/>
            </a:endParaRPr>
          </a:p>
        </p:txBody>
      </p:sp>
      <p:pic>
        <p:nvPicPr>
          <p:cNvPr id="11" name="Picture 10"/>
          <p:cNvPicPr>
            <a:picLocks noChangeAspect="1" noChangeArrowheads="1"/>
          </p:cNvPicPr>
          <p:nvPr/>
        </p:nvPicPr>
        <p:blipFill>
          <a:blip r:embed="rId1" cstate="screen"/>
          <a:srcRect/>
          <a:stretch>
            <a:fillRect/>
          </a:stretch>
        </p:blipFill>
        <p:spPr bwMode="auto">
          <a:xfrm>
            <a:off x="6242782" y="4346347"/>
            <a:ext cx="1440160" cy="2004929"/>
          </a:xfrm>
          <a:prstGeom prst="rect">
            <a:avLst/>
          </a:prstGeom>
          <a:noFill/>
          <a:ln w="9525">
            <a:noFill/>
            <a:miter lim="800000"/>
            <a:headEnd/>
            <a:tailEnd/>
          </a:ln>
          <a:effectLst/>
        </p:spPr>
      </p:pic>
      <p:sp>
        <p:nvSpPr>
          <p:cNvPr id="12" name="TextBox 11"/>
          <p:cNvSpPr txBox="1"/>
          <p:nvPr/>
        </p:nvSpPr>
        <p:spPr>
          <a:xfrm>
            <a:off x="5580112" y="3573016"/>
            <a:ext cx="2799164" cy="723275"/>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代表机型：</a:t>
            </a:r>
            <a:endParaRPr lang="en-US" altLang="zh-CN" b="1" dirty="0">
              <a:latin typeface="华文中宋" panose="02010600040101010101" pitchFamily="2" charset="-122"/>
              <a:ea typeface="华文中宋" panose="02010600040101010101" pitchFamily="2" charset="-122"/>
            </a:endParaRPr>
          </a:p>
          <a:p>
            <a:pPr>
              <a:spcBef>
                <a:spcPts val="600"/>
              </a:spcBef>
            </a:pPr>
            <a:r>
              <a:rPr lang="zh-CN" altLang="en-US" b="1" dirty="0">
                <a:latin typeface="华文中宋" panose="02010600040101010101" pitchFamily="2" charset="-122"/>
                <a:ea typeface="华文中宋" panose="02010600040101010101" pitchFamily="2" charset="-122"/>
              </a:rPr>
              <a:t>       曙光</a:t>
            </a:r>
            <a:r>
              <a:rPr lang="en-US" altLang="zh-CN" b="1" dirty="0">
                <a:latin typeface="华文中宋" panose="02010600040101010101" pitchFamily="2" charset="-122"/>
                <a:ea typeface="华文中宋" panose="02010600040101010101" pitchFamily="2" charset="-122"/>
              </a:rPr>
              <a:t>1</a:t>
            </a:r>
            <a:r>
              <a:rPr lang="zh-CN" altLang="en-US" b="1" dirty="0">
                <a:latin typeface="华文中宋" panose="02010600040101010101" pitchFamily="2" charset="-122"/>
                <a:ea typeface="华文中宋" panose="02010600040101010101" pitchFamily="2" charset="-122"/>
              </a:rPr>
              <a:t>号（</a:t>
            </a:r>
            <a:r>
              <a:rPr lang="en-US" altLang="zh-CN" b="1" dirty="0">
                <a:latin typeface="华文中宋" panose="02010600040101010101" pitchFamily="2" charset="-122"/>
                <a:ea typeface="华文中宋" panose="02010600040101010101" pitchFamily="2" charset="-122"/>
              </a:rPr>
              <a:t>1993</a:t>
            </a:r>
            <a:r>
              <a:rPr lang="zh-CN" altLang="en-US" b="1" dirty="0">
                <a:latin typeface="华文中宋" panose="02010600040101010101" pitchFamily="2" charset="-122"/>
                <a:ea typeface="华文中宋" panose="02010600040101010101" pitchFamily="2" charset="-122"/>
              </a:rPr>
              <a:t>年）</a:t>
            </a:r>
            <a:endParaRPr lang="zh-CN" altLang="en-US" b="1" dirty="0">
              <a:latin typeface="华文中宋" panose="02010600040101010101" pitchFamily="2" charset="-122"/>
              <a:ea typeface="华文中宋" panose="02010600040101010101" pitchFamily="2" charset="-122"/>
            </a:endParaRPr>
          </a:p>
        </p:txBody>
      </p:sp>
      <p:grpSp>
        <p:nvGrpSpPr>
          <p:cNvPr id="77" name="组合 76"/>
          <p:cNvGrpSpPr/>
          <p:nvPr/>
        </p:nvGrpSpPr>
        <p:grpSpPr>
          <a:xfrm>
            <a:off x="4932040" y="1470179"/>
            <a:ext cx="3528392" cy="1607321"/>
            <a:chOff x="539552" y="1412776"/>
            <a:chExt cx="3528392" cy="1607321"/>
          </a:xfrm>
        </p:grpSpPr>
        <p:sp>
          <p:nvSpPr>
            <p:cNvPr id="78" name="矩形 77"/>
            <p:cNvSpPr/>
            <p:nvPr/>
          </p:nvSpPr>
          <p:spPr>
            <a:xfrm>
              <a:off x="1775410" y="1412776"/>
              <a:ext cx="371762" cy="516639"/>
            </a:xfrm>
            <a:prstGeom prst="rect">
              <a:avLst/>
            </a:prstGeom>
            <a:noFill/>
            <a:ln w="3175" cap="flat" cmpd="sng" algn="ctr">
              <a:solidFill>
                <a:sysClr val="windowText" lastClr="000000"/>
              </a:solidFill>
              <a:prstDash val="solid"/>
            </a:ln>
            <a:effectLst/>
          </p:spPr>
          <p:txBody>
            <a:bodyPr vert="vert"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rPr>
                <a:t>CPU</a:t>
              </a:r>
              <a:endParaRPr kumimoji="0" lang="zh-CN" altLang="en-US" sz="14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endParaRPr>
            </a:p>
          </p:txBody>
        </p:sp>
        <p:sp>
          <p:nvSpPr>
            <p:cNvPr id="79" name="矩形 78"/>
            <p:cNvSpPr/>
            <p:nvPr/>
          </p:nvSpPr>
          <p:spPr>
            <a:xfrm>
              <a:off x="2278307" y="1415966"/>
              <a:ext cx="371762" cy="516639"/>
            </a:xfrm>
            <a:prstGeom prst="rect">
              <a:avLst/>
            </a:prstGeom>
            <a:noFill/>
            <a:ln w="3175" cap="flat" cmpd="sng" algn="ctr">
              <a:solidFill>
                <a:sysClr val="windowText" lastClr="000000"/>
              </a:solidFill>
              <a:prstDash val="solid"/>
            </a:ln>
            <a:effectLst/>
          </p:spPr>
          <p:txBody>
            <a:bodyPr vert="vert"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rPr>
                <a:t>CPU</a:t>
              </a:r>
              <a:endParaRPr kumimoji="0" lang="zh-CN" altLang="en-US" sz="14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endParaRPr>
            </a:p>
          </p:txBody>
        </p:sp>
        <p:sp>
          <p:nvSpPr>
            <p:cNvPr id="80" name="矩形 79"/>
            <p:cNvSpPr/>
            <p:nvPr/>
          </p:nvSpPr>
          <p:spPr>
            <a:xfrm>
              <a:off x="3324420" y="1412776"/>
              <a:ext cx="371762" cy="516639"/>
            </a:xfrm>
            <a:prstGeom prst="rect">
              <a:avLst/>
            </a:prstGeom>
            <a:noFill/>
            <a:ln w="3175" cap="flat" cmpd="sng" algn="ctr">
              <a:solidFill>
                <a:sysClr val="windowText" lastClr="000000"/>
              </a:solidFill>
              <a:prstDash val="solid"/>
            </a:ln>
            <a:effectLst/>
          </p:spPr>
          <p:txBody>
            <a:bodyPr vert="vert"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rPr>
                <a:t>CPU</a:t>
              </a:r>
              <a:endParaRPr kumimoji="0" lang="zh-CN" altLang="en-US" sz="14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endParaRPr>
            </a:p>
          </p:txBody>
        </p:sp>
        <p:sp>
          <p:nvSpPr>
            <p:cNvPr id="81" name="TextBox 80"/>
            <p:cNvSpPr txBox="1"/>
            <p:nvPr/>
          </p:nvSpPr>
          <p:spPr>
            <a:xfrm>
              <a:off x="2741537" y="1470179"/>
              <a:ext cx="4411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rPr>
                <a:t>…</a:t>
              </a:r>
              <a:endParaRPr kumimoji="0" lang="zh-CN" altLang="en-US" sz="20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endParaRPr>
            </a:p>
          </p:txBody>
        </p:sp>
        <p:cxnSp>
          <p:nvCxnSpPr>
            <p:cNvPr id="82" name="直接箭头连接符 81"/>
            <p:cNvCxnSpPr/>
            <p:nvPr/>
          </p:nvCxnSpPr>
          <p:spPr>
            <a:xfrm>
              <a:off x="1403648" y="2287650"/>
              <a:ext cx="2664296" cy="0"/>
            </a:xfrm>
            <a:prstGeom prst="straightConnector1">
              <a:avLst/>
            </a:prstGeom>
            <a:noFill/>
            <a:ln w="76200" cap="flat" cmpd="sng" algn="ctr">
              <a:solidFill>
                <a:sysClr val="windowText" lastClr="000000"/>
              </a:solidFill>
              <a:prstDash val="solid"/>
              <a:headEnd type="triangle" w="med" len="med"/>
              <a:tailEnd type="triangle" w="med" len="med"/>
            </a:ln>
            <a:effectLst/>
          </p:spPr>
        </p:cxnSp>
        <p:cxnSp>
          <p:nvCxnSpPr>
            <p:cNvPr id="83" name="直接箭头连接符 82"/>
            <p:cNvCxnSpPr/>
            <p:nvPr/>
          </p:nvCxnSpPr>
          <p:spPr>
            <a:xfrm>
              <a:off x="1961291" y="1932605"/>
              <a:ext cx="0" cy="355045"/>
            </a:xfrm>
            <a:prstGeom prst="straightConnector1">
              <a:avLst/>
            </a:prstGeom>
            <a:noFill/>
            <a:ln w="76200" cap="flat" cmpd="sng" algn="ctr">
              <a:solidFill>
                <a:sysClr val="windowText" lastClr="000000"/>
              </a:solidFill>
              <a:prstDash val="solid"/>
              <a:headEnd type="triangle" w="sm" len="sm"/>
              <a:tailEnd type="triangle" w="sm" len="sm"/>
            </a:ln>
            <a:effectLst/>
          </p:spPr>
        </p:cxnSp>
        <p:cxnSp>
          <p:nvCxnSpPr>
            <p:cNvPr id="84" name="直接箭头连接符 83"/>
            <p:cNvCxnSpPr/>
            <p:nvPr/>
          </p:nvCxnSpPr>
          <p:spPr>
            <a:xfrm>
              <a:off x="2464188" y="1932605"/>
              <a:ext cx="0" cy="355045"/>
            </a:xfrm>
            <a:prstGeom prst="straightConnector1">
              <a:avLst/>
            </a:prstGeom>
            <a:noFill/>
            <a:ln w="76200" cap="flat" cmpd="sng" algn="ctr">
              <a:solidFill>
                <a:sysClr val="windowText" lastClr="000000"/>
              </a:solidFill>
              <a:prstDash val="solid"/>
              <a:headEnd type="triangle" w="sm" len="sm"/>
              <a:tailEnd type="triangle" w="sm" len="sm"/>
            </a:ln>
            <a:effectLst/>
          </p:spPr>
        </p:cxnSp>
        <p:cxnSp>
          <p:nvCxnSpPr>
            <p:cNvPr id="85" name="直接箭头连接符 84"/>
            <p:cNvCxnSpPr/>
            <p:nvPr/>
          </p:nvCxnSpPr>
          <p:spPr>
            <a:xfrm>
              <a:off x="3510301" y="1929415"/>
              <a:ext cx="0" cy="355045"/>
            </a:xfrm>
            <a:prstGeom prst="straightConnector1">
              <a:avLst/>
            </a:prstGeom>
            <a:noFill/>
            <a:ln w="76200" cap="flat" cmpd="sng" algn="ctr">
              <a:solidFill>
                <a:sysClr val="windowText" lastClr="000000"/>
              </a:solidFill>
              <a:prstDash val="solid"/>
              <a:headEnd type="triangle" w="sm" len="sm"/>
              <a:tailEnd type="triangle" w="sm" len="sm"/>
            </a:ln>
            <a:effectLst/>
          </p:spPr>
        </p:cxnSp>
        <p:sp>
          <p:nvSpPr>
            <p:cNvPr id="86" name="矩形 85"/>
            <p:cNvSpPr/>
            <p:nvPr/>
          </p:nvSpPr>
          <p:spPr>
            <a:xfrm>
              <a:off x="2350314" y="2675671"/>
              <a:ext cx="727705" cy="344426"/>
            </a:xfrm>
            <a:prstGeom prst="rect">
              <a:avLst/>
            </a:prstGeom>
            <a:noFill/>
            <a:ln w="3175" cap="flat" cmpd="sng" algn="ctr">
              <a:solidFill>
                <a:sysClr val="windowText" lastClr="000000"/>
              </a:solid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rPr>
                <a:t>内存</a:t>
              </a:r>
              <a:endParaRPr kumimoji="0" lang="zh-CN" altLang="en-US" sz="16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endParaRPr>
            </a:p>
          </p:txBody>
        </p:sp>
        <p:cxnSp>
          <p:nvCxnSpPr>
            <p:cNvPr id="87" name="直接箭头连接符 86"/>
            <p:cNvCxnSpPr/>
            <p:nvPr/>
          </p:nvCxnSpPr>
          <p:spPr>
            <a:xfrm>
              <a:off x="2718764" y="2320627"/>
              <a:ext cx="0" cy="355045"/>
            </a:xfrm>
            <a:prstGeom prst="straightConnector1">
              <a:avLst/>
            </a:prstGeom>
            <a:noFill/>
            <a:ln w="76200" cap="flat" cmpd="sng" algn="ctr">
              <a:solidFill>
                <a:sysClr val="windowText" lastClr="000000"/>
              </a:solidFill>
              <a:prstDash val="solid"/>
              <a:headEnd type="triangle" w="sm" len="sm"/>
              <a:tailEnd type="triangle" w="sm" len="sm"/>
            </a:ln>
            <a:effectLst/>
          </p:spPr>
        </p:cxnSp>
        <p:sp>
          <p:nvSpPr>
            <p:cNvPr id="88" name="TextBox 87"/>
            <p:cNvSpPr txBox="1"/>
            <p:nvPr/>
          </p:nvSpPr>
          <p:spPr>
            <a:xfrm>
              <a:off x="539552" y="1680187"/>
              <a:ext cx="110799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rPr>
                <a:t>系统总线</a:t>
              </a:r>
              <a:endParaRPr kumimoji="0" lang="zh-CN" altLang="en-US" sz="1800" b="1" i="0" u="none" strike="noStrike" kern="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endParaRPr>
            </a:p>
          </p:txBody>
        </p:sp>
        <p:cxnSp>
          <p:nvCxnSpPr>
            <p:cNvPr id="89" name="直接箭头连接符 88"/>
            <p:cNvCxnSpPr/>
            <p:nvPr/>
          </p:nvCxnSpPr>
          <p:spPr>
            <a:xfrm>
              <a:off x="1115616" y="1988840"/>
              <a:ext cx="288032" cy="174333"/>
            </a:xfrm>
            <a:prstGeom prst="straightConnector1">
              <a:avLst/>
            </a:prstGeom>
            <a:noFill/>
            <a:ln w="9525" cap="flat" cmpd="sng" algn="ctr">
              <a:solidFill>
                <a:sysClr val="windowText" lastClr="000000"/>
              </a:solidFill>
              <a:prstDash val="solid"/>
              <a:headEnd type="none" w="med" len="med"/>
              <a:tailEnd type="triangle" w="med" len="med"/>
            </a:ln>
            <a:effectLst/>
          </p:spPr>
        </p:cxnSp>
      </p:grpSp>
      <p:graphicFrame>
        <p:nvGraphicFramePr>
          <p:cNvPr id="3" name="表格 2"/>
          <p:cNvGraphicFramePr>
            <a:graphicFrameLocks noGrp="1"/>
          </p:cNvGraphicFramePr>
          <p:nvPr/>
        </p:nvGraphicFramePr>
        <p:xfrm>
          <a:off x="539552" y="2707438"/>
          <a:ext cx="4824536" cy="3177705"/>
        </p:xfrm>
        <a:graphic>
          <a:graphicData uri="http://schemas.openxmlformats.org/drawingml/2006/table">
            <a:tbl>
              <a:tblPr firstRow="1" bandRow="1">
                <a:tableStyleId>{22838BEF-8BB2-4498-84A7-C5851F593DF1}</a:tableStyleId>
              </a:tblPr>
              <a:tblGrid>
                <a:gridCol w="1381308"/>
                <a:gridCol w="3443228"/>
              </a:tblGrid>
              <a:tr h="1059235">
                <a:tc>
                  <a:txBody>
                    <a:bodyPr/>
                    <a:lstStyle/>
                    <a:p>
                      <a:pPr algn="ctr"/>
                      <a:r>
                        <a:rPr lang="en-US" altLang="zh-CN" b="1" dirty="0">
                          <a:solidFill>
                            <a:srgbClr val="002060"/>
                          </a:solidFill>
                          <a:latin typeface="华文中宋" panose="02010600040101010101" pitchFamily="2" charset="-122"/>
                          <a:ea typeface="华文中宋" panose="02010600040101010101" pitchFamily="2" charset="-122"/>
                        </a:rPr>
                        <a:t>CPU</a:t>
                      </a:r>
                      <a:r>
                        <a:rPr lang="zh-CN" altLang="en-US" b="1" dirty="0">
                          <a:solidFill>
                            <a:srgbClr val="002060"/>
                          </a:solidFill>
                          <a:latin typeface="华文中宋" panose="02010600040101010101" pitchFamily="2" charset="-122"/>
                          <a:ea typeface="华文中宋" panose="02010600040101010101" pitchFamily="2" charset="-122"/>
                        </a:rPr>
                        <a:t>耦合度</a:t>
                      </a:r>
                      <a:endParaRPr lang="zh-CN" altLang="en-US" b="1"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zh-CN" altLang="en-US" b="1" dirty="0">
                          <a:solidFill>
                            <a:srgbClr val="002060"/>
                          </a:solidFill>
                          <a:latin typeface="华文中宋" panose="02010600040101010101" pitchFamily="2" charset="-122"/>
                          <a:ea typeface="华文中宋" panose="02010600040101010101" pitchFamily="2" charset="-122"/>
                        </a:rPr>
                        <a:t>最紧密，处理器内部总线的延申</a:t>
                      </a:r>
                      <a:endParaRPr lang="zh-CN" altLang="en-US" b="1" dirty="0">
                        <a:solidFill>
                          <a:srgbClr val="002060"/>
                        </a:solidFill>
                        <a:latin typeface="华文中宋" panose="02010600040101010101" pitchFamily="2" charset="-122"/>
                        <a:ea typeface="华文中宋" panose="02010600040101010101" pitchFamily="2" charset="-122"/>
                      </a:endParaRPr>
                    </a:p>
                  </a:txBody>
                  <a:tcPr anchor="ctr"/>
                </a:tc>
              </a:tr>
              <a:tr h="1059235">
                <a:tc>
                  <a:txBody>
                    <a:bodyPr/>
                    <a:lstStyle/>
                    <a:p>
                      <a:pPr algn="ctr"/>
                      <a:r>
                        <a:rPr lang="zh-CN" altLang="en-US" b="1" dirty="0">
                          <a:solidFill>
                            <a:srgbClr val="002060"/>
                          </a:solidFill>
                          <a:latin typeface="华文中宋" panose="02010600040101010101" pitchFamily="2" charset="-122"/>
                          <a:ea typeface="华文中宋" panose="02010600040101010101" pitchFamily="2" charset="-122"/>
                        </a:rPr>
                        <a:t>功能</a:t>
                      </a:r>
                      <a:endParaRPr lang="zh-CN" altLang="en-US" b="1"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b="1" dirty="0">
                          <a:solidFill>
                            <a:srgbClr val="002060"/>
                          </a:solidFill>
                          <a:latin typeface="华文中宋" panose="02010600040101010101" pitchFamily="2" charset="-122"/>
                          <a:ea typeface="华文中宋" panose="02010600040101010101" pitchFamily="2" charset="-122"/>
                        </a:rPr>
                        <a:t>CPU</a:t>
                      </a:r>
                      <a:r>
                        <a:rPr lang="zh-CN" altLang="en-US" b="1" dirty="0">
                          <a:solidFill>
                            <a:srgbClr val="002060"/>
                          </a:solidFill>
                          <a:latin typeface="华文中宋" panose="02010600040101010101" pitchFamily="2" charset="-122"/>
                          <a:ea typeface="华文中宋" panose="02010600040101010101" pitchFamily="2" charset="-122"/>
                        </a:rPr>
                        <a:t>内存读写功能的基本扩展</a:t>
                      </a:r>
                      <a:endParaRPr lang="zh-CN" altLang="en-US" b="1" dirty="0">
                        <a:solidFill>
                          <a:srgbClr val="002060"/>
                        </a:solidFill>
                        <a:latin typeface="华文中宋" panose="02010600040101010101" pitchFamily="2" charset="-122"/>
                        <a:ea typeface="华文中宋" panose="02010600040101010101" pitchFamily="2" charset="-122"/>
                      </a:endParaRPr>
                    </a:p>
                  </a:txBody>
                  <a:tcPr anchor="ctr"/>
                </a:tc>
              </a:tr>
              <a:tr h="1059235">
                <a:tc>
                  <a:txBody>
                    <a:bodyPr/>
                    <a:lstStyle/>
                    <a:p>
                      <a:pPr algn="ctr"/>
                      <a:r>
                        <a:rPr lang="zh-CN" altLang="en-US" b="1" dirty="0">
                          <a:solidFill>
                            <a:srgbClr val="002060"/>
                          </a:solidFill>
                          <a:latin typeface="华文中宋" panose="02010600040101010101" pitchFamily="2" charset="-122"/>
                          <a:ea typeface="华文中宋" panose="02010600040101010101" pitchFamily="2" charset="-122"/>
                        </a:rPr>
                        <a:t>物理介质</a:t>
                      </a:r>
                      <a:endParaRPr lang="zh-CN" altLang="en-US" b="1"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zh-CN" altLang="en-US" b="1" dirty="0">
                          <a:solidFill>
                            <a:srgbClr val="002060"/>
                          </a:solidFill>
                          <a:latin typeface="华文中宋" panose="02010600040101010101" pitchFamily="2" charset="-122"/>
                          <a:ea typeface="华文中宋" panose="02010600040101010101" pitchFamily="2" charset="-122"/>
                        </a:rPr>
                        <a:t>板级芯片间金属走线</a:t>
                      </a:r>
                      <a:endParaRPr lang="zh-CN" altLang="en-US" b="1" dirty="0">
                        <a:solidFill>
                          <a:srgbClr val="002060"/>
                        </a:solidFill>
                        <a:latin typeface="华文中宋" panose="02010600040101010101" pitchFamily="2" charset="-122"/>
                        <a:ea typeface="华文中宋" panose="02010600040101010101" pitchFamily="2" charset="-122"/>
                      </a:endParaRPr>
                    </a:p>
                  </a:txBody>
                  <a:tcPr anchor="ctr"/>
                </a:tc>
              </a:tr>
            </a:tbl>
          </a:graphicData>
        </a:graphic>
      </p:graphicFrame>
      <p:sp>
        <p:nvSpPr>
          <p:cNvPr id="20" name="矩形 19"/>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pic>
        <p:nvPicPr>
          <p:cNvPr id="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7504" y="274638"/>
            <a:ext cx="7851706" cy="778098"/>
          </a:xfrm>
          <a:prstGeom prst="rect">
            <a:avLst/>
          </a:prstGeom>
        </p:spPr>
        <p:txBody>
          <a:bodyPr vert="horz" lIns="91440" tIns="45720" rIns="91440" bIns="45720" rtlCol="0" anchor="ctr">
            <a:noAutofit/>
          </a:bodyPr>
          <a:lstStyle/>
          <a:p>
            <a:pPr>
              <a:lnSpc>
                <a:spcPts val="5800"/>
              </a:lnSpc>
              <a:spcBef>
                <a:spcPct val="0"/>
              </a:spcBef>
            </a:pPr>
            <a:r>
              <a:rPr lang="zh-CN" altLang="en-US" sz="4000" b="1" dirty="0">
                <a:solidFill>
                  <a:srgbClr val="00206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Arial" panose="020B0604020202020204" pitchFamily="34" charset="0"/>
              </a:rPr>
              <a:t>多机能力型</a:t>
            </a:r>
            <a:endParaRPr lang="zh-CN" altLang="en-US" sz="4000" b="1" dirty="0">
              <a:solidFill>
                <a:srgbClr val="00206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Arial" panose="020B0604020202020204" pitchFamily="34" charset="0"/>
            </a:endParaRPr>
          </a:p>
        </p:txBody>
      </p:sp>
      <p:sp>
        <p:nvSpPr>
          <p:cNvPr id="4" name="TextBox 3"/>
          <p:cNvSpPr txBox="1"/>
          <p:nvPr/>
        </p:nvSpPr>
        <p:spPr>
          <a:xfrm>
            <a:off x="425539" y="1291987"/>
            <a:ext cx="4224233" cy="984885"/>
          </a:xfrm>
          <a:prstGeom prst="rect">
            <a:avLst/>
          </a:prstGeom>
          <a:noFill/>
        </p:spPr>
        <p:txBody>
          <a:bodyPr wrap="none" rtlCol="0">
            <a:spAutoFit/>
          </a:bodyPr>
          <a:lstStyle/>
          <a:p>
            <a:pPr marL="342900" indent="-342900">
              <a:buSzPct val="80000"/>
              <a:buFont typeface="Wingdings" panose="05000000000000000000" pitchFamily="2" charset="2"/>
              <a:buChar char="l"/>
            </a:pPr>
            <a:r>
              <a:rPr lang="zh-CN" altLang="en-US" sz="2400" b="1" dirty="0">
                <a:latin typeface="华文中宋" panose="02010600040101010101" pitchFamily="2" charset="-122"/>
                <a:ea typeface="华文中宋" panose="02010600040101010101" pitchFamily="2" charset="-122"/>
              </a:rPr>
              <a:t>体系结构：并行多处理架构</a:t>
            </a:r>
            <a:endParaRPr lang="en-US" altLang="zh-CN" sz="2400" b="1" dirty="0">
              <a:latin typeface="华文中宋" panose="02010600040101010101" pitchFamily="2" charset="-122"/>
              <a:ea typeface="华文中宋" panose="02010600040101010101" pitchFamily="2" charset="-122"/>
            </a:endParaRPr>
          </a:p>
          <a:p>
            <a:pPr marL="342900" indent="-342900">
              <a:spcBef>
                <a:spcPts val="1200"/>
              </a:spcBef>
              <a:buSzPct val="80000"/>
              <a:buFont typeface="Wingdings" panose="05000000000000000000" pitchFamily="2" charset="2"/>
              <a:buChar char="l"/>
            </a:pPr>
            <a:r>
              <a:rPr lang="zh-CN" altLang="en-US" sz="2400" b="1" dirty="0">
                <a:latin typeface="华文中宋" panose="02010600040101010101" pitchFamily="2" charset="-122"/>
                <a:ea typeface="华文中宋" panose="02010600040101010101" pitchFamily="2" charset="-122"/>
              </a:rPr>
              <a:t>系统互连：定制互连网络</a:t>
            </a:r>
            <a:endParaRPr lang="zh-CN" altLang="en-US" sz="2400" b="1" dirty="0">
              <a:latin typeface="华文中宋" panose="02010600040101010101" pitchFamily="2" charset="-122"/>
              <a:ea typeface="华文中宋" panose="02010600040101010101" pitchFamily="2" charset="-122"/>
            </a:endParaRPr>
          </a:p>
        </p:txBody>
      </p:sp>
      <p:sp>
        <p:nvSpPr>
          <p:cNvPr id="12" name="TextBox 11"/>
          <p:cNvSpPr txBox="1"/>
          <p:nvPr/>
        </p:nvSpPr>
        <p:spPr>
          <a:xfrm>
            <a:off x="5544385" y="3148806"/>
            <a:ext cx="2949846" cy="1000274"/>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代表机型：</a:t>
            </a:r>
            <a:endParaRPr lang="en-US" altLang="zh-CN" b="1" dirty="0">
              <a:latin typeface="华文中宋" panose="02010600040101010101" pitchFamily="2" charset="-122"/>
              <a:ea typeface="华文中宋" panose="02010600040101010101" pitchFamily="2" charset="-122"/>
            </a:endParaRPr>
          </a:p>
          <a:p>
            <a:pPr>
              <a:spcBef>
                <a:spcPts val="600"/>
              </a:spcBef>
            </a:pPr>
            <a:r>
              <a:rPr lang="zh-CN" altLang="en-US" b="1" dirty="0">
                <a:latin typeface="华文中宋" panose="02010600040101010101" pitchFamily="2" charset="-122"/>
                <a:ea typeface="华文中宋" panose="02010600040101010101" pitchFamily="2" charset="-122"/>
              </a:rPr>
              <a:t>      曙光</a:t>
            </a:r>
            <a:r>
              <a:rPr lang="en-US" altLang="zh-CN" b="1" dirty="0">
                <a:latin typeface="华文中宋" panose="02010600040101010101" pitchFamily="2" charset="-122"/>
                <a:ea typeface="华文中宋" panose="02010600040101010101" pitchFamily="2" charset="-122"/>
              </a:rPr>
              <a:t>1000</a:t>
            </a:r>
            <a:r>
              <a:rPr lang="zh-CN" altLang="en-US" b="1"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1995</a:t>
            </a:r>
            <a:r>
              <a:rPr lang="zh-CN" altLang="en-US" b="1" dirty="0">
                <a:latin typeface="华文中宋" panose="02010600040101010101" pitchFamily="2" charset="-122"/>
                <a:ea typeface="华文中宋" panose="02010600040101010101" pitchFamily="2" charset="-122"/>
              </a:rPr>
              <a:t>年）</a:t>
            </a:r>
            <a:endParaRPr lang="en-US" altLang="zh-CN" b="1" dirty="0">
              <a:latin typeface="华文中宋" panose="02010600040101010101" pitchFamily="2" charset="-122"/>
              <a:ea typeface="华文中宋" panose="02010600040101010101" pitchFamily="2" charset="-122"/>
            </a:endParaRPr>
          </a:p>
          <a:p>
            <a:r>
              <a:rPr lang="en-US" altLang="zh-CN" b="1" dirty="0">
                <a:latin typeface="华文中宋" panose="02010600040101010101" pitchFamily="2" charset="-122"/>
                <a:ea typeface="华文中宋" panose="02010600040101010101" pitchFamily="2" charset="-122"/>
              </a:rPr>
              <a:t>      Cray T3E</a:t>
            </a:r>
            <a:r>
              <a:rPr lang="zh-CN" altLang="en-US" b="1"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2002</a:t>
            </a:r>
            <a:r>
              <a:rPr lang="zh-CN" altLang="en-US" b="1" dirty="0">
                <a:latin typeface="华文中宋" panose="02010600040101010101" pitchFamily="2" charset="-122"/>
                <a:ea typeface="华文中宋" panose="02010600040101010101" pitchFamily="2" charset="-122"/>
              </a:rPr>
              <a:t>年）</a:t>
            </a:r>
            <a:endParaRPr lang="zh-CN" altLang="en-US" b="1" dirty="0">
              <a:latin typeface="华文中宋" panose="02010600040101010101" pitchFamily="2" charset="-122"/>
              <a:ea typeface="华文中宋" panose="02010600040101010101" pitchFamily="2" charset="-122"/>
            </a:endParaRPr>
          </a:p>
        </p:txBody>
      </p:sp>
      <p:graphicFrame>
        <p:nvGraphicFramePr>
          <p:cNvPr id="3" name="表格 2"/>
          <p:cNvGraphicFramePr>
            <a:graphicFrameLocks noGrp="1"/>
          </p:cNvGraphicFramePr>
          <p:nvPr/>
        </p:nvGraphicFramePr>
        <p:xfrm>
          <a:off x="467544" y="2708920"/>
          <a:ext cx="4824536" cy="3177705"/>
        </p:xfrm>
        <a:graphic>
          <a:graphicData uri="http://schemas.openxmlformats.org/drawingml/2006/table">
            <a:tbl>
              <a:tblPr firstRow="1" bandRow="1">
                <a:tableStyleId>{22838BEF-8BB2-4498-84A7-C5851F593DF1}</a:tableStyleId>
              </a:tblPr>
              <a:tblGrid>
                <a:gridCol w="1381308"/>
                <a:gridCol w="3443228"/>
              </a:tblGrid>
              <a:tr h="1059235">
                <a:tc>
                  <a:txBody>
                    <a:bodyPr/>
                    <a:lstStyle/>
                    <a:p>
                      <a:pPr algn="ctr"/>
                      <a:r>
                        <a:rPr lang="en-US" altLang="zh-CN" b="1" dirty="0">
                          <a:solidFill>
                            <a:srgbClr val="002060"/>
                          </a:solidFill>
                          <a:latin typeface="华文中宋" panose="02010600040101010101" pitchFamily="2" charset="-122"/>
                          <a:ea typeface="华文中宋" panose="02010600040101010101" pitchFamily="2" charset="-122"/>
                        </a:rPr>
                        <a:t>CPU</a:t>
                      </a:r>
                      <a:r>
                        <a:rPr lang="zh-CN" altLang="en-US" b="1" dirty="0">
                          <a:solidFill>
                            <a:srgbClr val="002060"/>
                          </a:solidFill>
                          <a:latin typeface="华文中宋" panose="02010600040101010101" pitchFamily="2" charset="-122"/>
                          <a:ea typeface="华文中宋" panose="02010600040101010101" pitchFamily="2" charset="-122"/>
                        </a:rPr>
                        <a:t>耦合度</a:t>
                      </a:r>
                      <a:endParaRPr lang="zh-CN" altLang="en-US" b="1"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zh-CN" altLang="en-US" b="1" dirty="0">
                          <a:solidFill>
                            <a:srgbClr val="002060"/>
                          </a:solidFill>
                          <a:latin typeface="华文中宋" panose="02010600040101010101" pitchFamily="2" charset="-122"/>
                          <a:ea typeface="华文中宋" panose="02010600040101010101" pitchFamily="2" charset="-122"/>
                        </a:rPr>
                        <a:t>紧密，挂载在内存控制器上</a:t>
                      </a:r>
                      <a:endParaRPr lang="zh-CN" altLang="en-US" b="1" dirty="0">
                        <a:solidFill>
                          <a:srgbClr val="002060"/>
                        </a:solidFill>
                        <a:latin typeface="华文中宋" panose="02010600040101010101" pitchFamily="2" charset="-122"/>
                        <a:ea typeface="华文中宋" panose="02010600040101010101" pitchFamily="2" charset="-122"/>
                      </a:endParaRPr>
                    </a:p>
                  </a:txBody>
                  <a:tcPr anchor="ctr"/>
                </a:tc>
              </a:tr>
              <a:tr h="1059235">
                <a:tc>
                  <a:txBody>
                    <a:bodyPr/>
                    <a:lstStyle/>
                    <a:p>
                      <a:pPr algn="ctr"/>
                      <a:r>
                        <a:rPr lang="zh-CN" altLang="en-US" b="1" dirty="0">
                          <a:solidFill>
                            <a:srgbClr val="002060"/>
                          </a:solidFill>
                          <a:latin typeface="华文中宋" panose="02010600040101010101" pitchFamily="2" charset="-122"/>
                          <a:ea typeface="华文中宋" panose="02010600040101010101" pitchFamily="2" charset="-122"/>
                        </a:rPr>
                        <a:t>功能</a:t>
                      </a:r>
                      <a:endParaRPr lang="zh-CN" altLang="en-US" b="1"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zh-CN" altLang="en-US" b="1" dirty="0">
                          <a:solidFill>
                            <a:srgbClr val="002060"/>
                          </a:solidFill>
                          <a:latin typeface="华文中宋" panose="02010600040101010101" pitchFamily="2" charset="-122"/>
                          <a:ea typeface="华文中宋" panose="02010600040101010101" pitchFamily="2" charset="-122"/>
                        </a:rPr>
                        <a:t>首先支持内存读写原语</a:t>
                      </a:r>
                      <a:endParaRPr lang="en-US" altLang="zh-CN" b="1" dirty="0">
                        <a:solidFill>
                          <a:srgbClr val="002060"/>
                        </a:solidFill>
                        <a:latin typeface="华文中宋" panose="02010600040101010101" pitchFamily="2" charset="-122"/>
                        <a:ea typeface="华文中宋" panose="02010600040101010101" pitchFamily="2" charset="-122"/>
                      </a:endParaRPr>
                    </a:p>
                    <a:p>
                      <a:pPr algn="ctr"/>
                      <a:r>
                        <a:rPr lang="zh-CN" altLang="en-US" b="1" dirty="0">
                          <a:solidFill>
                            <a:srgbClr val="002060"/>
                          </a:solidFill>
                          <a:latin typeface="华文中宋" panose="02010600040101010101" pitchFamily="2" charset="-122"/>
                          <a:ea typeface="华文中宋" panose="02010600040101010101" pitchFamily="2" charset="-122"/>
                        </a:rPr>
                        <a:t>其次扩展了消息式通信原语</a:t>
                      </a:r>
                      <a:endParaRPr lang="zh-CN" altLang="en-US" b="1" dirty="0">
                        <a:solidFill>
                          <a:srgbClr val="002060"/>
                        </a:solidFill>
                        <a:latin typeface="华文中宋" panose="02010600040101010101" pitchFamily="2" charset="-122"/>
                        <a:ea typeface="华文中宋" panose="02010600040101010101" pitchFamily="2" charset="-122"/>
                      </a:endParaRPr>
                    </a:p>
                  </a:txBody>
                  <a:tcPr anchor="ctr"/>
                </a:tc>
              </a:tr>
              <a:tr h="1059235">
                <a:tc>
                  <a:txBody>
                    <a:bodyPr/>
                    <a:lstStyle/>
                    <a:p>
                      <a:pPr algn="ctr"/>
                      <a:r>
                        <a:rPr lang="zh-CN" altLang="en-US" b="1" dirty="0">
                          <a:solidFill>
                            <a:srgbClr val="002060"/>
                          </a:solidFill>
                          <a:latin typeface="华文中宋" panose="02010600040101010101" pitchFamily="2" charset="-122"/>
                          <a:ea typeface="华文中宋" panose="02010600040101010101" pitchFamily="2" charset="-122"/>
                        </a:rPr>
                        <a:t>物理介质</a:t>
                      </a:r>
                      <a:endParaRPr lang="zh-CN" altLang="en-US" b="1"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zh-CN" altLang="en-US" b="1" dirty="0">
                          <a:solidFill>
                            <a:srgbClr val="002060"/>
                          </a:solidFill>
                          <a:latin typeface="华文中宋" panose="02010600040101010101" pitchFamily="2" charset="-122"/>
                          <a:ea typeface="华文中宋" panose="02010600040101010101" pitchFamily="2" charset="-122"/>
                        </a:rPr>
                        <a:t>节点间背板走线或铜缆</a:t>
                      </a:r>
                      <a:endParaRPr lang="zh-CN" altLang="en-US" b="1" dirty="0">
                        <a:solidFill>
                          <a:srgbClr val="002060"/>
                        </a:solidFill>
                        <a:latin typeface="华文中宋" panose="02010600040101010101" pitchFamily="2" charset="-122"/>
                        <a:ea typeface="华文中宋" panose="02010600040101010101" pitchFamily="2" charset="-122"/>
                      </a:endParaRPr>
                    </a:p>
                  </a:txBody>
                  <a:tcPr anchor="ctr"/>
                </a:tc>
              </a:tr>
            </a:tbl>
          </a:graphicData>
        </a:graphic>
      </p:graphicFrame>
      <p:grpSp>
        <p:nvGrpSpPr>
          <p:cNvPr id="62" name="组合 61"/>
          <p:cNvGrpSpPr/>
          <p:nvPr/>
        </p:nvGrpSpPr>
        <p:grpSpPr>
          <a:xfrm>
            <a:off x="5467939" y="1628800"/>
            <a:ext cx="1376457" cy="1296144"/>
            <a:chOff x="1087731" y="4437112"/>
            <a:chExt cx="1376457" cy="1296144"/>
          </a:xfrm>
        </p:grpSpPr>
        <p:grpSp>
          <p:nvGrpSpPr>
            <p:cNvPr id="74" name="组合 73"/>
            <p:cNvGrpSpPr/>
            <p:nvPr/>
          </p:nvGrpSpPr>
          <p:grpSpPr>
            <a:xfrm>
              <a:off x="1187624" y="4437112"/>
              <a:ext cx="144016" cy="1296144"/>
              <a:chOff x="1187624" y="4437112"/>
              <a:chExt cx="144016" cy="1296144"/>
            </a:xfrm>
          </p:grpSpPr>
          <p:cxnSp>
            <p:nvCxnSpPr>
              <p:cNvPr id="110" name="直接连接符 109"/>
              <p:cNvCxnSpPr/>
              <p:nvPr/>
            </p:nvCxnSpPr>
            <p:spPr>
              <a:xfrm>
                <a:off x="1259632" y="4437112"/>
                <a:ext cx="0" cy="1296144"/>
              </a:xfrm>
              <a:prstGeom prst="line">
                <a:avLst/>
              </a:prstGeom>
              <a:noFill/>
              <a:ln w="9525" cap="flat" cmpd="sng" algn="ctr">
                <a:solidFill>
                  <a:sysClr val="windowText" lastClr="000000"/>
                </a:solidFill>
                <a:prstDash val="solid"/>
              </a:ln>
              <a:effectLst/>
            </p:spPr>
          </p:cxnSp>
          <p:sp>
            <p:nvSpPr>
              <p:cNvPr id="111" name="椭圆 110"/>
              <p:cNvSpPr/>
              <p:nvPr/>
            </p:nvSpPr>
            <p:spPr>
              <a:xfrm>
                <a:off x="1187624" y="4581128"/>
                <a:ext cx="144016" cy="144016"/>
              </a:xfrm>
              <a:prstGeom prst="ellipse">
                <a:avLst/>
              </a:prstGeom>
              <a:solidFill>
                <a:sysClr val="windowText" lastClr="000000"/>
              </a:solid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 lastClr="FFFFFF"/>
                  </a:solidFill>
                  <a:effectLst/>
                  <a:uLnTx/>
                  <a:uFillTx/>
                  <a:latin typeface="华文中宋" panose="02010600040101010101" pitchFamily="2" charset="-122"/>
                  <a:ea typeface="华文中宋" panose="02010600040101010101" pitchFamily="2" charset="-122"/>
                </a:endParaRPr>
              </a:p>
            </p:txBody>
          </p:sp>
          <p:sp>
            <p:nvSpPr>
              <p:cNvPr id="112" name="椭圆 111"/>
              <p:cNvSpPr/>
              <p:nvPr/>
            </p:nvSpPr>
            <p:spPr>
              <a:xfrm>
                <a:off x="1187624" y="4869160"/>
                <a:ext cx="144016" cy="144016"/>
              </a:xfrm>
              <a:prstGeom prst="ellipse">
                <a:avLst/>
              </a:prstGeom>
              <a:solidFill>
                <a:sysClr val="windowText" lastClr="000000"/>
              </a:solid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 lastClr="FFFFFF"/>
                  </a:solidFill>
                  <a:effectLst/>
                  <a:uLnTx/>
                  <a:uFillTx/>
                  <a:latin typeface="华文中宋" panose="02010600040101010101" pitchFamily="2" charset="-122"/>
                  <a:ea typeface="华文中宋" panose="02010600040101010101" pitchFamily="2" charset="-122"/>
                </a:endParaRPr>
              </a:p>
            </p:txBody>
          </p:sp>
          <p:sp>
            <p:nvSpPr>
              <p:cNvPr id="113" name="椭圆 112"/>
              <p:cNvSpPr/>
              <p:nvPr/>
            </p:nvSpPr>
            <p:spPr>
              <a:xfrm>
                <a:off x="1187624" y="5157192"/>
                <a:ext cx="144016" cy="144016"/>
              </a:xfrm>
              <a:prstGeom prst="ellipse">
                <a:avLst/>
              </a:prstGeom>
              <a:solidFill>
                <a:sysClr val="windowText" lastClr="000000"/>
              </a:solid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 lastClr="FFFFFF"/>
                  </a:solidFill>
                  <a:effectLst/>
                  <a:uLnTx/>
                  <a:uFillTx/>
                  <a:latin typeface="华文中宋" panose="02010600040101010101" pitchFamily="2" charset="-122"/>
                  <a:ea typeface="华文中宋" panose="02010600040101010101" pitchFamily="2" charset="-122"/>
                </a:endParaRPr>
              </a:p>
            </p:txBody>
          </p:sp>
          <p:sp>
            <p:nvSpPr>
              <p:cNvPr id="114" name="椭圆 113"/>
              <p:cNvSpPr/>
              <p:nvPr/>
            </p:nvSpPr>
            <p:spPr>
              <a:xfrm>
                <a:off x="1187624" y="5445224"/>
                <a:ext cx="144016" cy="144016"/>
              </a:xfrm>
              <a:prstGeom prst="ellipse">
                <a:avLst/>
              </a:prstGeom>
              <a:solidFill>
                <a:sysClr val="windowText" lastClr="000000"/>
              </a:solid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 lastClr="FFFFFF"/>
                  </a:solidFill>
                  <a:effectLst/>
                  <a:uLnTx/>
                  <a:uFillTx/>
                  <a:latin typeface="华文中宋" panose="02010600040101010101" pitchFamily="2" charset="-122"/>
                  <a:ea typeface="华文中宋" panose="02010600040101010101" pitchFamily="2" charset="-122"/>
                </a:endParaRPr>
              </a:p>
            </p:txBody>
          </p:sp>
        </p:grpSp>
        <p:grpSp>
          <p:nvGrpSpPr>
            <p:cNvPr id="75" name="组合 74"/>
            <p:cNvGrpSpPr/>
            <p:nvPr/>
          </p:nvGrpSpPr>
          <p:grpSpPr>
            <a:xfrm>
              <a:off x="1527182" y="4437112"/>
              <a:ext cx="144016" cy="1296144"/>
              <a:chOff x="1187624" y="4437112"/>
              <a:chExt cx="144016" cy="1296144"/>
            </a:xfrm>
          </p:grpSpPr>
          <p:cxnSp>
            <p:nvCxnSpPr>
              <p:cNvPr id="105" name="直接连接符 104"/>
              <p:cNvCxnSpPr/>
              <p:nvPr/>
            </p:nvCxnSpPr>
            <p:spPr>
              <a:xfrm>
                <a:off x="1259632" y="4437112"/>
                <a:ext cx="0" cy="1296144"/>
              </a:xfrm>
              <a:prstGeom prst="line">
                <a:avLst/>
              </a:prstGeom>
              <a:noFill/>
              <a:ln w="9525" cap="flat" cmpd="sng" algn="ctr">
                <a:solidFill>
                  <a:sysClr val="windowText" lastClr="000000"/>
                </a:solidFill>
                <a:prstDash val="solid"/>
              </a:ln>
              <a:effectLst/>
            </p:spPr>
          </p:cxnSp>
          <p:sp>
            <p:nvSpPr>
              <p:cNvPr id="106" name="椭圆 105"/>
              <p:cNvSpPr/>
              <p:nvPr/>
            </p:nvSpPr>
            <p:spPr>
              <a:xfrm>
                <a:off x="1187624" y="4581128"/>
                <a:ext cx="144016" cy="144016"/>
              </a:xfrm>
              <a:prstGeom prst="ellipse">
                <a:avLst/>
              </a:prstGeom>
              <a:solidFill>
                <a:sysClr val="windowText" lastClr="000000"/>
              </a:solid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 lastClr="FFFFFF"/>
                  </a:solidFill>
                  <a:effectLst/>
                  <a:uLnTx/>
                  <a:uFillTx/>
                  <a:latin typeface="华文中宋" panose="02010600040101010101" pitchFamily="2" charset="-122"/>
                  <a:ea typeface="华文中宋" panose="02010600040101010101" pitchFamily="2" charset="-122"/>
                </a:endParaRPr>
              </a:p>
            </p:txBody>
          </p:sp>
          <p:sp>
            <p:nvSpPr>
              <p:cNvPr id="107" name="椭圆 106"/>
              <p:cNvSpPr/>
              <p:nvPr/>
            </p:nvSpPr>
            <p:spPr>
              <a:xfrm>
                <a:off x="1187624" y="4869160"/>
                <a:ext cx="144016" cy="144016"/>
              </a:xfrm>
              <a:prstGeom prst="ellipse">
                <a:avLst/>
              </a:prstGeom>
              <a:solidFill>
                <a:sysClr val="windowText" lastClr="000000"/>
              </a:solid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 lastClr="FFFFFF"/>
                  </a:solidFill>
                  <a:effectLst/>
                  <a:uLnTx/>
                  <a:uFillTx/>
                  <a:latin typeface="华文中宋" panose="02010600040101010101" pitchFamily="2" charset="-122"/>
                  <a:ea typeface="华文中宋" panose="02010600040101010101" pitchFamily="2" charset="-122"/>
                </a:endParaRPr>
              </a:p>
            </p:txBody>
          </p:sp>
          <p:sp>
            <p:nvSpPr>
              <p:cNvPr id="108" name="椭圆 107"/>
              <p:cNvSpPr/>
              <p:nvPr/>
            </p:nvSpPr>
            <p:spPr>
              <a:xfrm>
                <a:off x="1187624" y="5157192"/>
                <a:ext cx="144016" cy="144016"/>
              </a:xfrm>
              <a:prstGeom prst="ellipse">
                <a:avLst/>
              </a:prstGeom>
              <a:solidFill>
                <a:sysClr val="windowText" lastClr="000000"/>
              </a:solid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 lastClr="FFFFFF"/>
                  </a:solidFill>
                  <a:effectLst/>
                  <a:uLnTx/>
                  <a:uFillTx/>
                  <a:latin typeface="华文中宋" panose="02010600040101010101" pitchFamily="2" charset="-122"/>
                  <a:ea typeface="华文中宋" panose="02010600040101010101" pitchFamily="2" charset="-122"/>
                </a:endParaRPr>
              </a:p>
            </p:txBody>
          </p:sp>
          <p:sp>
            <p:nvSpPr>
              <p:cNvPr id="109" name="椭圆 108"/>
              <p:cNvSpPr/>
              <p:nvPr/>
            </p:nvSpPr>
            <p:spPr>
              <a:xfrm>
                <a:off x="1187624" y="5445224"/>
                <a:ext cx="144016" cy="144016"/>
              </a:xfrm>
              <a:prstGeom prst="ellipse">
                <a:avLst/>
              </a:prstGeom>
              <a:solidFill>
                <a:sysClr val="windowText" lastClr="000000"/>
              </a:solid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 lastClr="FFFFFF"/>
                  </a:solidFill>
                  <a:effectLst/>
                  <a:uLnTx/>
                  <a:uFillTx/>
                  <a:latin typeface="华文中宋" panose="02010600040101010101" pitchFamily="2" charset="-122"/>
                  <a:ea typeface="华文中宋" panose="02010600040101010101" pitchFamily="2" charset="-122"/>
                </a:endParaRPr>
              </a:p>
            </p:txBody>
          </p:sp>
        </p:grpSp>
        <p:grpSp>
          <p:nvGrpSpPr>
            <p:cNvPr id="76" name="组合 75"/>
            <p:cNvGrpSpPr/>
            <p:nvPr/>
          </p:nvGrpSpPr>
          <p:grpSpPr>
            <a:xfrm>
              <a:off x="1866740" y="4437112"/>
              <a:ext cx="144016" cy="1296144"/>
              <a:chOff x="1187624" y="4437112"/>
              <a:chExt cx="144016" cy="1296144"/>
            </a:xfrm>
          </p:grpSpPr>
          <p:cxnSp>
            <p:nvCxnSpPr>
              <p:cNvPr id="100" name="直接连接符 99"/>
              <p:cNvCxnSpPr/>
              <p:nvPr/>
            </p:nvCxnSpPr>
            <p:spPr>
              <a:xfrm>
                <a:off x="1259632" y="4437112"/>
                <a:ext cx="0" cy="1296144"/>
              </a:xfrm>
              <a:prstGeom prst="line">
                <a:avLst/>
              </a:prstGeom>
              <a:noFill/>
              <a:ln w="9525" cap="flat" cmpd="sng" algn="ctr">
                <a:solidFill>
                  <a:sysClr val="windowText" lastClr="000000"/>
                </a:solidFill>
                <a:prstDash val="solid"/>
              </a:ln>
              <a:effectLst/>
            </p:spPr>
          </p:cxnSp>
          <p:sp>
            <p:nvSpPr>
              <p:cNvPr id="101" name="椭圆 100"/>
              <p:cNvSpPr/>
              <p:nvPr/>
            </p:nvSpPr>
            <p:spPr>
              <a:xfrm>
                <a:off x="1187624" y="4581128"/>
                <a:ext cx="144016" cy="144016"/>
              </a:xfrm>
              <a:prstGeom prst="ellipse">
                <a:avLst/>
              </a:prstGeom>
              <a:solidFill>
                <a:sysClr val="windowText" lastClr="000000"/>
              </a:solid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 lastClr="FFFFFF"/>
                  </a:solidFill>
                  <a:effectLst/>
                  <a:uLnTx/>
                  <a:uFillTx/>
                  <a:latin typeface="华文中宋" panose="02010600040101010101" pitchFamily="2" charset="-122"/>
                  <a:ea typeface="华文中宋" panose="02010600040101010101" pitchFamily="2" charset="-122"/>
                </a:endParaRPr>
              </a:p>
            </p:txBody>
          </p:sp>
          <p:sp>
            <p:nvSpPr>
              <p:cNvPr id="102" name="椭圆 101"/>
              <p:cNvSpPr/>
              <p:nvPr/>
            </p:nvSpPr>
            <p:spPr>
              <a:xfrm>
                <a:off x="1187624" y="4869160"/>
                <a:ext cx="144016" cy="144016"/>
              </a:xfrm>
              <a:prstGeom prst="ellipse">
                <a:avLst/>
              </a:prstGeom>
              <a:solidFill>
                <a:sysClr val="windowText" lastClr="000000"/>
              </a:solid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 lastClr="FFFFFF"/>
                  </a:solidFill>
                  <a:effectLst/>
                  <a:uLnTx/>
                  <a:uFillTx/>
                  <a:latin typeface="华文中宋" panose="02010600040101010101" pitchFamily="2" charset="-122"/>
                  <a:ea typeface="华文中宋" panose="02010600040101010101" pitchFamily="2" charset="-122"/>
                </a:endParaRPr>
              </a:p>
            </p:txBody>
          </p:sp>
          <p:sp>
            <p:nvSpPr>
              <p:cNvPr id="103" name="椭圆 102"/>
              <p:cNvSpPr/>
              <p:nvPr/>
            </p:nvSpPr>
            <p:spPr>
              <a:xfrm>
                <a:off x="1187624" y="5157192"/>
                <a:ext cx="144016" cy="144016"/>
              </a:xfrm>
              <a:prstGeom prst="ellipse">
                <a:avLst/>
              </a:prstGeom>
              <a:solidFill>
                <a:sysClr val="windowText" lastClr="000000"/>
              </a:solid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 lastClr="FFFFFF"/>
                  </a:solidFill>
                  <a:effectLst/>
                  <a:uLnTx/>
                  <a:uFillTx/>
                  <a:latin typeface="华文中宋" panose="02010600040101010101" pitchFamily="2" charset="-122"/>
                  <a:ea typeface="华文中宋" panose="02010600040101010101" pitchFamily="2" charset="-122"/>
                </a:endParaRPr>
              </a:p>
            </p:txBody>
          </p:sp>
          <p:sp>
            <p:nvSpPr>
              <p:cNvPr id="104" name="椭圆 103"/>
              <p:cNvSpPr/>
              <p:nvPr/>
            </p:nvSpPr>
            <p:spPr>
              <a:xfrm>
                <a:off x="1187624" y="5445224"/>
                <a:ext cx="144016" cy="144016"/>
              </a:xfrm>
              <a:prstGeom prst="ellipse">
                <a:avLst/>
              </a:prstGeom>
              <a:solidFill>
                <a:sysClr val="windowText" lastClr="000000"/>
              </a:solid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 lastClr="FFFFFF"/>
                  </a:solidFill>
                  <a:effectLst/>
                  <a:uLnTx/>
                  <a:uFillTx/>
                  <a:latin typeface="华文中宋" panose="02010600040101010101" pitchFamily="2" charset="-122"/>
                  <a:ea typeface="华文中宋" panose="02010600040101010101" pitchFamily="2" charset="-122"/>
                </a:endParaRPr>
              </a:p>
            </p:txBody>
          </p:sp>
        </p:grpSp>
        <p:grpSp>
          <p:nvGrpSpPr>
            <p:cNvPr id="90" name="组合 89"/>
            <p:cNvGrpSpPr/>
            <p:nvPr/>
          </p:nvGrpSpPr>
          <p:grpSpPr>
            <a:xfrm>
              <a:off x="2206299" y="4437112"/>
              <a:ext cx="144016" cy="1296144"/>
              <a:chOff x="1187624" y="4437112"/>
              <a:chExt cx="144016" cy="1296144"/>
            </a:xfrm>
          </p:grpSpPr>
          <p:cxnSp>
            <p:nvCxnSpPr>
              <p:cNvPr id="95" name="直接连接符 94"/>
              <p:cNvCxnSpPr/>
              <p:nvPr/>
            </p:nvCxnSpPr>
            <p:spPr>
              <a:xfrm>
                <a:off x="1259632" y="4437112"/>
                <a:ext cx="0" cy="1296144"/>
              </a:xfrm>
              <a:prstGeom prst="line">
                <a:avLst/>
              </a:prstGeom>
              <a:noFill/>
              <a:ln w="9525" cap="flat" cmpd="sng" algn="ctr">
                <a:solidFill>
                  <a:sysClr val="windowText" lastClr="000000"/>
                </a:solidFill>
                <a:prstDash val="solid"/>
              </a:ln>
              <a:effectLst/>
            </p:spPr>
          </p:cxnSp>
          <p:sp>
            <p:nvSpPr>
              <p:cNvPr id="96" name="椭圆 95"/>
              <p:cNvSpPr/>
              <p:nvPr/>
            </p:nvSpPr>
            <p:spPr>
              <a:xfrm>
                <a:off x="1187624" y="4581128"/>
                <a:ext cx="144016" cy="144016"/>
              </a:xfrm>
              <a:prstGeom prst="ellipse">
                <a:avLst/>
              </a:prstGeom>
              <a:solidFill>
                <a:sysClr val="windowText" lastClr="000000"/>
              </a:solid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 lastClr="FFFFFF"/>
                  </a:solidFill>
                  <a:effectLst/>
                  <a:uLnTx/>
                  <a:uFillTx/>
                  <a:latin typeface="华文中宋" panose="02010600040101010101" pitchFamily="2" charset="-122"/>
                  <a:ea typeface="华文中宋" panose="02010600040101010101" pitchFamily="2" charset="-122"/>
                </a:endParaRPr>
              </a:p>
            </p:txBody>
          </p:sp>
          <p:sp>
            <p:nvSpPr>
              <p:cNvPr id="97" name="椭圆 96"/>
              <p:cNvSpPr/>
              <p:nvPr/>
            </p:nvSpPr>
            <p:spPr>
              <a:xfrm>
                <a:off x="1187624" y="4869160"/>
                <a:ext cx="144016" cy="144016"/>
              </a:xfrm>
              <a:prstGeom prst="ellipse">
                <a:avLst/>
              </a:prstGeom>
              <a:solidFill>
                <a:sysClr val="windowText" lastClr="000000"/>
              </a:solid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 lastClr="FFFFFF"/>
                  </a:solidFill>
                  <a:effectLst/>
                  <a:uLnTx/>
                  <a:uFillTx/>
                  <a:latin typeface="华文中宋" panose="02010600040101010101" pitchFamily="2" charset="-122"/>
                  <a:ea typeface="华文中宋" panose="02010600040101010101" pitchFamily="2" charset="-122"/>
                </a:endParaRPr>
              </a:p>
            </p:txBody>
          </p:sp>
          <p:sp>
            <p:nvSpPr>
              <p:cNvPr id="98" name="椭圆 97"/>
              <p:cNvSpPr/>
              <p:nvPr/>
            </p:nvSpPr>
            <p:spPr>
              <a:xfrm>
                <a:off x="1187624" y="5157192"/>
                <a:ext cx="144016" cy="144016"/>
              </a:xfrm>
              <a:prstGeom prst="ellipse">
                <a:avLst/>
              </a:prstGeom>
              <a:solidFill>
                <a:sysClr val="windowText" lastClr="000000"/>
              </a:solid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 lastClr="FFFFFF"/>
                  </a:solidFill>
                  <a:effectLst/>
                  <a:uLnTx/>
                  <a:uFillTx/>
                  <a:latin typeface="华文中宋" panose="02010600040101010101" pitchFamily="2" charset="-122"/>
                  <a:ea typeface="华文中宋" panose="02010600040101010101" pitchFamily="2" charset="-122"/>
                </a:endParaRPr>
              </a:p>
            </p:txBody>
          </p:sp>
          <p:sp>
            <p:nvSpPr>
              <p:cNvPr id="99" name="椭圆 98"/>
              <p:cNvSpPr/>
              <p:nvPr/>
            </p:nvSpPr>
            <p:spPr>
              <a:xfrm>
                <a:off x="1187624" y="5445224"/>
                <a:ext cx="144016" cy="144016"/>
              </a:xfrm>
              <a:prstGeom prst="ellipse">
                <a:avLst/>
              </a:prstGeom>
              <a:solidFill>
                <a:sysClr val="windowText" lastClr="000000"/>
              </a:solid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 lastClr="FFFFFF"/>
                  </a:solidFill>
                  <a:effectLst/>
                  <a:uLnTx/>
                  <a:uFillTx/>
                  <a:latin typeface="华文中宋" panose="02010600040101010101" pitchFamily="2" charset="-122"/>
                  <a:ea typeface="华文中宋" panose="02010600040101010101" pitchFamily="2" charset="-122"/>
                </a:endParaRPr>
              </a:p>
            </p:txBody>
          </p:sp>
        </p:grpSp>
        <p:cxnSp>
          <p:nvCxnSpPr>
            <p:cNvPr id="91" name="直接连接符 90"/>
            <p:cNvCxnSpPr/>
            <p:nvPr/>
          </p:nvCxnSpPr>
          <p:spPr>
            <a:xfrm>
              <a:off x="1093550" y="4653136"/>
              <a:ext cx="1370638" cy="0"/>
            </a:xfrm>
            <a:prstGeom prst="line">
              <a:avLst/>
            </a:prstGeom>
            <a:noFill/>
            <a:ln w="9525" cap="flat" cmpd="sng" algn="ctr">
              <a:solidFill>
                <a:sysClr val="windowText" lastClr="000000"/>
              </a:solidFill>
              <a:prstDash val="solid"/>
            </a:ln>
            <a:effectLst/>
          </p:spPr>
        </p:cxnSp>
        <p:cxnSp>
          <p:nvCxnSpPr>
            <p:cNvPr id="92" name="直接连接符 91"/>
            <p:cNvCxnSpPr/>
            <p:nvPr/>
          </p:nvCxnSpPr>
          <p:spPr>
            <a:xfrm>
              <a:off x="1090091" y="4939754"/>
              <a:ext cx="1370638" cy="0"/>
            </a:xfrm>
            <a:prstGeom prst="line">
              <a:avLst/>
            </a:prstGeom>
            <a:noFill/>
            <a:ln w="9525" cap="flat" cmpd="sng" algn="ctr">
              <a:solidFill>
                <a:sysClr val="windowText" lastClr="000000"/>
              </a:solidFill>
              <a:prstDash val="solid"/>
            </a:ln>
            <a:effectLst/>
          </p:spPr>
        </p:cxnSp>
        <p:cxnSp>
          <p:nvCxnSpPr>
            <p:cNvPr id="93" name="直接连接符 92"/>
            <p:cNvCxnSpPr/>
            <p:nvPr/>
          </p:nvCxnSpPr>
          <p:spPr>
            <a:xfrm>
              <a:off x="1090091" y="5229200"/>
              <a:ext cx="1370638" cy="0"/>
            </a:xfrm>
            <a:prstGeom prst="line">
              <a:avLst/>
            </a:prstGeom>
            <a:noFill/>
            <a:ln w="9525" cap="flat" cmpd="sng" algn="ctr">
              <a:solidFill>
                <a:sysClr val="windowText" lastClr="000000"/>
              </a:solidFill>
              <a:prstDash val="solid"/>
            </a:ln>
            <a:effectLst/>
          </p:spPr>
        </p:cxnSp>
        <p:cxnSp>
          <p:nvCxnSpPr>
            <p:cNvPr id="94" name="直接连接符 93"/>
            <p:cNvCxnSpPr/>
            <p:nvPr/>
          </p:nvCxnSpPr>
          <p:spPr>
            <a:xfrm>
              <a:off x="1087731" y="5517232"/>
              <a:ext cx="1370638" cy="0"/>
            </a:xfrm>
            <a:prstGeom prst="line">
              <a:avLst/>
            </a:prstGeom>
            <a:noFill/>
            <a:ln w="9525" cap="flat" cmpd="sng" algn="ctr">
              <a:solidFill>
                <a:sysClr val="windowText" lastClr="000000"/>
              </a:solidFill>
              <a:prstDash val="solid"/>
            </a:ln>
            <a:effectLst/>
          </p:spPr>
        </p:cxnSp>
      </p:grpSp>
      <p:sp>
        <p:nvSpPr>
          <p:cNvPr id="63" name="矩形 62"/>
          <p:cNvSpPr/>
          <p:nvPr/>
        </p:nvSpPr>
        <p:spPr>
          <a:xfrm>
            <a:off x="8302206" y="1494299"/>
            <a:ext cx="371762" cy="516639"/>
          </a:xfrm>
          <a:prstGeom prst="rect">
            <a:avLst/>
          </a:prstGeom>
          <a:noFill/>
          <a:ln w="3175" cap="flat" cmpd="sng" algn="ctr">
            <a:solidFill>
              <a:sysClr val="windowText" lastClr="000000"/>
            </a:solidFill>
            <a:prstDash val="solid"/>
          </a:ln>
          <a:effectLst/>
        </p:spPr>
        <p:txBody>
          <a:bodyPr vert="vert"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rPr>
              <a:t>CPU</a:t>
            </a:r>
            <a:endParaRPr kumimoji="0" lang="zh-CN" altLang="en-US" sz="14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endParaRPr>
          </a:p>
        </p:txBody>
      </p:sp>
      <p:sp>
        <p:nvSpPr>
          <p:cNvPr id="64" name="矩形 63"/>
          <p:cNvSpPr/>
          <p:nvPr/>
        </p:nvSpPr>
        <p:spPr>
          <a:xfrm>
            <a:off x="7796669" y="1378819"/>
            <a:ext cx="371762" cy="747598"/>
          </a:xfrm>
          <a:prstGeom prst="rect">
            <a:avLst/>
          </a:prstGeom>
          <a:noFill/>
          <a:ln w="3175" cap="flat" cmpd="sng" algn="ctr">
            <a:solidFill>
              <a:sysClr val="windowText" lastClr="000000"/>
            </a:solidFill>
            <a:prstDash val="solid"/>
          </a:ln>
          <a:effectLst/>
        </p:spPr>
        <p:txBody>
          <a:bodyPr vert="vert"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cs typeface="Arial" panose="020B0604020202020204" pitchFamily="34" charset="0"/>
              </a:rPr>
              <a:t>控制器</a:t>
            </a:r>
            <a:endParaRPr kumimoji="0" lang="zh-CN" altLang="en-US" sz="1600" b="1" i="0" u="none" strike="noStrike" kern="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cs typeface="Arial" panose="020B0604020202020204" pitchFamily="34" charset="0"/>
            </a:endParaRPr>
          </a:p>
        </p:txBody>
      </p:sp>
      <p:sp>
        <p:nvSpPr>
          <p:cNvPr id="65" name="矩形 64"/>
          <p:cNvSpPr/>
          <p:nvPr/>
        </p:nvSpPr>
        <p:spPr>
          <a:xfrm>
            <a:off x="7094374" y="1300373"/>
            <a:ext cx="549734" cy="904491"/>
          </a:xfrm>
          <a:prstGeom prst="rect">
            <a:avLst/>
          </a:prstGeom>
          <a:noFill/>
          <a:ln w="3175" cap="flat" cmpd="sng" algn="ctr">
            <a:solidFill>
              <a:sysClr val="windowText" lastClr="000000"/>
            </a:solidFill>
            <a:prstDash val="solid"/>
          </a:ln>
          <a:effectLst/>
        </p:spPr>
        <p:txBody>
          <a:bodyPr vert="vert" rtlCol="0" anchor="ctr"/>
          <a:lstStyle/>
          <a:p>
            <a:pPr marL="0" marR="0" lvl="0" indent="0" algn="ctr" defTabSz="914400" eaLnBrk="1" fontAlgn="auto" latinLnBrk="0" hangingPunct="1">
              <a:lnSpc>
                <a:spcPts val="1200"/>
              </a:lnSpc>
              <a:spcBef>
                <a:spcPts val="0"/>
              </a:spcBef>
              <a:spcAft>
                <a:spcPts val="0"/>
              </a:spcAft>
              <a:buClrTx/>
              <a:buSzTx/>
              <a:buFontTx/>
              <a:buNone/>
              <a:defRPr/>
            </a:pPr>
            <a:r>
              <a:rPr lang="zh-CN" altLang="en-US" sz="1400" b="1" kern="0" dirty="0">
                <a:solidFill>
                  <a:sysClr val="windowText" lastClr="000000"/>
                </a:solidFill>
                <a:latin typeface="华文中宋" panose="02010600040101010101" pitchFamily="2" charset="-122"/>
                <a:ea typeface="华文中宋" panose="02010600040101010101" pitchFamily="2" charset="-122"/>
                <a:cs typeface="Arial" panose="020B0604020202020204" pitchFamily="34" charset="0"/>
              </a:rPr>
              <a:t>网络接口</a:t>
            </a:r>
            <a:r>
              <a:rPr kumimoji="0" lang="en-US" altLang="zh-CN" sz="14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rPr>
              <a:t>+</a:t>
            </a:r>
            <a:endParaRPr kumimoji="0" lang="en-US" altLang="zh-CN" sz="14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endParaRPr>
          </a:p>
          <a:p>
            <a:pPr marL="0" marR="0" lvl="0" indent="0" algn="ctr" defTabSz="914400" eaLnBrk="1" fontAlgn="auto" latinLnBrk="0" hangingPunct="1">
              <a:lnSpc>
                <a:spcPts val="1200"/>
              </a:lnSpc>
              <a:spcBef>
                <a:spcPts val="0"/>
              </a:spcBef>
              <a:spcAft>
                <a:spcPts val="0"/>
              </a:spcAft>
              <a:buClrTx/>
              <a:buSzTx/>
              <a:buFontTx/>
              <a:buNone/>
              <a:defRPr/>
            </a:pPr>
            <a:r>
              <a:rPr kumimoji="0" lang="zh-CN" altLang="en-US" sz="14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rPr>
              <a:t>路由控制</a:t>
            </a:r>
            <a:endParaRPr kumimoji="0" lang="zh-CN" altLang="en-US" sz="14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endParaRPr>
          </a:p>
        </p:txBody>
      </p:sp>
      <p:sp>
        <p:nvSpPr>
          <p:cNvPr id="66" name="矩形 65"/>
          <p:cNvSpPr/>
          <p:nvPr/>
        </p:nvSpPr>
        <p:spPr>
          <a:xfrm>
            <a:off x="7590820" y="876107"/>
            <a:ext cx="783459" cy="344426"/>
          </a:xfrm>
          <a:prstGeom prst="rect">
            <a:avLst/>
          </a:prstGeom>
          <a:noFill/>
          <a:ln w="3175" cap="flat" cmpd="sng" algn="ctr">
            <a:solidFill>
              <a:sysClr val="windowText" lastClr="000000"/>
            </a:solid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rPr>
              <a:t>内存</a:t>
            </a:r>
            <a:endParaRPr kumimoji="0" lang="zh-CN" altLang="en-US" sz="16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endParaRPr>
          </a:p>
        </p:txBody>
      </p:sp>
      <p:cxnSp>
        <p:nvCxnSpPr>
          <p:cNvPr id="67" name="直接连接符 66"/>
          <p:cNvCxnSpPr>
            <a:stCxn id="66" idx="2"/>
            <a:endCxn id="64" idx="0"/>
          </p:cNvCxnSpPr>
          <p:nvPr/>
        </p:nvCxnSpPr>
        <p:spPr>
          <a:xfrm>
            <a:off x="7982550" y="1220533"/>
            <a:ext cx="0" cy="158286"/>
          </a:xfrm>
          <a:prstGeom prst="line">
            <a:avLst/>
          </a:prstGeom>
          <a:noFill/>
          <a:ln w="9525" cap="flat" cmpd="sng" algn="ctr">
            <a:solidFill>
              <a:sysClr val="windowText" lastClr="000000"/>
            </a:solidFill>
            <a:prstDash val="solid"/>
          </a:ln>
          <a:effectLst/>
        </p:spPr>
      </p:cxnSp>
      <p:cxnSp>
        <p:nvCxnSpPr>
          <p:cNvPr id="68" name="直接连接符 67"/>
          <p:cNvCxnSpPr>
            <a:stCxn id="63" idx="1"/>
            <a:endCxn id="64" idx="3"/>
          </p:cNvCxnSpPr>
          <p:nvPr/>
        </p:nvCxnSpPr>
        <p:spPr>
          <a:xfrm flipH="1" flipV="1">
            <a:off x="8168431" y="1752618"/>
            <a:ext cx="133775" cy="1"/>
          </a:xfrm>
          <a:prstGeom prst="line">
            <a:avLst/>
          </a:prstGeom>
          <a:noFill/>
          <a:ln w="9525" cap="flat" cmpd="sng" algn="ctr">
            <a:solidFill>
              <a:sysClr val="windowText" lastClr="000000"/>
            </a:solidFill>
            <a:prstDash val="solid"/>
          </a:ln>
          <a:effectLst/>
        </p:spPr>
      </p:cxnSp>
      <p:cxnSp>
        <p:nvCxnSpPr>
          <p:cNvPr id="69" name="直接连接符 68"/>
          <p:cNvCxnSpPr>
            <a:stCxn id="64" idx="1"/>
            <a:endCxn id="65" idx="3"/>
          </p:cNvCxnSpPr>
          <p:nvPr/>
        </p:nvCxnSpPr>
        <p:spPr>
          <a:xfrm flipH="1">
            <a:off x="7644108" y="1752618"/>
            <a:ext cx="152561" cy="1"/>
          </a:xfrm>
          <a:prstGeom prst="line">
            <a:avLst/>
          </a:prstGeom>
          <a:noFill/>
          <a:ln w="9525" cap="flat" cmpd="sng" algn="ctr">
            <a:solidFill>
              <a:sysClr val="windowText" lastClr="000000"/>
            </a:solidFill>
            <a:prstDash val="solid"/>
          </a:ln>
          <a:effectLst/>
        </p:spPr>
      </p:cxnSp>
      <p:sp>
        <p:nvSpPr>
          <p:cNvPr id="70" name="矩形 69"/>
          <p:cNvSpPr/>
          <p:nvPr/>
        </p:nvSpPr>
        <p:spPr>
          <a:xfrm>
            <a:off x="7020272" y="764704"/>
            <a:ext cx="1747601" cy="1512168"/>
          </a:xfrm>
          <a:prstGeom prst="rect">
            <a:avLst/>
          </a:prstGeom>
          <a:noFill/>
          <a:ln w="3175" cap="flat" cmpd="sng" algn="ctr">
            <a:solidFill>
              <a:sysClr val="windowText" lastClr="000000"/>
            </a:solidFill>
            <a:prstDash val="lgDash"/>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endParaRPr>
          </a:p>
        </p:txBody>
      </p:sp>
      <p:cxnSp>
        <p:nvCxnSpPr>
          <p:cNvPr id="71" name="直接箭头连接符 70"/>
          <p:cNvCxnSpPr/>
          <p:nvPr/>
        </p:nvCxnSpPr>
        <p:spPr>
          <a:xfrm flipH="1">
            <a:off x="6721062" y="1844824"/>
            <a:ext cx="299210" cy="194285"/>
          </a:xfrm>
          <a:prstGeom prst="straightConnector1">
            <a:avLst/>
          </a:prstGeom>
          <a:noFill/>
          <a:ln w="9525" cap="flat" cmpd="sng" algn="ctr">
            <a:solidFill>
              <a:sysClr val="windowText" lastClr="000000"/>
            </a:solidFill>
            <a:prstDash val="solid"/>
            <a:headEnd type="none" w="med" len="med"/>
            <a:tailEnd type="triangle" w="med" len="med"/>
          </a:ln>
          <a:effectLst/>
        </p:spPr>
      </p:cxnSp>
      <p:sp>
        <p:nvSpPr>
          <p:cNvPr id="72" name="TextBox 71"/>
          <p:cNvSpPr txBox="1"/>
          <p:nvPr/>
        </p:nvSpPr>
        <p:spPr>
          <a:xfrm>
            <a:off x="5157850" y="1043865"/>
            <a:ext cx="15696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b="1" kern="0" dirty="0">
                <a:solidFill>
                  <a:srgbClr val="C00000"/>
                </a:solidFill>
                <a:latin typeface="华文中宋" panose="02010600040101010101" pitchFamily="2" charset="-122"/>
                <a:ea typeface="华文中宋" panose="02010600040101010101" pitchFamily="2" charset="-122"/>
              </a:rPr>
              <a:t>定制互连</a:t>
            </a:r>
            <a:r>
              <a:rPr kumimoji="0" lang="zh-CN" altLang="en-US" sz="1800" b="1" i="0" u="none" strike="noStrike" kern="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rPr>
              <a:t>网络</a:t>
            </a:r>
            <a:endParaRPr kumimoji="0" lang="zh-CN" altLang="en-US" sz="1800" b="1" i="0" u="none" strike="noStrike" kern="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endParaRPr>
          </a:p>
        </p:txBody>
      </p:sp>
      <p:cxnSp>
        <p:nvCxnSpPr>
          <p:cNvPr id="73" name="直接箭头连接符 72"/>
          <p:cNvCxnSpPr/>
          <p:nvPr/>
        </p:nvCxnSpPr>
        <p:spPr>
          <a:xfrm>
            <a:off x="5733914" y="1352518"/>
            <a:ext cx="288032" cy="174333"/>
          </a:xfrm>
          <a:prstGeom prst="straightConnector1">
            <a:avLst/>
          </a:prstGeom>
          <a:noFill/>
          <a:ln w="9525" cap="flat" cmpd="sng" algn="ctr">
            <a:solidFill>
              <a:sysClr val="windowText" lastClr="000000"/>
            </a:solidFill>
            <a:prstDash val="solid"/>
            <a:headEnd type="none" w="med" len="med"/>
            <a:tailEnd type="triangle" w="med" len="med"/>
          </a:ln>
          <a:effectLst/>
        </p:spPr>
      </p:cxnSp>
      <p:pic>
        <p:nvPicPr>
          <p:cNvPr id="115" name="Picture 506" descr="File:T3E-900t.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14336" y="4158829"/>
            <a:ext cx="3034128" cy="2222499"/>
          </a:xfrm>
          <a:prstGeom prst="rect">
            <a:avLst/>
          </a:prstGeom>
          <a:noFill/>
          <a:extLst>
            <a:ext uri="{909E8E84-426E-40DD-AFC4-6F175D3DCCD1}">
              <a14:hiddenFill xmlns:a14="http://schemas.microsoft.com/office/drawing/2010/main">
                <a:solidFill>
                  <a:srgbClr val="FFFFFF"/>
                </a:solidFill>
              </a14:hiddenFill>
            </a:ext>
          </a:extLst>
        </p:spPr>
      </p:pic>
      <p:sp>
        <p:nvSpPr>
          <p:cNvPr id="47" name="矩形 46"/>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7504" y="332656"/>
            <a:ext cx="7851706" cy="778098"/>
          </a:xfrm>
          <a:prstGeom prst="rect">
            <a:avLst/>
          </a:prstGeom>
        </p:spPr>
        <p:txBody>
          <a:bodyPr vert="horz" lIns="91440" tIns="45720" rIns="91440" bIns="45720" rtlCol="0" anchor="ctr">
            <a:noAutofit/>
          </a:bodyPr>
          <a:lstStyle/>
          <a:p>
            <a:pPr>
              <a:lnSpc>
                <a:spcPts val="5800"/>
              </a:lnSpc>
              <a:spcBef>
                <a:spcPct val="0"/>
              </a:spcBef>
            </a:pPr>
            <a:r>
              <a:rPr lang="zh-CN" altLang="en-US" sz="4000" b="1" dirty="0">
                <a:solidFill>
                  <a:srgbClr val="00206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Arial" panose="020B0604020202020204" pitchFamily="34" charset="0"/>
              </a:rPr>
              <a:t>多机容量型</a:t>
            </a:r>
            <a:endParaRPr lang="zh-CN" altLang="en-US" sz="4000" b="1" dirty="0">
              <a:solidFill>
                <a:srgbClr val="00206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Arial" panose="020B0604020202020204" pitchFamily="34" charset="0"/>
            </a:endParaRPr>
          </a:p>
        </p:txBody>
      </p:sp>
      <p:sp>
        <p:nvSpPr>
          <p:cNvPr id="4" name="TextBox 3"/>
          <p:cNvSpPr txBox="1"/>
          <p:nvPr/>
        </p:nvSpPr>
        <p:spPr>
          <a:xfrm>
            <a:off x="425539" y="1291987"/>
            <a:ext cx="4839786" cy="984885"/>
          </a:xfrm>
          <a:prstGeom prst="rect">
            <a:avLst/>
          </a:prstGeom>
          <a:noFill/>
        </p:spPr>
        <p:txBody>
          <a:bodyPr wrap="none" rtlCol="0">
            <a:spAutoFit/>
          </a:bodyPr>
          <a:lstStyle/>
          <a:p>
            <a:pPr marL="342900" indent="-342900">
              <a:buSzPct val="80000"/>
              <a:buFont typeface="Wingdings" panose="05000000000000000000" pitchFamily="2" charset="2"/>
              <a:buChar char="l"/>
            </a:pPr>
            <a:r>
              <a:rPr lang="zh-CN" altLang="en-US" sz="2400" b="1" dirty="0">
                <a:latin typeface="华文中宋" panose="02010600040101010101" pitchFamily="2" charset="-122"/>
                <a:ea typeface="华文中宋" panose="02010600040101010101" pitchFamily="2" charset="-122"/>
              </a:rPr>
              <a:t>体系结构：机群架构</a:t>
            </a:r>
            <a:endParaRPr lang="en-US" altLang="zh-CN" sz="2400" b="1" dirty="0">
              <a:latin typeface="华文中宋" panose="02010600040101010101" pitchFamily="2" charset="-122"/>
              <a:ea typeface="华文中宋" panose="02010600040101010101" pitchFamily="2" charset="-122"/>
            </a:endParaRPr>
          </a:p>
          <a:p>
            <a:pPr marL="342900" indent="-342900">
              <a:spcBef>
                <a:spcPts val="1200"/>
              </a:spcBef>
              <a:buSzPct val="80000"/>
              <a:buFont typeface="Wingdings" panose="05000000000000000000" pitchFamily="2" charset="2"/>
              <a:buChar char="l"/>
            </a:pPr>
            <a:r>
              <a:rPr lang="zh-CN" altLang="en-US" sz="2400" b="1" dirty="0">
                <a:latin typeface="华文中宋" panose="02010600040101010101" pitchFamily="2" charset="-122"/>
                <a:ea typeface="华文中宋" panose="02010600040101010101" pitchFamily="2" charset="-122"/>
              </a:rPr>
              <a:t>系统互连：基于标准的互连网络</a:t>
            </a:r>
            <a:endParaRPr lang="zh-CN" altLang="en-US" sz="2400" b="1" dirty="0">
              <a:latin typeface="华文中宋" panose="02010600040101010101" pitchFamily="2" charset="-122"/>
              <a:ea typeface="华文中宋" panose="02010600040101010101" pitchFamily="2" charset="-122"/>
            </a:endParaRPr>
          </a:p>
        </p:txBody>
      </p:sp>
      <p:sp>
        <p:nvSpPr>
          <p:cNvPr id="12" name="TextBox 11"/>
          <p:cNvSpPr txBox="1"/>
          <p:nvPr/>
        </p:nvSpPr>
        <p:spPr>
          <a:xfrm>
            <a:off x="5364088" y="3292822"/>
            <a:ext cx="3890809" cy="1000274"/>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代表机型：</a:t>
            </a:r>
            <a:endParaRPr lang="en-US" altLang="zh-CN" b="1" dirty="0">
              <a:latin typeface="华文中宋" panose="02010600040101010101" pitchFamily="2" charset="-122"/>
              <a:ea typeface="华文中宋" panose="02010600040101010101" pitchFamily="2" charset="-122"/>
            </a:endParaRPr>
          </a:p>
          <a:p>
            <a:pPr>
              <a:spcBef>
                <a:spcPts val="600"/>
              </a:spcBef>
            </a:pPr>
            <a:r>
              <a:rPr lang="zh-CN" altLang="en-US" b="1" dirty="0">
                <a:latin typeface="华文中宋" panose="02010600040101010101" pitchFamily="2" charset="-122"/>
                <a:ea typeface="华文中宋" panose="02010600040101010101" pitchFamily="2" charset="-122"/>
              </a:rPr>
              <a:t>      </a:t>
            </a:r>
            <a:r>
              <a:rPr lang="en-US" altLang="zh-CN" b="1" dirty="0">
                <a:latin typeface="华文中宋" panose="02010600040101010101" pitchFamily="2" charset="-122"/>
                <a:ea typeface="华文中宋" panose="02010600040101010101" pitchFamily="2" charset="-122"/>
              </a:rPr>
              <a:t>Berkeley NOW</a:t>
            </a:r>
            <a:r>
              <a:rPr lang="zh-CN" altLang="en-US" b="1"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1997</a:t>
            </a:r>
            <a:r>
              <a:rPr lang="zh-CN" altLang="en-US" b="1" dirty="0">
                <a:latin typeface="华文中宋" panose="02010600040101010101" pitchFamily="2" charset="-122"/>
                <a:ea typeface="华文中宋" panose="02010600040101010101" pitchFamily="2" charset="-122"/>
              </a:rPr>
              <a:t>年）</a:t>
            </a:r>
            <a:endParaRPr lang="en-US" altLang="zh-CN" b="1" dirty="0">
              <a:latin typeface="华文中宋" panose="02010600040101010101" pitchFamily="2" charset="-122"/>
              <a:ea typeface="华文中宋" panose="02010600040101010101" pitchFamily="2" charset="-122"/>
            </a:endParaRPr>
          </a:p>
          <a:p>
            <a:r>
              <a:rPr lang="en-US" altLang="zh-CN" b="1" dirty="0">
                <a:latin typeface="华文中宋" panose="02010600040101010101" pitchFamily="2" charset="-122"/>
                <a:ea typeface="华文中宋" panose="02010600040101010101" pitchFamily="2" charset="-122"/>
              </a:rPr>
              <a:t>      </a:t>
            </a:r>
            <a:r>
              <a:rPr lang="zh-CN" altLang="en-US" b="1" dirty="0">
                <a:latin typeface="华文中宋" panose="02010600040101010101" pitchFamily="2" charset="-122"/>
                <a:ea typeface="华文中宋" panose="02010600040101010101" pitchFamily="2" charset="-122"/>
              </a:rPr>
              <a:t>曙光</a:t>
            </a:r>
            <a:r>
              <a:rPr lang="en-US" altLang="zh-CN" b="1" dirty="0">
                <a:latin typeface="华文中宋" panose="02010600040101010101" pitchFamily="2" charset="-122"/>
                <a:ea typeface="华文中宋" panose="02010600040101010101" pitchFamily="2" charset="-122"/>
              </a:rPr>
              <a:t>2000—7000</a:t>
            </a:r>
            <a:r>
              <a:rPr lang="zh-CN" altLang="en-US" b="1"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2000</a:t>
            </a:r>
            <a:r>
              <a:rPr lang="zh-CN" altLang="en-US" b="1" dirty="0">
                <a:latin typeface="华文中宋" panose="02010600040101010101" pitchFamily="2" charset="-122"/>
                <a:ea typeface="华文中宋" panose="02010600040101010101" pitchFamily="2" charset="-122"/>
              </a:rPr>
              <a:t>年</a:t>
            </a:r>
            <a:r>
              <a:rPr lang="en-US" altLang="zh-CN" b="1" dirty="0">
                <a:latin typeface="华文中宋" panose="02010600040101010101" pitchFamily="2" charset="-122"/>
                <a:ea typeface="华文中宋" panose="02010600040101010101" pitchFamily="2" charset="-122"/>
              </a:rPr>
              <a:t>~</a:t>
            </a:r>
            <a:r>
              <a:rPr lang="zh-CN" altLang="en-US" b="1" dirty="0">
                <a:latin typeface="华文中宋" panose="02010600040101010101" pitchFamily="2" charset="-122"/>
                <a:ea typeface="华文中宋" panose="02010600040101010101" pitchFamily="2" charset="-122"/>
              </a:rPr>
              <a:t>）</a:t>
            </a:r>
            <a:endParaRPr lang="zh-CN" altLang="en-US" b="1" dirty="0">
              <a:latin typeface="华文中宋" panose="02010600040101010101" pitchFamily="2" charset="-122"/>
              <a:ea typeface="华文中宋" panose="02010600040101010101" pitchFamily="2" charset="-122"/>
            </a:endParaRPr>
          </a:p>
        </p:txBody>
      </p:sp>
      <p:graphicFrame>
        <p:nvGraphicFramePr>
          <p:cNvPr id="3" name="表格 2"/>
          <p:cNvGraphicFramePr>
            <a:graphicFrameLocks noGrp="1"/>
          </p:cNvGraphicFramePr>
          <p:nvPr/>
        </p:nvGraphicFramePr>
        <p:xfrm>
          <a:off x="211745" y="2708920"/>
          <a:ext cx="5008327" cy="3642170"/>
        </p:xfrm>
        <a:graphic>
          <a:graphicData uri="http://schemas.openxmlformats.org/drawingml/2006/table">
            <a:tbl>
              <a:tblPr firstRow="1" bandRow="1">
                <a:tableStyleId>{22838BEF-8BB2-4498-84A7-C5851F593DF1}</a:tableStyleId>
              </a:tblPr>
              <a:tblGrid>
                <a:gridCol w="1433929"/>
                <a:gridCol w="3574398"/>
              </a:tblGrid>
              <a:tr h="1059235">
                <a:tc>
                  <a:txBody>
                    <a:bodyPr/>
                    <a:lstStyle/>
                    <a:p>
                      <a:pPr algn="ctr"/>
                      <a:r>
                        <a:rPr lang="en-US" altLang="zh-CN" b="1" dirty="0">
                          <a:solidFill>
                            <a:srgbClr val="002060"/>
                          </a:solidFill>
                          <a:latin typeface="华文中宋" panose="02010600040101010101" pitchFamily="2" charset="-122"/>
                          <a:ea typeface="华文中宋" panose="02010600040101010101" pitchFamily="2" charset="-122"/>
                        </a:rPr>
                        <a:t>CPU</a:t>
                      </a:r>
                      <a:r>
                        <a:rPr lang="zh-CN" altLang="en-US" b="1" dirty="0">
                          <a:solidFill>
                            <a:srgbClr val="002060"/>
                          </a:solidFill>
                          <a:latin typeface="华文中宋" panose="02010600040101010101" pitchFamily="2" charset="-122"/>
                          <a:ea typeface="华文中宋" panose="02010600040101010101" pitchFamily="2" charset="-122"/>
                        </a:rPr>
                        <a:t>耦合度</a:t>
                      </a:r>
                      <a:endParaRPr lang="zh-CN" altLang="en-US" b="1"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zh-CN" altLang="en-US" b="1" dirty="0">
                          <a:solidFill>
                            <a:srgbClr val="002060"/>
                          </a:solidFill>
                          <a:latin typeface="华文中宋" panose="02010600040101010101" pitchFamily="2" charset="-122"/>
                          <a:ea typeface="华文中宋" panose="02010600040101010101" pitchFamily="2" charset="-122"/>
                        </a:rPr>
                        <a:t>较松，挂载在</a:t>
                      </a:r>
                      <a:r>
                        <a:rPr lang="en-US" altLang="zh-CN" b="1" dirty="0">
                          <a:solidFill>
                            <a:srgbClr val="002060"/>
                          </a:solidFill>
                          <a:latin typeface="华文中宋" panose="02010600040101010101" pitchFamily="2" charset="-122"/>
                          <a:ea typeface="华文中宋" panose="02010600040101010101" pitchFamily="2" charset="-122"/>
                        </a:rPr>
                        <a:t>I/O</a:t>
                      </a:r>
                      <a:r>
                        <a:rPr lang="zh-CN" altLang="en-US" b="1" dirty="0">
                          <a:solidFill>
                            <a:srgbClr val="002060"/>
                          </a:solidFill>
                          <a:latin typeface="华文中宋" panose="02010600040101010101" pitchFamily="2" charset="-122"/>
                          <a:ea typeface="华文中宋" panose="02010600040101010101" pitchFamily="2" charset="-122"/>
                        </a:rPr>
                        <a:t>总线上</a:t>
                      </a:r>
                      <a:endParaRPr lang="zh-CN" altLang="en-US" b="1" dirty="0">
                        <a:solidFill>
                          <a:srgbClr val="002060"/>
                        </a:solidFill>
                        <a:latin typeface="华文中宋" panose="02010600040101010101" pitchFamily="2" charset="-122"/>
                        <a:ea typeface="华文中宋" panose="02010600040101010101" pitchFamily="2" charset="-122"/>
                      </a:endParaRPr>
                    </a:p>
                  </a:txBody>
                  <a:tcPr anchor="ctr"/>
                </a:tc>
              </a:tr>
              <a:tr h="1245021">
                <a:tc>
                  <a:txBody>
                    <a:bodyPr/>
                    <a:lstStyle/>
                    <a:p>
                      <a:pPr algn="ctr"/>
                      <a:r>
                        <a:rPr lang="zh-CN" altLang="en-US" b="1" dirty="0">
                          <a:solidFill>
                            <a:srgbClr val="002060"/>
                          </a:solidFill>
                          <a:latin typeface="华文中宋" panose="02010600040101010101" pitchFamily="2" charset="-122"/>
                          <a:ea typeface="华文中宋" panose="02010600040101010101" pitchFamily="2" charset="-122"/>
                        </a:rPr>
                        <a:t>功能</a:t>
                      </a:r>
                      <a:endParaRPr lang="zh-CN" altLang="en-US" b="1"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zh-CN" altLang="en-US" b="1" dirty="0">
                          <a:solidFill>
                            <a:srgbClr val="002060"/>
                          </a:solidFill>
                          <a:latin typeface="华文中宋" panose="02010600040101010101" pitchFamily="2" charset="-122"/>
                          <a:ea typeface="华文中宋" panose="02010600040101010101" pitchFamily="2" charset="-122"/>
                        </a:rPr>
                        <a:t>支持内存读写原语</a:t>
                      </a:r>
                      <a:endParaRPr lang="en-US" altLang="zh-CN" b="1" dirty="0">
                        <a:solidFill>
                          <a:srgbClr val="002060"/>
                        </a:solidFill>
                        <a:latin typeface="华文中宋" panose="02010600040101010101" pitchFamily="2" charset="-122"/>
                        <a:ea typeface="华文中宋" panose="02010600040101010101" pitchFamily="2" charset="-122"/>
                      </a:endParaRPr>
                    </a:p>
                    <a:p>
                      <a:pPr algn="ctr"/>
                      <a:r>
                        <a:rPr lang="zh-CN" altLang="en-US" b="1" dirty="0">
                          <a:solidFill>
                            <a:srgbClr val="002060"/>
                          </a:solidFill>
                          <a:latin typeface="华文中宋" panose="02010600040101010101" pitchFamily="2" charset="-122"/>
                          <a:ea typeface="华文中宋" panose="02010600040101010101" pitchFamily="2" charset="-122"/>
                        </a:rPr>
                        <a:t>支持消息式通信原语</a:t>
                      </a:r>
                      <a:endParaRPr lang="en-US" altLang="zh-CN" b="1" dirty="0">
                        <a:solidFill>
                          <a:srgbClr val="002060"/>
                        </a:solidFill>
                        <a:latin typeface="华文中宋" panose="02010600040101010101" pitchFamily="2" charset="-122"/>
                        <a:ea typeface="华文中宋" panose="02010600040101010101" pitchFamily="2" charset="-122"/>
                      </a:endParaRPr>
                    </a:p>
                    <a:p>
                      <a:pPr algn="ctr"/>
                      <a:r>
                        <a:rPr lang="zh-CN" altLang="en-US" b="1" dirty="0">
                          <a:solidFill>
                            <a:srgbClr val="002060"/>
                          </a:solidFill>
                          <a:latin typeface="华文中宋" panose="02010600040101010101" pitchFamily="2" charset="-122"/>
                          <a:ea typeface="华文中宋" panose="02010600040101010101" pitchFamily="2" charset="-122"/>
                        </a:rPr>
                        <a:t>卸载远程内存直接读写（</a:t>
                      </a:r>
                      <a:r>
                        <a:rPr lang="en-US" altLang="zh-CN" b="1" dirty="0">
                          <a:solidFill>
                            <a:srgbClr val="002060"/>
                          </a:solidFill>
                          <a:latin typeface="华文中宋" panose="02010600040101010101" pitchFamily="2" charset="-122"/>
                          <a:ea typeface="华文中宋" panose="02010600040101010101" pitchFamily="2" charset="-122"/>
                        </a:rPr>
                        <a:t>RDMA</a:t>
                      </a:r>
                      <a:r>
                        <a:rPr lang="zh-CN" altLang="en-US" b="1" dirty="0">
                          <a:solidFill>
                            <a:srgbClr val="002060"/>
                          </a:solidFill>
                          <a:latin typeface="华文中宋" panose="02010600040101010101" pitchFamily="2" charset="-122"/>
                          <a:ea typeface="华文中宋" panose="02010600040101010101" pitchFamily="2" charset="-122"/>
                        </a:rPr>
                        <a:t>）</a:t>
                      </a:r>
                      <a:endParaRPr lang="zh-CN" altLang="en-US" b="1" dirty="0">
                        <a:solidFill>
                          <a:srgbClr val="002060"/>
                        </a:solidFill>
                        <a:latin typeface="华文中宋" panose="02010600040101010101" pitchFamily="2" charset="-122"/>
                        <a:ea typeface="华文中宋" panose="02010600040101010101" pitchFamily="2" charset="-122"/>
                      </a:endParaRPr>
                    </a:p>
                  </a:txBody>
                  <a:tcPr anchor="ctr"/>
                </a:tc>
              </a:tr>
              <a:tr h="1337914">
                <a:tc>
                  <a:txBody>
                    <a:bodyPr/>
                    <a:lstStyle/>
                    <a:p>
                      <a:pPr algn="ctr"/>
                      <a:r>
                        <a:rPr lang="zh-CN" altLang="en-US" b="1" dirty="0">
                          <a:solidFill>
                            <a:srgbClr val="002060"/>
                          </a:solidFill>
                          <a:latin typeface="华文中宋" panose="02010600040101010101" pitchFamily="2" charset="-122"/>
                          <a:ea typeface="华文中宋" panose="02010600040101010101" pitchFamily="2" charset="-122"/>
                        </a:rPr>
                        <a:t>物理介质</a:t>
                      </a:r>
                      <a:endParaRPr lang="zh-CN" altLang="en-US" b="1"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zh-CN" altLang="en-US" b="1" dirty="0">
                          <a:solidFill>
                            <a:srgbClr val="002060"/>
                          </a:solidFill>
                          <a:latin typeface="华文中宋" panose="02010600040101010101" pitchFamily="2" charset="-122"/>
                          <a:ea typeface="华文中宋" panose="02010600040101010101" pitchFamily="2" charset="-122"/>
                        </a:rPr>
                        <a:t>节点间背板走线、铜缆及光纤</a:t>
                      </a:r>
                      <a:endParaRPr lang="en-US" altLang="zh-CN" b="1" dirty="0">
                        <a:solidFill>
                          <a:srgbClr val="002060"/>
                        </a:solidFill>
                        <a:latin typeface="华文中宋" panose="02010600040101010101" pitchFamily="2" charset="-122"/>
                        <a:ea typeface="华文中宋" panose="02010600040101010101" pitchFamily="2" charset="-122"/>
                      </a:endParaRPr>
                    </a:p>
                    <a:p>
                      <a:pPr algn="ctr"/>
                      <a:r>
                        <a:rPr lang="zh-CN" altLang="en-US" b="1" dirty="0">
                          <a:solidFill>
                            <a:srgbClr val="002060"/>
                          </a:solidFill>
                          <a:latin typeface="华文中宋" panose="02010600040101010101" pitchFamily="2" charset="-122"/>
                          <a:ea typeface="华文中宋" panose="02010600040101010101" pitchFamily="2" charset="-122"/>
                        </a:rPr>
                        <a:t>（系统规模增大，光纤用于远距离数据传输）</a:t>
                      </a:r>
                      <a:endParaRPr lang="zh-CN" altLang="en-US" b="1" dirty="0">
                        <a:solidFill>
                          <a:srgbClr val="002060"/>
                        </a:solidFill>
                        <a:latin typeface="华文中宋" panose="02010600040101010101" pitchFamily="2" charset="-122"/>
                        <a:ea typeface="华文中宋" panose="02010600040101010101" pitchFamily="2" charset="-122"/>
                      </a:endParaRPr>
                    </a:p>
                  </a:txBody>
                  <a:tcPr anchor="ctr"/>
                </a:tc>
              </a:tr>
            </a:tbl>
          </a:graphicData>
        </a:graphic>
      </p:graphicFrame>
      <p:sp>
        <p:nvSpPr>
          <p:cNvPr id="134" name="矩形 133"/>
          <p:cNvSpPr/>
          <p:nvPr/>
        </p:nvSpPr>
        <p:spPr>
          <a:xfrm>
            <a:off x="5968205" y="962368"/>
            <a:ext cx="626574" cy="240284"/>
          </a:xfrm>
          <a:prstGeom prst="rect">
            <a:avLst/>
          </a:prstGeom>
          <a:noFill/>
          <a:ln w="3175" cap="flat" cmpd="sng" algn="ctr">
            <a:solidFill>
              <a:sysClr val="windowText" lastClr="000000"/>
            </a:solid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rPr>
              <a:t>CPU</a:t>
            </a:r>
            <a:endParaRPr kumimoji="0" lang="zh-CN" altLang="en-US" sz="14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endParaRPr>
          </a:p>
        </p:txBody>
      </p:sp>
      <p:sp>
        <p:nvSpPr>
          <p:cNvPr id="135" name="矩形 134"/>
          <p:cNvSpPr/>
          <p:nvPr/>
        </p:nvSpPr>
        <p:spPr>
          <a:xfrm>
            <a:off x="5849444" y="1354140"/>
            <a:ext cx="864096" cy="344426"/>
          </a:xfrm>
          <a:prstGeom prst="rect">
            <a:avLst/>
          </a:prstGeom>
          <a:noFill/>
          <a:ln w="3175" cap="flat" cmpd="sng" algn="ctr">
            <a:solidFill>
              <a:sysClr val="windowText" lastClr="000000"/>
            </a:solid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cs typeface="Arial" panose="020B0604020202020204" pitchFamily="34" charset="0"/>
              </a:rPr>
              <a:t>控制器</a:t>
            </a:r>
            <a:endParaRPr kumimoji="0" lang="zh-CN" altLang="en-US" sz="1600" b="1" i="0" u="none" strike="noStrike" kern="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cs typeface="Arial" panose="020B0604020202020204" pitchFamily="34" charset="0"/>
            </a:endParaRPr>
          </a:p>
        </p:txBody>
      </p:sp>
      <p:sp>
        <p:nvSpPr>
          <p:cNvPr id="136" name="矩形 135"/>
          <p:cNvSpPr/>
          <p:nvPr/>
        </p:nvSpPr>
        <p:spPr>
          <a:xfrm rot="10800000">
            <a:off x="5475871" y="1268033"/>
            <a:ext cx="259570" cy="516639"/>
          </a:xfrm>
          <a:prstGeom prst="rect">
            <a:avLst/>
          </a:prstGeom>
          <a:noFill/>
          <a:ln w="3175" cap="flat" cmpd="sng" algn="ctr">
            <a:solidFill>
              <a:sysClr val="windowText" lastClr="000000"/>
            </a:solidFill>
            <a:prstDash val="solid"/>
          </a:ln>
          <a:effectLst/>
        </p:spPr>
        <p:txBody>
          <a:bodyPr vert="vert"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rPr>
              <a:t>内存</a:t>
            </a:r>
            <a:endParaRPr kumimoji="0" lang="zh-CN" altLang="en-US" sz="14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endParaRPr>
          </a:p>
        </p:txBody>
      </p:sp>
      <p:sp>
        <p:nvSpPr>
          <p:cNvPr id="137" name="矩形 136"/>
          <p:cNvSpPr/>
          <p:nvPr/>
        </p:nvSpPr>
        <p:spPr>
          <a:xfrm>
            <a:off x="6086518" y="1847502"/>
            <a:ext cx="626574" cy="429370"/>
          </a:xfrm>
          <a:prstGeom prst="rect">
            <a:avLst/>
          </a:prstGeom>
          <a:noFill/>
          <a:ln w="3175" cap="flat" cmpd="sng" algn="ctr">
            <a:solidFill>
              <a:sysClr val="windowText" lastClr="000000"/>
            </a:solid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400" b="1" kern="0" dirty="0">
                <a:solidFill>
                  <a:sysClr val="windowText" lastClr="000000"/>
                </a:solidFill>
                <a:latin typeface="华文中宋" panose="02010600040101010101" pitchFamily="2" charset="-122"/>
                <a:ea typeface="华文中宋" panose="02010600040101010101" pitchFamily="2" charset="-122"/>
                <a:cs typeface="Arial" panose="020B0604020202020204" pitchFamily="34" charset="0"/>
              </a:rPr>
              <a:t>标准网卡</a:t>
            </a:r>
            <a:endParaRPr kumimoji="0" lang="zh-CN" altLang="en-US" sz="14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endParaRPr>
          </a:p>
        </p:txBody>
      </p:sp>
      <p:sp>
        <p:nvSpPr>
          <p:cNvPr id="138" name="矩形 137"/>
          <p:cNvSpPr/>
          <p:nvPr/>
        </p:nvSpPr>
        <p:spPr>
          <a:xfrm>
            <a:off x="5475872" y="1849090"/>
            <a:ext cx="492333" cy="427782"/>
          </a:xfrm>
          <a:prstGeom prst="rect">
            <a:avLst/>
          </a:prstGeom>
          <a:noFill/>
          <a:ln w="3175" cap="flat" cmpd="sng" algn="ctr">
            <a:solidFill>
              <a:sysClr val="windowText" lastClr="000000"/>
            </a:solid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rPr>
              <a:t>I/O</a:t>
            </a:r>
            <a:endParaRPr kumimoji="0" lang="zh-CN" altLang="en-US" sz="14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endParaRPr>
          </a:p>
        </p:txBody>
      </p:sp>
      <p:cxnSp>
        <p:nvCxnSpPr>
          <p:cNvPr id="139" name="直接连接符 138"/>
          <p:cNvCxnSpPr>
            <a:stCxn id="134" idx="2"/>
            <a:endCxn id="135" idx="0"/>
          </p:cNvCxnSpPr>
          <p:nvPr/>
        </p:nvCxnSpPr>
        <p:spPr>
          <a:xfrm>
            <a:off x="6281492" y="1202652"/>
            <a:ext cx="0" cy="151488"/>
          </a:xfrm>
          <a:prstGeom prst="line">
            <a:avLst/>
          </a:prstGeom>
          <a:noFill/>
          <a:ln w="9525" cap="flat" cmpd="sng" algn="ctr">
            <a:solidFill>
              <a:sysClr val="windowText" lastClr="000000"/>
            </a:solidFill>
            <a:prstDash val="solid"/>
          </a:ln>
          <a:effectLst/>
        </p:spPr>
      </p:cxnSp>
      <p:cxnSp>
        <p:nvCxnSpPr>
          <p:cNvPr id="140" name="直接连接符 139"/>
          <p:cNvCxnSpPr/>
          <p:nvPr/>
        </p:nvCxnSpPr>
        <p:spPr>
          <a:xfrm>
            <a:off x="6433892" y="1697602"/>
            <a:ext cx="0" cy="151488"/>
          </a:xfrm>
          <a:prstGeom prst="line">
            <a:avLst/>
          </a:prstGeom>
          <a:noFill/>
          <a:ln w="9525" cap="flat" cmpd="sng" algn="ctr">
            <a:solidFill>
              <a:sysClr val="windowText" lastClr="000000"/>
            </a:solidFill>
            <a:prstDash val="solid"/>
          </a:ln>
          <a:effectLst/>
        </p:spPr>
      </p:cxnSp>
      <p:cxnSp>
        <p:nvCxnSpPr>
          <p:cNvPr id="141" name="直接连接符 140"/>
          <p:cNvCxnSpPr>
            <a:stCxn id="136" idx="1"/>
            <a:endCxn id="135" idx="1"/>
          </p:cNvCxnSpPr>
          <p:nvPr/>
        </p:nvCxnSpPr>
        <p:spPr>
          <a:xfrm>
            <a:off x="5735441" y="1526352"/>
            <a:ext cx="114003" cy="1"/>
          </a:xfrm>
          <a:prstGeom prst="line">
            <a:avLst/>
          </a:prstGeom>
          <a:noFill/>
          <a:ln w="9525" cap="flat" cmpd="sng" algn="ctr">
            <a:solidFill>
              <a:sysClr val="windowText" lastClr="000000"/>
            </a:solidFill>
            <a:prstDash val="solid"/>
          </a:ln>
          <a:effectLst/>
        </p:spPr>
      </p:cxnSp>
      <p:cxnSp>
        <p:nvCxnSpPr>
          <p:cNvPr id="142" name="直接连接符 141"/>
          <p:cNvCxnSpPr/>
          <p:nvPr/>
        </p:nvCxnSpPr>
        <p:spPr>
          <a:xfrm flipH="1">
            <a:off x="5907920" y="1701174"/>
            <a:ext cx="144015" cy="146328"/>
          </a:xfrm>
          <a:prstGeom prst="line">
            <a:avLst/>
          </a:prstGeom>
          <a:noFill/>
          <a:ln w="9525" cap="flat" cmpd="sng" algn="ctr">
            <a:solidFill>
              <a:sysClr val="windowText" lastClr="000000"/>
            </a:solidFill>
            <a:prstDash val="solid"/>
          </a:ln>
          <a:effectLst/>
        </p:spPr>
      </p:cxnSp>
      <p:sp>
        <p:nvSpPr>
          <p:cNvPr id="143" name="矩形 142"/>
          <p:cNvSpPr/>
          <p:nvPr/>
        </p:nvSpPr>
        <p:spPr>
          <a:xfrm>
            <a:off x="5403862" y="889205"/>
            <a:ext cx="1368153" cy="1451919"/>
          </a:xfrm>
          <a:prstGeom prst="rect">
            <a:avLst/>
          </a:prstGeom>
          <a:noFill/>
          <a:ln w="3175" cap="flat" cmpd="sng" algn="ctr">
            <a:solidFill>
              <a:sysClr val="windowText" lastClr="000000"/>
            </a:solidFill>
            <a:prstDash val="lgDash"/>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endParaRPr>
          </a:p>
        </p:txBody>
      </p:sp>
      <p:sp>
        <p:nvSpPr>
          <p:cNvPr id="124" name="矩形 123"/>
          <p:cNvSpPr/>
          <p:nvPr/>
        </p:nvSpPr>
        <p:spPr>
          <a:xfrm>
            <a:off x="7876417" y="956030"/>
            <a:ext cx="626574" cy="240284"/>
          </a:xfrm>
          <a:prstGeom prst="rect">
            <a:avLst/>
          </a:prstGeom>
          <a:noFill/>
          <a:ln w="3175" cap="flat" cmpd="sng" algn="ctr">
            <a:solidFill>
              <a:sysClr val="windowText" lastClr="000000"/>
            </a:solid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rPr>
              <a:t>CPU</a:t>
            </a:r>
            <a:endParaRPr kumimoji="0" lang="zh-CN" altLang="en-US" sz="14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endParaRPr>
          </a:p>
        </p:txBody>
      </p:sp>
      <p:sp>
        <p:nvSpPr>
          <p:cNvPr id="125" name="矩形 124"/>
          <p:cNvSpPr/>
          <p:nvPr/>
        </p:nvSpPr>
        <p:spPr>
          <a:xfrm>
            <a:off x="7757656" y="1347802"/>
            <a:ext cx="864096" cy="344426"/>
          </a:xfrm>
          <a:prstGeom prst="rect">
            <a:avLst/>
          </a:prstGeom>
          <a:noFill/>
          <a:ln w="3175" cap="flat" cmpd="sng" algn="ctr">
            <a:solidFill>
              <a:sysClr val="windowText" lastClr="000000"/>
            </a:solid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cs typeface="Arial" panose="020B0604020202020204" pitchFamily="34" charset="0"/>
              </a:rPr>
              <a:t>控制器</a:t>
            </a:r>
            <a:endParaRPr kumimoji="0" lang="zh-CN" altLang="en-US" sz="1600" b="1" i="0" u="none" strike="noStrike" kern="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cs typeface="Arial" panose="020B0604020202020204" pitchFamily="34" charset="0"/>
            </a:endParaRPr>
          </a:p>
        </p:txBody>
      </p:sp>
      <p:sp>
        <p:nvSpPr>
          <p:cNvPr id="126" name="矩形 125"/>
          <p:cNvSpPr/>
          <p:nvPr/>
        </p:nvSpPr>
        <p:spPr>
          <a:xfrm rot="10800000">
            <a:off x="7384083" y="1261695"/>
            <a:ext cx="259570" cy="516639"/>
          </a:xfrm>
          <a:prstGeom prst="rect">
            <a:avLst/>
          </a:prstGeom>
          <a:noFill/>
          <a:ln w="3175" cap="flat" cmpd="sng" algn="ctr">
            <a:solidFill>
              <a:sysClr val="windowText" lastClr="000000"/>
            </a:solidFill>
            <a:prstDash val="solid"/>
          </a:ln>
          <a:effectLst/>
        </p:spPr>
        <p:txBody>
          <a:bodyPr vert="vert"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rPr>
              <a:t>内存</a:t>
            </a:r>
            <a:endParaRPr kumimoji="0" lang="zh-CN" altLang="en-US" sz="14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endParaRPr>
          </a:p>
        </p:txBody>
      </p:sp>
      <p:sp>
        <p:nvSpPr>
          <p:cNvPr id="127" name="矩形 126"/>
          <p:cNvSpPr/>
          <p:nvPr/>
        </p:nvSpPr>
        <p:spPr>
          <a:xfrm>
            <a:off x="7994730" y="1841164"/>
            <a:ext cx="626574" cy="435708"/>
          </a:xfrm>
          <a:prstGeom prst="rect">
            <a:avLst/>
          </a:prstGeom>
          <a:noFill/>
          <a:ln w="3175" cap="flat" cmpd="sng" algn="ctr">
            <a:solidFill>
              <a:sysClr val="windowText" lastClr="000000"/>
            </a:solid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400" b="1" kern="0" dirty="0">
                <a:solidFill>
                  <a:sysClr val="windowText" lastClr="000000"/>
                </a:solidFill>
                <a:latin typeface="华文中宋" panose="02010600040101010101" pitchFamily="2" charset="-122"/>
                <a:ea typeface="华文中宋" panose="02010600040101010101" pitchFamily="2" charset="-122"/>
                <a:cs typeface="Arial" panose="020B0604020202020204" pitchFamily="34" charset="0"/>
              </a:rPr>
              <a:t>标准网卡</a:t>
            </a:r>
            <a:endParaRPr kumimoji="0" lang="zh-CN" altLang="en-US" sz="14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endParaRPr>
          </a:p>
        </p:txBody>
      </p:sp>
      <p:sp>
        <p:nvSpPr>
          <p:cNvPr id="128" name="矩形 127"/>
          <p:cNvSpPr/>
          <p:nvPr/>
        </p:nvSpPr>
        <p:spPr>
          <a:xfrm>
            <a:off x="7384084" y="1842752"/>
            <a:ext cx="492333" cy="434120"/>
          </a:xfrm>
          <a:prstGeom prst="rect">
            <a:avLst/>
          </a:prstGeom>
          <a:noFill/>
          <a:ln w="3175" cap="flat" cmpd="sng" algn="ctr">
            <a:solidFill>
              <a:sysClr val="windowText" lastClr="000000"/>
            </a:solid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rPr>
              <a:t>I/O</a:t>
            </a:r>
            <a:endParaRPr kumimoji="0" lang="zh-CN" altLang="en-US" sz="14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endParaRPr>
          </a:p>
        </p:txBody>
      </p:sp>
      <p:cxnSp>
        <p:nvCxnSpPr>
          <p:cNvPr id="129" name="直接连接符 128"/>
          <p:cNvCxnSpPr>
            <a:stCxn id="124" idx="2"/>
            <a:endCxn id="125" idx="0"/>
          </p:cNvCxnSpPr>
          <p:nvPr/>
        </p:nvCxnSpPr>
        <p:spPr>
          <a:xfrm>
            <a:off x="8189704" y="1196314"/>
            <a:ext cx="0" cy="151488"/>
          </a:xfrm>
          <a:prstGeom prst="line">
            <a:avLst/>
          </a:prstGeom>
          <a:noFill/>
          <a:ln w="9525" cap="flat" cmpd="sng" algn="ctr">
            <a:solidFill>
              <a:sysClr val="windowText" lastClr="000000"/>
            </a:solidFill>
            <a:prstDash val="solid"/>
          </a:ln>
          <a:effectLst/>
        </p:spPr>
      </p:cxnSp>
      <p:cxnSp>
        <p:nvCxnSpPr>
          <p:cNvPr id="130" name="直接连接符 129"/>
          <p:cNvCxnSpPr/>
          <p:nvPr/>
        </p:nvCxnSpPr>
        <p:spPr>
          <a:xfrm>
            <a:off x="8342104" y="1691264"/>
            <a:ext cx="0" cy="151488"/>
          </a:xfrm>
          <a:prstGeom prst="line">
            <a:avLst/>
          </a:prstGeom>
          <a:noFill/>
          <a:ln w="9525" cap="flat" cmpd="sng" algn="ctr">
            <a:solidFill>
              <a:sysClr val="windowText" lastClr="000000"/>
            </a:solidFill>
            <a:prstDash val="solid"/>
          </a:ln>
          <a:effectLst/>
        </p:spPr>
      </p:cxnSp>
      <p:cxnSp>
        <p:nvCxnSpPr>
          <p:cNvPr id="131" name="直接连接符 130"/>
          <p:cNvCxnSpPr>
            <a:stCxn id="126" idx="1"/>
            <a:endCxn id="125" idx="1"/>
          </p:cNvCxnSpPr>
          <p:nvPr/>
        </p:nvCxnSpPr>
        <p:spPr>
          <a:xfrm>
            <a:off x="7643653" y="1520014"/>
            <a:ext cx="114003" cy="1"/>
          </a:xfrm>
          <a:prstGeom prst="line">
            <a:avLst/>
          </a:prstGeom>
          <a:noFill/>
          <a:ln w="9525" cap="flat" cmpd="sng" algn="ctr">
            <a:solidFill>
              <a:sysClr val="windowText" lastClr="000000"/>
            </a:solidFill>
            <a:prstDash val="solid"/>
          </a:ln>
          <a:effectLst/>
        </p:spPr>
      </p:cxnSp>
      <p:cxnSp>
        <p:nvCxnSpPr>
          <p:cNvPr id="132" name="直接连接符 131"/>
          <p:cNvCxnSpPr/>
          <p:nvPr/>
        </p:nvCxnSpPr>
        <p:spPr>
          <a:xfrm flipH="1">
            <a:off x="7816132" y="1694836"/>
            <a:ext cx="144015" cy="146328"/>
          </a:xfrm>
          <a:prstGeom prst="line">
            <a:avLst/>
          </a:prstGeom>
          <a:noFill/>
          <a:ln w="9525" cap="flat" cmpd="sng" algn="ctr">
            <a:solidFill>
              <a:sysClr val="windowText" lastClr="000000"/>
            </a:solidFill>
            <a:prstDash val="solid"/>
          </a:ln>
          <a:effectLst/>
        </p:spPr>
      </p:cxnSp>
      <p:sp>
        <p:nvSpPr>
          <p:cNvPr id="133" name="矩形 132"/>
          <p:cNvSpPr/>
          <p:nvPr/>
        </p:nvSpPr>
        <p:spPr>
          <a:xfrm>
            <a:off x="7312074" y="882867"/>
            <a:ext cx="1368153" cy="1458257"/>
          </a:xfrm>
          <a:prstGeom prst="rect">
            <a:avLst/>
          </a:prstGeom>
          <a:noFill/>
          <a:ln w="3175" cap="flat" cmpd="sng" algn="ctr">
            <a:solidFill>
              <a:sysClr val="windowText" lastClr="000000"/>
            </a:solidFill>
            <a:prstDash val="lgDash"/>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endParaRPr>
          </a:p>
        </p:txBody>
      </p:sp>
      <p:sp>
        <p:nvSpPr>
          <p:cNvPr id="119" name="TextBox 118"/>
          <p:cNvSpPr txBox="1"/>
          <p:nvPr/>
        </p:nvSpPr>
        <p:spPr>
          <a:xfrm>
            <a:off x="6772014" y="1295110"/>
            <a:ext cx="4411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rPr>
              <a:t>…</a:t>
            </a:r>
            <a:endParaRPr kumimoji="0" lang="zh-CN" altLang="en-US" sz="2000" b="1" i="0" u="none" strike="noStrike" kern="0" cap="none" spc="0" normalizeH="0" baseline="0" noProof="0" dirty="0">
              <a:ln>
                <a:noFill/>
              </a:ln>
              <a:solidFill>
                <a:sysClr val="windowText" lastClr="000000"/>
              </a:solidFill>
              <a:effectLst/>
              <a:uLnTx/>
              <a:uFillTx/>
              <a:latin typeface="华文中宋" panose="02010600040101010101" pitchFamily="2" charset="-122"/>
              <a:ea typeface="华文中宋" panose="02010600040101010101" pitchFamily="2" charset="-122"/>
              <a:cs typeface="Arial" panose="020B0604020202020204" pitchFamily="34" charset="0"/>
            </a:endParaRPr>
          </a:p>
        </p:txBody>
      </p:sp>
      <p:sp>
        <p:nvSpPr>
          <p:cNvPr id="120" name="椭圆 119"/>
          <p:cNvSpPr/>
          <p:nvPr/>
        </p:nvSpPr>
        <p:spPr>
          <a:xfrm>
            <a:off x="5403862" y="2500734"/>
            <a:ext cx="3276365" cy="648072"/>
          </a:xfrm>
          <a:prstGeom prst="ellipse">
            <a:avLst/>
          </a:prstGeom>
          <a:no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ysClr val="window" lastClr="FFFFFF"/>
              </a:solidFill>
              <a:effectLst/>
              <a:uLnTx/>
              <a:uFillTx/>
              <a:latin typeface="华文中宋" panose="02010600040101010101" pitchFamily="2" charset="-122"/>
              <a:ea typeface="华文中宋" panose="02010600040101010101" pitchFamily="2" charset="-122"/>
            </a:endParaRPr>
          </a:p>
        </p:txBody>
      </p:sp>
      <p:cxnSp>
        <p:nvCxnSpPr>
          <p:cNvPr id="121" name="直接连接符 120"/>
          <p:cNvCxnSpPr>
            <a:stCxn id="137" idx="2"/>
          </p:cNvCxnSpPr>
          <p:nvPr/>
        </p:nvCxnSpPr>
        <p:spPr>
          <a:xfrm>
            <a:off x="6399805" y="2276872"/>
            <a:ext cx="300201" cy="223862"/>
          </a:xfrm>
          <a:prstGeom prst="line">
            <a:avLst/>
          </a:prstGeom>
          <a:noFill/>
          <a:ln w="9525" cap="flat" cmpd="sng" algn="ctr">
            <a:solidFill>
              <a:sysClr val="windowText" lastClr="000000"/>
            </a:solidFill>
            <a:prstDash val="solid"/>
          </a:ln>
          <a:effectLst/>
        </p:spPr>
      </p:cxnSp>
      <p:cxnSp>
        <p:nvCxnSpPr>
          <p:cNvPr id="122" name="直接连接符 121"/>
          <p:cNvCxnSpPr>
            <a:stCxn id="127" idx="2"/>
          </p:cNvCxnSpPr>
          <p:nvPr/>
        </p:nvCxnSpPr>
        <p:spPr>
          <a:xfrm flipH="1">
            <a:off x="7452320" y="2276872"/>
            <a:ext cx="855697" cy="223862"/>
          </a:xfrm>
          <a:prstGeom prst="line">
            <a:avLst/>
          </a:prstGeom>
          <a:noFill/>
          <a:ln w="9525" cap="flat" cmpd="sng" algn="ctr">
            <a:solidFill>
              <a:sysClr val="windowText" lastClr="000000"/>
            </a:solidFill>
            <a:prstDash val="solid"/>
          </a:ln>
          <a:effectLst/>
        </p:spPr>
      </p:cxnSp>
      <p:sp>
        <p:nvSpPr>
          <p:cNvPr id="123" name="TextBox 122"/>
          <p:cNvSpPr txBox="1"/>
          <p:nvPr/>
        </p:nvSpPr>
        <p:spPr>
          <a:xfrm>
            <a:off x="6305090" y="2644750"/>
            <a:ext cx="157927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b="1" kern="0" dirty="0">
                <a:solidFill>
                  <a:srgbClr val="C00000"/>
                </a:solidFill>
                <a:latin typeface="华文中宋" panose="02010600040101010101" pitchFamily="2" charset="-122"/>
                <a:ea typeface="华文中宋" panose="02010600040101010101" pitchFamily="2" charset="-122"/>
              </a:rPr>
              <a:t>标准交换组件</a:t>
            </a:r>
            <a:endParaRPr kumimoji="0" lang="zh-CN" altLang="en-US" sz="1800" b="1" i="0" u="none" strike="noStrike" kern="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endParaRPr>
          </a:p>
        </p:txBody>
      </p:sp>
      <p:pic>
        <p:nvPicPr>
          <p:cNvPr id="1026" name="Picture 2" descr="https://ss0.bdstatic.com/94oJfD_bAAcT8t7mm9GUKT-xh_/timg?image&amp;quality=100&amp;size=b4000_4000&amp;sec=1578924928&amp;di=17aea31aa701277c4ff3a2d096a73140&amp;src=http://img.zdnet.com.cn/zhuanzai/0c/2d/0c2d1a07a2104bfba407703009ec848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22038" y="4337316"/>
            <a:ext cx="2820736" cy="204401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pic>
        <p:nvPicPr>
          <p:cNvPr id="3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07504" y="346646"/>
            <a:ext cx="7851706" cy="778098"/>
          </a:xfrm>
          <a:prstGeom prst="rect">
            <a:avLst/>
          </a:prstGeom>
        </p:spPr>
        <p:txBody>
          <a:bodyPr vert="horz" lIns="91440" tIns="45720" rIns="91440" bIns="45720" rtlCol="0" anchor="ctr">
            <a:noAutofit/>
          </a:bodyPr>
          <a:lstStyle/>
          <a:p>
            <a:pPr>
              <a:lnSpc>
                <a:spcPts val="5800"/>
              </a:lnSpc>
              <a:spcBef>
                <a:spcPct val="0"/>
              </a:spcBef>
            </a:pPr>
            <a:r>
              <a:rPr lang="zh-CN" altLang="en-US" sz="4000" b="1" dirty="0">
                <a:solidFill>
                  <a:srgbClr val="002060"/>
                </a:solidFill>
                <a:effectLst>
                  <a:outerShdw blurRad="38100" dist="38100" dir="2700000" algn="tl">
                    <a:srgbClr val="000000">
                      <a:alpha val="43137"/>
                    </a:srgbClr>
                  </a:outerShdw>
                </a:effectLst>
                <a:latin typeface="Times New Roman" panose="02020603050405020304" pitchFamily="18" charset="0"/>
                <a:ea typeface="华文中宋" panose="02010600040101010101" pitchFamily="2" charset="-122"/>
                <a:cs typeface="Times New Roman" panose="02020603050405020304" pitchFamily="18" charset="0"/>
              </a:rPr>
              <a:t>高性能互连网络发展脉络</a:t>
            </a:r>
            <a:endParaRPr lang="zh-CN" altLang="en-US" sz="4000" b="1" dirty="0">
              <a:solidFill>
                <a:srgbClr val="002060"/>
              </a:solidFill>
              <a:effectLst>
                <a:outerShdw blurRad="38100" dist="38100" dir="2700000" algn="tl">
                  <a:srgbClr val="000000">
                    <a:alpha val="43137"/>
                  </a:srgbClr>
                </a:outerShdw>
              </a:effectLst>
              <a:latin typeface="Times New Roman" panose="02020603050405020304" pitchFamily="18" charset="0"/>
              <a:ea typeface="华文中宋" panose="02010600040101010101" pitchFamily="2" charset="-122"/>
              <a:cs typeface="Times New Roman" panose="02020603050405020304" pitchFamily="18" charset="0"/>
            </a:endParaRPr>
          </a:p>
        </p:txBody>
      </p:sp>
      <p:cxnSp>
        <p:nvCxnSpPr>
          <p:cNvPr id="6" name="直接箭头连接符 5"/>
          <p:cNvCxnSpPr/>
          <p:nvPr/>
        </p:nvCxnSpPr>
        <p:spPr>
          <a:xfrm>
            <a:off x="328780" y="5876816"/>
            <a:ext cx="8388000" cy="4706"/>
          </a:xfrm>
          <a:prstGeom prst="straightConnector1">
            <a:avLst/>
          </a:prstGeom>
          <a:ln w="19050">
            <a:solidFill>
              <a:srgbClr val="203864">
                <a:alpha val="80000"/>
              </a:srgbClr>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19574" y="5876816"/>
            <a:ext cx="646331" cy="369332"/>
          </a:xfrm>
          <a:prstGeom prst="rect">
            <a:avLst/>
          </a:prstGeom>
          <a:noFill/>
        </p:spPr>
        <p:txBody>
          <a:bodyPr wrap="none" rtlCol="0">
            <a:spAutoFit/>
          </a:bodyPr>
          <a:lstStyle/>
          <a:p>
            <a:pPr algn="ctr"/>
            <a:r>
              <a:rPr lang="en-US" altLang="zh-CN" b="1" dirty="0">
                <a:latin typeface="Times New Roman" panose="02020603050405020304" pitchFamily="18" charset="0"/>
                <a:ea typeface="华文中宋" panose="02010600040101010101" pitchFamily="2" charset="-122"/>
                <a:cs typeface="Times New Roman" panose="02020603050405020304" pitchFamily="18" charset="0"/>
              </a:rPr>
              <a:t>1990</a:t>
            </a:r>
            <a:endParaRPr lang="zh-CN" altLang="en-US"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9" name="TextBox 8"/>
          <p:cNvSpPr txBox="1"/>
          <p:nvPr/>
        </p:nvSpPr>
        <p:spPr>
          <a:xfrm>
            <a:off x="2682286" y="5876816"/>
            <a:ext cx="646331" cy="369332"/>
          </a:xfrm>
          <a:prstGeom prst="rect">
            <a:avLst/>
          </a:prstGeom>
          <a:noFill/>
        </p:spPr>
        <p:txBody>
          <a:bodyPr wrap="none" rtlCol="0">
            <a:spAutoFit/>
          </a:bodyPr>
          <a:lstStyle/>
          <a:p>
            <a:pPr algn="ctr"/>
            <a:r>
              <a:rPr lang="en-US" altLang="zh-CN" b="1" dirty="0">
                <a:latin typeface="Times New Roman" panose="02020603050405020304" pitchFamily="18" charset="0"/>
                <a:ea typeface="华文中宋" panose="02010600040101010101" pitchFamily="2" charset="-122"/>
                <a:cs typeface="Times New Roman" panose="02020603050405020304" pitchFamily="18" charset="0"/>
              </a:rPr>
              <a:t>2000</a:t>
            </a:r>
            <a:endParaRPr lang="zh-CN" altLang="en-US"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0" name="TextBox 9"/>
          <p:cNvSpPr txBox="1"/>
          <p:nvPr/>
        </p:nvSpPr>
        <p:spPr>
          <a:xfrm>
            <a:off x="5274574" y="5876816"/>
            <a:ext cx="646331" cy="369332"/>
          </a:xfrm>
          <a:prstGeom prst="rect">
            <a:avLst/>
          </a:prstGeom>
          <a:noFill/>
        </p:spPr>
        <p:txBody>
          <a:bodyPr wrap="none" rtlCol="0">
            <a:spAutoFit/>
          </a:bodyPr>
          <a:lstStyle/>
          <a:p>
            <a:pPr algn="ctr"/>
            <a:r>
              <a:rPr lang="en-US" altLang="zh-CN" b="1" dirty="0">
                <a:latin typeface="Times New Roman" panose="02020603050405020304" pitchFamily="18" charset="0"/>
                <a:ea typeface="华文中宋" panose="02010600040101010101" pitchFamily="2" charset="-122"/>
                <a:cs typeface="Times New Roman" panose="02020603050405020304" pitchFamily="18" charset="0"/>
              </a:rPr>
              <a:t>2010</a:t>
            </a:r>
            <a:endParaRPr lang="zh-CN" altLang="en-US"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1" name="TextBox 10"/>
          <p:cNvSpPr txBox="1"/>
          <p:nvPr/>
        </p:nvSpPr>
        <p:spPr>
          <a:xfrm>
            <a:off x="8370919" y="5876816"/>
            <a:ext cx="646331" cy="369332"/>
          </a:xfrm>
          <a:prstGeom prst="rect">
            <a:avLst/>
          </a:prstGeom>
          <a:noFill/>
        </p:spPr>
        <p:txBody>
          <a:bodyPr wrap="none" rtlCol="0">
            <a:spAutoFit/>
          </a:bodyPr>
          <a:lstStyle/>
          <a:p>
            <a:pPr algn="ctr"/>
            <a:r>
              <a:rPr lang="en-US" altLang="zh-CN" b="1" dirty="0">
                <a:latin typeface="Times New Roman" panose="02020603050405020304" pitchFamily="18" charset="0"/>
                <a:ea typeface="华文中宋" panose="02010600040101010101" pitchFamily="2" charset="-122"/>
                <a:cs typeface="Times New Roman" panose="02020603050405020304" pitchFamily="18" charset="0"/>
              </a:rPr>
              <a:t>2025</a:t>
            </a:r>
            <a:endParaRPr lang="zh-CN" altLang="en-US" b="1" dirty="0">
              <a:latin typeface="Times New Roman" panose="02020603050405020304" pitchFamily="18" charset="0"/>
              <a:ea typeface="华文中宋" panose="02010600040101010101" pitchFamily="2" charset="-122"/>
              <a:cs typeface="Times New Roman" panose="02020603050405020304" pitchFamily="18" charset="0"/>
            </a:endParaRPr>
          </a:p>
        </p:txBody>
      </p:sp>
      <p:cxnSp>
        <p:nvCxnSpPr>
          <p:cNvPr id="12" name="直接连接符 11"/>
          <p:cNvCxnSpPr/>
          <p:nvPr/>
        </p:nvCxnSpPr>
        <p:spPr>
          <a:xfrm>
            <a:off x="2987824" y="3164438"/>
            <a:ext cx="0" cy="271708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80112" y="3164438"/>
            <a:ext cx="0" cy="271708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右箭头 13"/>
          <p:cNvSpPr/>
          <p:nvPr/>
        </p:nvSpPr>
        <p:spPr>
          <a:xfrm>
            <a:off x="2986801" y="5373012"/>
            <a:ext cx="5729979" cy="236724"/>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5" name="右箭头 14"/>
          <p:cNvSpPr/>
          <p:nvPr/>
        </p:nvSpPr>
        <p:spPr>
          <a:xfrm>
            <a:off x="5580112" y="4905742"/>
            <a:ext cx="3136668" cy="236724"/>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6" name="TextBox 15"/>
          <p:cNvSpPr txBox="1"/>
          <p:nvPr/>
        </p:nvSpPr>
        <p:spPr>
          <a:xfrm>
            <a:off x="845051" y="5491374"/>
            <a:ext cx="1620957" cy="338554"/>
          </a:xfrm>
          <a:prstGeom prst="rect">
            <a:avLst/>
          </a:prstGeom>
          <a:noFill/>
        </p:spPr>
        <p:txBody>
          <a:bodyPr wrap="none" rtlCol="0">
            <a:spAutoFit/>
          </a:bodyPr>
          <a:lstStyle/>
          <a:p>
            <a:pPr algn="ctr"/>
            <a:r>
              <a:rPr lang="zh-CN" altLang="en-US" sz="1600" b="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科学与工程计算</a:t>
            </a:r>
            <a:endParaRPr lang="zh-CN" altLang="en-US" sz="1600" b="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17" name="图片 16"/>
          <p:cNvPicPr>
            <a:picLocks noChangeAspect="1"/>
          </p:cNvPicPr>
          <p:nvPr/>
        </p:nvPicPr>
        <p:blipFill rotWithShape="1">
          <a:blip r:embed="rId1" cstate="print">
            <a:extLst>
              <a:ext uri="{28A0092B-C50C-407E-A947-70E740481C1C}">
                <a14:useLocalDpi xmlns:a14="http://schemas.microsoft.com/office/drawing/2010/main" val="0"/>
              </a:ext>
            </a:extLst>
          </a:blip>
          <a:srcRect l="19621" r="19269"/>
          <a:stretch>
            <a:fillRect/>
          </a:stretch>
        </p:blipFill>
        <p:spPr>
          <a:xfrm>
            <a:off x="462090" y="4980903"/>
            <a:ext cx="2402640" cy="547494"/>
          </a:xfrm>
          <a:prstGeom prst="rect">
            <a:avLst/>
          </a:prstGeom>
        </p:spPr>
      </p:pic>
      <p:sp>
        <p:nvSpPr>
          <p:cNvPr id="18" name="TextBox 17"/>
          <p:cNvSpPr txBox="1"/>
          <p:nvPr/>
        </p:nvSpPr>
        <p:spPr>
          <a:xfrm>
            <a:off x="3384860" y="5052378"/>
            <a:ext cx="1816523" cy="400110"/>
          </a:xfrm>
          <a:prstGeom prst="rect">
            <a:avLst/>
          </a:prstGeom>
          <a:noFill/>
        </p:spPr>
        <p:txBody>
          <a:bodyPr wrap="none" rtlCol="0" anchor="ctr">
            <a:spAutoFit/>
          </a:bodyPr>
          <a:lstStyle/>
          <a:p>
            <a:pPr algn="ctr"/>
            <a:r>
              <a:rPr lang="en-US" altLang="zh-CN" sz="2000"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600" b="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云计算与大数据</a:t>
            </a:r>
            <a:endParaRPr lang="zh-CN" altLang="en-US" sz="1600" b="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nvGrpSpPr>
          <p:cNvPr id="19" name="组合 18"/>
          <p:cNvGrpSpPr/>
          <p:nvPr/>
        </p:nvGrpSpPr>
        <p:grpSpPr>
          <a:xfrm>
            <a:off x="3131840" y="4511130"/>
            <a:ext cx="2314585" cy="547494"/>
            <a:chOff x="4469686" y="4857883"/>
            <a:chExt cx="2314585" cy="547494"/>
          </a:xfrm>
        </p:grpSpPr>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69686" y="4857883"/>
              <a:ext cx="821241" cy="547494"/>
            </a:xfrm>
            <a:prstGeom prst="rect">
              <a:avLst/>
            </a:prstGeom>
          </p:spPr>
        </p:pic>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1008" y="4857883"/>
              <a:ext cx="729992" cy="547494"/>
            </a:xfrm>
            <a:prstGeom prst="rect">
              <a:avLst/>
            </a:prstGeom>
          </p:spPr>
        </p:pic>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1000" y="4857883"/>
              <a:ext cx="763271" cy="547494"/>
            </a:xfrm>
            <a:prstGeom prst="rect">
              <a:avLst/>
            </a:prstGeom>
          </p:spPr>
        </p:pic>
      </p:grpSp>
      <p:sp>
        <p:nvSpPr>
          <p:cNvPr id="23" name="TextBox 22"/>
          <p:cNvSpPr txBox="1"/>
          <p:nvPr/>
        </p:nvSpPr>
        <p:spPr>
          <a:xfrm>
            <a:off x="6265434" y="4555552"/>
            <a:ext cx="1737976" cy="400110"/>
          </a:xfrm>
          <a:prstGeom prst="rect">
            <a:avLst/>
          </a:prstGeom>
          <a:noFill/>
        </p:spPr>
        <p:txBody>
          <a:bodyPr wrap="none" rtlCol="0" anchor="ctr">
            <a:spAutoFit/>
          </a:bodyPr>
          <a:lstStyle/>
          <a:p>
            <a:pPr algn="ctr"/>
            <a:r>
              <a:rPr lang="en-US" altLang="zh-CN" sz="2000"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600" b="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人工智能与</a:t>
            </a:r>
            <a:r>
              <a:rPr lang="en-US" altLang="zh-CN" sz="1600" b="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IoT</a:t>
            </a:r>
            <a:endParaRPr lang="zh-CN" altLang="en-US" sz="1600" b="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nvGrpSpPr>
          <p:cNvPr id="24" name="组合 23"/>
          <p:cNvGrpSpPr/>
          <p:nvPr/>
        </p:nvGrpSpPr>
        <p:grpSpPr>
          <a:xfrm>
            <a:off x="5724128" y="4014153"/>
            <a:ext cx="2833872" cy="547645"/>
            <a:chOff x="7759700" y="4857732"/>
            <a:chExt cx="2833872" cy="547645"/>
          </a:xfrm>
        </p:grpSpPr>
        <p:grpSp>
          <p:nvGrpSpPr>
            <p:cNvPr id="25" name="组合 24"/>
            <p:cNvGrpSpPr/>
            <p:nvPr/>
          </p:nvGrpSpPr>
          <p:grpSpPr>
            <a:xfrm>
              <a:off x="7759700" y="4857883"/>
              <a:ext cx="973322" cy="547494"/>
              <a:chOff x="7759700" y="4857883"/>
              <a:chExt cx="973322" cy="547494"/>
            </a:xfrm>
          </p:grpSpPr>
          <p:pic>
            <p:nvPicPr>
              <p:cNvPr id="28" name="图片 27"/>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759700" y="4857883"/>
                <a:ext cx="973322" cy="547494"/>
              </a:xfrm>
              <a:prstGeom prst="rect">
                <a:avLst/>
              </a:prstGeom>
            </p:spPr>
          </p:pic>
          <p:pic>
            <p:nvPicPr>
              <p:cNvPr id="29" name="图片 28"/>
              <p:cNvPicPr>
                <a:picLocks noChangeAspect="1"/>
              </p:cNvPicPr>
              <p:nvPr/>
            </p:nvPicPr>
            <p:blipFill rotWithShape="1">
              <a:blip r:embed="rId7" cstate="print">
                <a:extLst>
                  <a:ext uri="{28A0092B-C50C-407E-A947-70E740481C1C}">
                    <a14:useLocalDpi xmlns:a14="http://schemas.microsoft.com/office/drawing/2010/main" val="0"/>
                  </a:ext>
                </a:extLst>
              </a:blip>
              <a:srcRect r="57012"/>
              <a:stretch>
                <a:fillRect/>
              </a:stretch>
            </p:blipFill>
            <p:spPr>
              <a:xfrm>
                <a:off x="7873417" y="4989479"/>
                <a:ext cx="279344" cy="284301"/>
              </a:xfrm>
              <a:prstGeom prst="rect">
                <a:avLst/>
              </a:prstGeom>
            </p:spPr>
          </p:pic>
          <p:sp>
            <p:nvSpPr>
              <p:cNvPr id="30" name="TextBox 29"/>
              <p:cNvSpPr txBox="1"/>
              <p:nvPr/>
            </p:nvSpPr>
            <p:spPr>
              <a:xfrm>
                <a:off x="8097219" y="5023907"/>
                <a:ext cx="546945" cy="215444"/>
              </a:xfrm>
              <a:prstGeom prst="rect">
                <a:avLst/>
              </a:prstGeom>
              <a:noFill/>
            </p:spPr>
            <p:txBody>
              <a:bodyPr wrap="none" rtlCol="0">
                <a:spAutoFit/>
              </a:bodyPr>
              <a:lstStyle/>
              <a:p>
                <a:r>
                  <a:rPr lang="en-US" altLang="zh-CN" sz="8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Hey Siri</a:t>
                </a:r>
                <a:endParaRPr lang="zh-CN" altLang="en-US" sz="8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pic>
          <p:nvPicPr>
            <p:cNvPr id="26" name="图片 25"/>
            <p:cNvPicPr>
              <a:picLocks noChangeAspect="1"/>
            </p:cNvPicPr>
            <p:nvPr/>
          </p:nvPicPr>
          <p:blipFill rotWithShape="1">
            <a:blip r:embed="rId8" cstate="print">
              <a:extLst>
                <a:ext uri="{28A0092B-C50C-407E-A947-70E740481C1C}">
                  <a14:useLocalDpi xmlns:a14="http://schemas.microsoft.com/office/drawing/2010/main" val="0"/>
                </a:ext>
              </a:extLst>
            </a:blip>
            <a:srcRect l="7561" t="12718" r="14017" b="12355"/>
            <a:stretch>
              <a:fillRect/>
            </a:stretch>
          </p:blipFill>
          <p:spPr>
            <a:xfrm>
              <a:off x="8733022" y="4857732"/>
              <a:ext cx="1039309" cy="547645"/>
            </a:xfrm>
            <a:prstGeom prst="rect">
              <a:avLst/>
            </a:prstGeom>
          </p:spPr>
        </p:pic>
        <p:pic>
          <p:nvPicPr>
            <p:cNvPr id="27" name="图片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72331" y="4857883"/>
              <a:ext cx="821241" cy="547494"/>
            </a:xfrm>
            <a:prstGeom prst="rect">
              <a:avLst/>
            </a:prstGeom>
          </p:spPr>
        </p:pic>
      </p:grpSp>
      <p:sp>
        <p:nvSpPr>
          <p:cNvPr id="33" name="右箭头 32"/>
          <p:cNvSpPr/>
          <p:nvPr/>
        </p:nvSpPr>
        <p:spPr>
          <a:xfrm>
            <a:off x="971600" y="2147447"/>
            <a:ext cx="7738868" cy="146939"/>
          </a:xfrm>
          <a:prstGeom prst="rightArrow">
            <a:avLst>
              <a:gd name="adj1" fmla="val 54493"/>
              <a:gd name="adj2" fmla="val 163619"/>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8" name="右箭头 57"/>
          <p:cNvSpPr/>
          <p:nvPr/>
        </p:nvSpPr>
        <p:spPr>
          <a:xfrm>
            <a:off x="971600" y="2823065"/>
            <a:ext cx="7738868" cy="146939"/>
          </a:xfrm>
          <a:prstGeom prst="rightArrow">
            <a:avLst>
              <a:gd name="adj1" fmla="val 54493"/>
              <a:gd name="adj2" fmla="val 16361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9" name="右箭头 58"/>
          <p:cNvSpPr/>
          <p:nvPr/>
        </p:nvSpPr>
        <p:spPr>
          <a:xfrm>
            <a:off x="971600" y="3498684"/>
            <a:ext cx="7738868" cy="146939"/>
          </a:xfrm>
          <a:prstGeom prst="rightArrow">
            <a:avLst>
              <a:gd name="adj1" fmla="val 54493"/>
              <a:gd name="adj2" fmla="val 16361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0" name="TextBox 59"/>
          <p:cNvSpPr txBox="1"/>
          <p:nvPr/>
        </p:nvSpPr>
        <p:spPr>
          <a:xfrm>
            <a:off x="91970" y="2036250"/>
            <a:ext cx="877163" cy="369332"/>
          </a:xfrm>
          <a:prstGeom prst="rect">
            <a:avLst/>
          </a:prstGeom>
          <a:noFill/>
        </p:spPr>
        <p:txBody>
          <a:bodyPr wrap="none" rtlCol="0">
            <a:spAutoFit/>
          </a:bodyPr>
          <a:lstStyle/>
          <a:p>
            <a:r>
              <a:rPr lang="zh-CN" altLang="en-US" b="1" dirty="0">
                <a:latin typeface="Times New Roman" panose="02020603050405020304" pitchFamily="18" charset="0"/>
                <a:ea typeface="华文中宋" panose="02010600040101010101" pitchFamily="2" charset="-122"/>
                <a:cs typeface="Times New Roman" panose="02020603050405020304" pitchFamily="18" charset="0"/>
              </a:rPr>
              <a:t>耦合度</a:t>
            </a:r>
            <a:endParaRPr lang="zh-CN" altLang="en-US"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1" name="TextBox 60"/>
          <p:cNvSpPr txBox="1"/>
          <p:nvPr/>
        </p:nvSpPr>
        <p:spPr>
          <a:xfrm>
            <a:off x="207386" y="2711868"/>
            <a:ext cx="646331" cy="369332"/>
          </a:xfrm>
          <a:prstGeom prst="rect">
            <a:avLst/>
          </a:prstGeom>
          <a:noFill/>
        </p:spPr>
        <p:txBody>
          <a:bodyPr wrap="none" rtlCol="0">
            <a:spAutoFit/>
          </a:bodyPr>
          <a:lstStyle/>
          <a:p>
            <a:r>
              <a:rPr lang="zh-CN" altLang="en-US" b="1" dirty="0">
                <a:latin typeface="Times New Roman" panose="02020603050405020304" pitchFamily="18" charset="0"/>
                <a:ea typeface="华文中宋" panose="02010600040101010101" pitchFamily="2" charset="-122"/>
                <a:cs typeface="Times New Roman" panose="02020603050405020304" pitchFamily="18" charset="0"/>
              </a:rPr>
              <a:t>功能</a:t>
            </a:r>
            <a:endParaRPr lang="zh-CN" altLang="en-US"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2" name="TextBox 61"/>
          <p:cNvSpPr txBox="1"/>
          <p:nvPr/>
        </p:nvSpPr>
        <p:spPr>
          <a:xfrm>
            <a:off x="207386" y="3387487"/>
            <a:ext cx="646331" cy="369332"/>
          </a:xfrm>
          <a:prstGeom prst="rect">
            <a:avLst/>
          </a:prstGeom>
          <a:noFill/>
        </p:spPr>
        <p:txBody>
          <a:bodyPr wrap="none" rtlCol="0">
            <a:spAutoFit/>
          </a:bodyPr>
          <a:lstStyle/>
          <a:p>
            <a:r>
              <a:rPr lang="zh-CN" altLang="en-US" b="1" dirty="0">
                <a:latin typeface="Times New Roman" panose="02020603050405020304" pitchFamily="18" charset="0"/>
                <a:ea typeface="华文中宋" panose="02010600040101010101" pitchFamily="2" charset="-122"/>
                <a:cs typeface="Times New Roman" panose="02020603050405020304" pitchFamily="18" charset="0"/>
              </a:rPr>
              <a:t>器件</a:t>
            </a:r>
            <a:endParaRPr lang="zh-CN" altLang="en-US"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3" name="圆角矩形 62"/>
          <p:cNvSpPr/>
          <p:nvPr/>
        </p:nvSpPr>
        <p:spPr>
          <a:xfrm>
            <a:off x="1115616" y="2004028"/>
            <a:ext cx="1224136" cy="433775"/>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CPU</a:t>
            </a:r>
            <a:r>
              <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总线</a:t>
            </a:r>
            <a:endPar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4" name="圆角矩形 63"/>
          <p:cNvSpPr/>
          <p:nvPr/>
        </p:nvSpPr>
        <p:spPr>
          <a:xfrm>
            <a:off x="3013684" y="2004028"/>
            <a:ext cx="1224136" cy="433775"/>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内存总线</a:t>
            </a:r>
            <a:endPar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5" name="圆角矩形 64"/>
          <p:cNvSpPr/>
          <p:nvPr/>
        </p:nvSpPr>
        <p:spPr>
          <a:xfrm>
            <a:off x="4788023" y="2004026"/>
            <a:ext cx="1224136" cy="433775"/>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I/O</a:t>
            </a:r>
            <a:r>
              <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总线</a:t>
            </a:r>
            <a:endPar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6" name="圆角矩形 65"/>
          <p:cNvSpPr/>
          <p:nvPr/>
        </p:nvSpPr>
        <p:spPr>
          <a:xfrm>
            <a:off x="1115616" y="2679646"/>
            <a:ext cx="1224136" cy="433775"/>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内存原语</a:t>
            </a:r>
            <a:endPar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7" name="圆角矩形 66"/>
          <p:cNvSpPr/>
          <p:nvPr/>
        </p:nvSpPr>
        <p:spPr>
          <a:xfrm>
            <a:off x="2992256" y="2679645"/>
            <a:ext cx="1224136" cy="433775"/>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消息原语</a:t>
            </a:r>
            <a:endPar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8" name="圆角矩形 67"/>
          <p:cNvSpPr/>
          <p:nvPr/>
        </p:nvSpPr>
        <p:spPr>
          <a:xfrm>
            <a:off x="4716016" y="2679644"/>
            <a:ext cx="1404156" cy="433775"/>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RDMA</a:t>
            </a:r>
            <a:r>
              <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卸载</a:t>
            </a:r>
            <a:endPar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9" name="圆角矩形 68"/>
          <p:cNvSpPr/>
          <p:nvPr/>
        </p:nvSpPr>
        <p:spPr>
          <a:xfrm>
            <a:off x="6948264" y="2662690"/>
            <a:ext cx="1296144" cy="433775"/>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计算卸载</a:t>
            </a:r>
            <a:endPar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70" name="圆角矩形 69"/>
          <p:cNvSpPr/>
          <p:nvPr/>
        </p:nvSpPr>
        <p:spPr>
          <a:xfrm>
            <a:off x="6918776" y="1971807"/>
            <a:ext cx="1397640" cy="433775"/>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松散资源池</a:t>
            </a:r>
            <a:endPar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71" name="圆角矩形 70"/>
          <p:cNvSpPr/>
          <p:nvPr/>
        </p:nvSpPr>
        <p:spPr>
          <a:xfrm>
            <a:off x="1115616" y="3355265"/>
            <a:ext cx="1224136" cy="433775"/>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板级走线</a:t>
            </a:r>
            <a:endPar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72" name="圆角矩形 71"/>
          <p:cNvSpPr/>
          <p:nvPr/>
        </p:nvSpPr>
        <p:spPr>
          <a:xfrm>
            <a:off x="3130817" y="3355264"/>
            <a:ext cx="793111" cy="433775"/>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铜缆</a:t>
            </a:r>
            <a:endPar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73" name="圆角矩形 72"/>
          <p:cNvSpPr/>
          <p:nvPr/>
        </p:nvSpPr>
        <p:spPr>
          <a:xfrm>
            <a:off x="4768150" y="3323044"/>
            <a:ext cx="793111" cy="433775"/>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光纤</a:t>
            </a:r>
            <a:endPar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74" name="圆角矩形 73"/>
          <p:cNvSpPr/>
          <p:nvPr/>
        </p:nvSpPr>
        <p:spPr>
          <a:xfrm>
            <a:off x="6660232" y="3323043"/>
            <a:ext cx="1728192" cy="433775"/>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可重构光交换</a:t>
            </a:r>
            <a:endPar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75" name="TextBox 74"/>
          <p:cNvSpPr txBox="1"/>
          <p:nvPr/>
        </p:nvSpPr>
        <p:spPr>
          <a:xfrm>
            <a:off x="1475656" y="1412776"/>
            <a:ext cx="473206" cy="369332"/>
          </a:xfrm>
          <a:prstGeom prst="rect">
            <a:avLst/>
          </a:prstGeom>
          <a:noFill/>
        </p:spPr>
        <p:txBody>
          <a:bodyPr wrap="none" rtlCol="0">
            <a:spAutoFit/>
          </a:bodyPr>
          <a:lstStyle/>
          <a:p>
            <a:r>
              <a:rPr lang="en-US" altLang="zh-CN" b="1" dirty="0">
                <a:latin typeface="Times New Roman" panose="02020603050405020304" pitchFamily="18" charset="0"/>
                <a:ea typeface="华文中宋" panose="02010600040101010101" pitchFamily="2" charset="-122"/>
                <a:cs typeface="Times New Roman" panose="02020603050405020304" pitchFamily="18" charset="0"/>
              </a:rPr>
              <a:t>1.0</a:t>
            </a:r>
            <a:endParaRPr lang="zh-CN" altLang="en-US"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76" name="TextBox 75"/>
          <p:cNvSpPr txBox="1"/>
          <p:nvPr/>
        </p:nvSpPr>
        <p:spPr>
          <a:xfrm>
            <a:off x="3336462" y="1412776"/>
            <a:ext cx="473206" cy="369332"/>
          </a:xfrm>
          <a:prstGeom prst="rect">
            <a:avLst/>
          </a:prstGeom>
          <a:noFill/>
        </p:spPr>
        <p:txBody>
          <a:bodyPr wrap="none" rtlCol="0">
            <a:spAutoFit/>
          </a:bodyPr>
          <a:lstStyle/>
          <a:p>
            <a:r>
              <a:rPr lang="en-US" altLang="zh-CN" b="1" dirty="0">
                <a:latin typeface="Times New Roman" panose="02020603050405020304" pitchFamily="18" charset="0"/>
                <a:ea typeface="华文中宋" panose="02010600040101010101" pitchFamily="2" charset="-122"/>
                <a:cs typeface="Times New Roman" panose="02020603050405020304" pitchFamily="18" charset="0"/>
              </a:rPr>
              <a:t>2.0</a:t>
            </a:r>
            <a:endParaRPr lang="zh-CN" altLang="en-US"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77" name="TextBox 76"/>
          <p:cNvSpPr txBox="1"/>
          <p:nvPr/>
        </p:nvSpPr>
        <p:spPr>
          <a:xfrm>
            <a:off x="5076056" y="1412776"/>
            <a:ext cx="473206" cy="369332"/>
          </a:xfrm>
          <a:prstGeom prst="rect">
            <a:avLst/>
          </a:prstGeom>
          <a:noFill/>
        </p:spPr>
        <p:txBody>
          <a:bodyPr wrap="none" rtlCol="0">
            <a:spAutoFit/>
          </a:bodyPr>
          <a:lstStyle/>
          <a:p>
            <a:r>
              <a:rPr lang="en-US" altLang="zh-CN" b="1" dirty="0">
                <a:latin typeface="Times New Roman" panose="02020603050405020304" pitchFamily="18" charset="0"/>
                <a:ea typeface="华文中宋" panose="02010600040101010101" pitchFamily="2" charset="-122"/>
                <a:cs typeface="Times New Roman" panose="02020603050405020304" pitchFamily="18" charset="0"/>
              </a:rPr>
              <a:t>3.0</a:t>
            </a:r>
            <a:endParaRPr lang="zh-CN" altLang="en-US"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78" name="TextBox 77"/>
          <p:cNvSpPr txBox="1"/>
          <p:nvPr/>
        </p:nvSpPr>
        <p:spPr>
          <a:xfrm>
            <a:off x="7328474" y="1412776"/>
            <a:ext cx="646331" cy="369332"/>
          </a:xfrm>
          <a:prstGeom prst="rect">
            <a:avLst/>
          </a:prstGeom>
          <a:noFill/>
        </p:spPr>
        <p:txBody>
          <a:bodyPr wrap="none" rtlCol="0">
            <a:spAutoFit/>
          </a:bodyPr>
          <a:lstStyle/>
          <a:p>
            <a:r>
              <a:rPr lang="zh-CN" altLang="en-US" b="1" dirty="0">
                <a:latin typeface="Times New Roman" panose="02020603050405020304" pitchFamily="18" charset="0"/>
                <a:ea typeface="华文中宋" panose="02010600040101010101" pitchFamily="2" charset="-122"/>
                <a:cs typeface="Times New Roman" panose="02020603050405020304" pitchFamily="18" charset="0"/>
              </a:rPr>
              <a:t>未来</a:t>
            </a:r>
            <a:endParaRPr lang="zh-CN" altLang="en-US"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9" name="矩形 48"/>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K-Computer Tofu</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416" y="1412776"/>
            <a:ext cx="8640960" cy="3044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95321" y="4653136"/>
            <a:ext cx="8418281" cy="1292662"/>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初代</a:t>
            </a:r>
            <a:r>
              <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Tofu</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：用于</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2011</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年</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TOP500 6</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月榜单第一名的</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K Computer</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特性：</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6D Mesh/Torus</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网络，可容错，高可扩展</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spcBef>
                <a:spcPts val="600"/>
              </a:spcBef>
              <a:buSzPct val="60000"/>
              <a:buFont typeface="Wingdings" panose="05000000000000000000" pitchFamily="2" charset="2"/>
              <a:buChar char="l"/>
            </a:pPr>
            <a:r>
              <a:rPr lang="en-US" altLang="zh-CN" sz="2400" b="1" dirty="0" err="1">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TofuD</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：用于</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2021</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年日本的</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E</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级计算系统</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Post-K</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281135"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界定系统域互连网络的研究范畴</a:t>
            </a:r>
            <a:endPar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endParaRPr>
          </a:p>
        </p:txBody>
      </p:sp>
      <p:sp>
        <p:nvSpPr>
          <p:cNvPr id="10" name="矩形 9"/>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 Box 7"/>
          <p:cNvSpPr txBox="1">
            <a:spLocks noChangeArrowheads="1"/>
          </p:cNvSpPr>
          <p:nvPr/>
        </p:nvSpPr>
        <p:spPr bwMode="auto">
          <a:xfrm rot="16200000">
            <a:off x="-807764" y="3438362"/>
            <a:ext cx="2490082" cy="371513"/>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rPr>
              <a:t>特征尺寸（连接</a:t>
            </a:r>
            <a:r>
              <a:rPr lang="zh-CN" altLang="en-US" kern="0" noProof="0" dirty="0">
                <a:latin typeface="华文中宋" panose="02010600040101010101" pitchFamily="2" charset="-122"/>
                <a:ea typeface="华文中宋" panose="02010600040101010101" pitchFamily="2" charset="-122"/>
              </a:rPr>
              <a:t>距离</a:t>
            </a:r>
            <a:r>
              <a:rPr kumimoji="0" lang="zh-CN" altLang="en-US" sz="180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rPr>
              <a:t>）</a:t>
            </a:r>
            <a:endParaRPr kumimoji="0" lang="es-ES" sz="180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endParaRPr>
          </a:p>
        </p:txBody>
      </p:sp>
      <p:sp>
        <p:nvSpPr>
          <p:cNvPr id="37" name="Text Box 12"/>
          <p:cNvSpPr txBox="1">
            <a:spLocks noChangeArrowheads="1"/>
          </p:cNvSpPr>
          <p:nvPr/>
        </p:nvSpPr>
        <p:spPr bwMode="auto">
          <a:xfrm>
            <a:off x="3953472" y="6021288"/>
            <a:ext cx="1808806" cy="371513"/>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lang="zh-CN" altLang="en-US" kern="0" dirty="0">
                <a:latin typeface="华文中宋" panose="02010600040101010101" pitchFamily="2" charset="-122"/>
                <a:ea typeface="华文中宋" panose="02010600040101010101" pitchFamily="2" charset="-122"/>
              </a:rPr>
              <a:t>连接装置的数目</a:t>
            </a:r>
            <a:endParaRPr kumimoji="0" lang="es-ES" sz="1800" i="0" u="none" strike="noStrike" kern="0" cap="none" spc="0" normalizeH="0" baseline="30000" noProof="0" dirty="0">
              <a:ln>
                <a:noFill/>
              </a:ln>
              <a:solidFill>
                <a:srgbClr val="000000"/>
              </a:solidFill>
              <a:effectLst/>
              <a:uLnTx/>
              <a:uFillTx/>
              <a:latin typeface="华文中宋" panose="02010600040101010101" pitchFamily="2" charset="-122"/>
              <a:ea typeface="华文中宋" panose="02010600040101010101" pitchFamily="2" charset="-122"/>
            </a:endParaRPr>
          </a:p>
        </p:txBody>
      </p:sp>
      <p:grpSp>
        <p:nvGrpSpPr>
          <p:cNvPr id="2" name="组合 1"/>
          <p:cNvGrpSpPr>
            <a:grpSpLocks noChangeAspect="1"/>
          </p:cNvGrpSpPr>
          <p:nvPr/>
        </p:nvGrpSpPr>
        <p:grpSpPr>
          <a:xfrm>
            <a:off x="669108" y="1664693"/>
            <a:ext cx="7647308" cy="4356595"/>
            <a:chOff x="705876" y="1520677"/>
            <a:chExt cx="8097606" cy="4613125"/>
          </a:xfrm>
        </p:grpSpPr>
        <p:sp>
          <p:nvSpPr>
            <p:cNvPr id="28" name="Oval 2"/>
            <p:cNvSpPr>
              <a:spLocks noChangeArrowheads="1"/>
            </p:cNvSpPr>
            <p:nvPr/>
          </p:nvSpPr>
          <p:spPr bwMode="auto">
            <a:xfrm>
              <a:off x="1675607" y="2673052"/>
              <a:ext cx="5040312" cy="1079500"/>
            </a:xfrm>
            <a:prstGeom prst="ellipse">
              <a:avLst/>
            </a:prstGeom>
            <a:noFill/>
            <a:ln w="9525">
              <a:solidFill>
                <a:srgbClr val="000000"/>
              </a:solidFill>
              <a:prstDash val="dash"/>
              <a:rou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s-ES" sz="2400" b="0" i="0" u="none" strike="noStrike" kern="0" cap="none" spc="0" normalizeH="0" baseline="0" noProof="0">
                <a:ln>
                  <a:noFill/>
                </a:ln>
                <a:solidFill>
                  <a:sysClr val="windowText" lastClr="000000"/>
                </a:solidFill>
                <a:effectLst/>
                <a:uLnTx/>
                <a:uFillTx/>
              </a:endParaRPr>
            </a:p>
          </p:txBody>
        </p:sp>
        <p:sp>
          <p:nvSpPr>
            <p:cNvPr id="29" name="Oval 3"/>
            <p:cNvSpPr>
              <a:spLocks noChangeArrowheads="1"/>
            </p:cNvSpPr>
            <p:nvPr/>
          </p:nvSpPr>
          <p:spPr bwMode="auto">
            <a:xfrm>
              <a:off x="2826544" y="2673052"/>
              <a:ext cx="2808288" cy="1152525"/>
            </a:xfrm>
            <a:prstGeom prst="ellipse">
              <a:avLst/>
            </a:prstGeom>
            <a:solidFill>
              <a:srgbClr val="99CCFF"/>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2400" b="1" i="0" u="none" strike="noStrike" kern="0" cap="none" spc="0" normalizeH="0" baseline="0" noProof="0" dirty="0">
                  <a:ln>
                    <a:noFill/>
                  </a:ln>
                  <a:solidFill>
                    <a:sysClr val="windowText" lastClr="000000"/>
                  </a:solidFill>
                  <a:effectLst/>
                  <a:uLnTx/>
                  <a:uFillTx/>
                </a:rPr>
                <a:t>LAN</a:t>
              </a:r>
              <a:endParaRPr kumimoji="0" lang="es-ES" sz="2400" b="1" i="0" u="none" strike="noStrike" kern="0" cap="none" spc="0" normalizeH="0" baseline="0" noProof="0" dirty="0">
                <a:ln>
                  <a:noFill/>
                </a:ln>
                <a:solidFill>
                  <a:sysClr val="windowText" lastClr="000000"/>
                </a:solidFill>
                <a:effectLst/>
                <a:uLnTx/>
                <a:uFillTx/>
              </a:endParaRPr>
            </a:p>
          </p:txBody>
        </p:sp>
        <p:sp>
          <p:nvSpPr>
            <p:cNvPr id="30" name="Line 5"/>
            <p:cNvSpPr>
              <a:spLocks noChangeShapeType="1"/>
            </p:cNvSpPr>
            <p:nvPr/>
          </p:nvSpPr>
          <p:spPr bwMode="auto">
            <a:xfrm flipV="1">
              <a:off x="1315244" y="1520677"/>
              <a:ext cx="0" cy="4248000"/>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 name="Line 6"/>
            <p:cNvSpPr>
              <a:spLocks noChangeShapeType="1"/>
            </p:cNvSpPr>
            <p:nvPr/>
          </p:nvSpPr>
          <p:spPr bwMode="auto">
            <a:xfrm flipV="1">
              <a:off x="1315244" y="5768677"/>
              <a:ext cx="7200900" cy="0"/>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 name="Text Box 8"/>
            <p:cNvSpPr txBox="1">
              <a:spLocks noChangeArrowheads="1"/>
            </p:cNvSpPr>
            <p:nvPr/>
          </p:nvSpPr>
          <p:spPr bwMode="auto">
            <a:xfrm>
              <a:off x="705876" y="5186065"/>
              <a:ext cx="625296" cy="360799"/>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es-ES" sz="1600" b="1" i="0" u="none" strike="noStrike" kern="0" cap="none" spc="0" normalizeH="0" baseline="0" noProof="0" dirty="0">
                  <a:ln>
                    <a:noFill/>
                  </a:ln>
                  <a:solidFill>
                    <a:srgbClr val="000000"/>
                  </a:solidFill>
                  <a:effectLst/>
                  <a:uLnTx/>
                  <a:uFillTx/>
                  <a:latin typeface="Tahoma" panose="020B0604030504040204" pitchFamily="34" charset="0"/>
                  <a:cs typeface="Arial" panose="020B0604020202020204" pitchFamily="34" charset="0"/>
                </a:rPr>
                <a:t>10</a:t>
              </a:r>
              <a:r>
                <a:rPr kumimoji="0" lang="es-ES" sz="1600" b="1" i="0" u="none" strike="noStrike" kern="0" cap="none" spc="0" normalizeH="0" baseline="30000" noProof="0" dirty="0">
                  <a:ln>
                    <a:noFill/>
                  </a:ln>
                  <a:solidFill>
                    <a:srgbClr val="000000"/>
                  </a:solidFill>
                  <a:effectLst/>
                  <a:uLnTx/>
                  <a:uFillTx/>
                  <a:latin typeface="Tahoma" panose="020B0604030504040204" pitchFamily="34" charset="0"/>
                  <a:cs typeface="Arial" panose="020B0604020202020204" pitchFamily="34" charset="0"/>
                </a:rPr>
                <a:t>-3</a:t>
              </a:r>
              <a:endParaRPr kumimoji="0" lang="es-ES" sz="1600" b="1" i="0" u="none" strike="noStrike" kern="0" cap="none" spc="0" normalizeH="0" baseline="30000" noProof="0" dirty="0">
                <a:ln>
                  <a:noFill/>
                </a:ln>
                <a:solidFill>
                  <a:srgbClr val="000000"/>
                </a:solidFill>
                <a:effectLst/>
                <a:uLnTx/>
                <a:uFillTx/>
                <a:latin typeface="Tahoma" panose="020B0604030504040204" pitchFamily="34" charset="0"/>
                <a:cs typeface="Arial" panose="020B0604020202020204" pitchFamily="34" charset="0"/>
              </a:endParaRPr>
            </a:p>
          </p:txBody>
        </p:sp>
        <p:sp>
          <p:nvSpPr>
            <p:cNvPr id="34" name="Text Box 9"/>
            <p:cNvSpPr txBox="1">
              <a:spLocks noChangeArrowheads="1"/>
            </p:cNvSpPr>
            <p:nvPr/>
          </p:nvSpPr>
          <p:spPr bwMode="auto">
            <a:xfrm>
              <a:off x="705876" y="3968452"/>
              <a:ext cx="562491" cy="360799"/>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es-ES" sz="1600" b="1" i="0" u="none" strike="noStrike" kern="0" cap="none" spc="0" normalizeH="0" baseline="0" noProof="0" dirty="0">
                  <a:ln>
                    <a:noFill/>
                  </a:ln>
                  <a:solidFill>
                    <a:srgbClr val="000000"/>
                  </a:solidFill>
                  <a:effectLst/>
                  <a:uLnTx/>
                  <a:uFillTx/>
                  <a:latin typeface="Tahoma" panose="020B0604030504040204" pitchFamily="34" charset="0"/>
                  <a:cs typeface="Arial" panose="020B0604020202020204" pitchFamily="34" charset="0"/>
                </a:rPr>
                <a:t>10</a:t>
              </a:r>
              <a:r>
                <a:rPr kumimoji="0" lang="es-ES" sz="1600" b="1" i="0" u="none" strike="noStrike" kern="0" cap="none" spc="0" normalizeH="0" baseline="30000" noProof="0" dirty="0">
                  <a:ln>
                    <a:noFill/>
                  </a:ln>
                  <a:solidFill>
                    <a:srgbClr val="000000"/>
                  </a:solidFill>
                  <a:effectLst/>
                  <a:uLnTx/>
                  <a:uFillTx/>
                  <a:latin typeface="Tahoma" panose="020B0604030504040204" pitchFamily="34" charset="0"/>
                  <a:cs typeface="Arial" panose="020B0604020202020204" pitchFamily="34" charset="0"/>
                </a:rPr>
                <a:t>0</a:t>
              </a:r>
              <a:endParaRPr kumimoji="0" lang="es-ES" sz="1600" b="1" i="0" u="none" strike="noStrike" kern="0" cap="none" spc="0" normalizeH="0" baseline="30000" noProof="0" dirty="0">
                <a:ln>
                  <a:noFill/>
                </a:ln>
                <a:solidFill>
                  <a:srgbClr val="000000"/>
                </a:solidFill>
                <a:effectLst/>
                <a:uLnTx/>
                <a:uFillTx/>
                <a:latin typeface="Tahoma" panose="020B0604030504040204" pitchFamily="34" charset="0"/>
                <a:cs typeface="Arial" panose="020B0604020202020204" pitchFamily="34" charset="0"/>
              </a:endParaRPr>
            </a:p>
          </p:txBody>
        </p:sp>
        <p:sp>
          <p:nvSpPr>
            <p:cNvPr id="35" name="Text Box 10"/>
            <p:cNvSpPr txBox="1">
              <a:spLocks noChangeArrowheads="1"/>
            </p:cNvSpPr>
            <p:nvPr/>
          </p:nvSpPr>
          <p:spPr bwMode="auto">
            <a:xfrm>
              <a:off x="705876" y="2815927"/>
              <a:ext cx="562491" cy="360799"/>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es-ES" sz="1600" b="1" i="0" u="none" strike="noStrike" kern="0" cap="none" spc="0" normalizeH="0" baseline="0" noProof="0" dirty="0">
                  <a:ln>
                    <a:noFill/>
                  </a:ln>
                  <a:solidFill>
                    <a:srgbClr val="000000"/>
                  </a:solidFill>
                  <a:effectLst/>
                  <a:uLnTx/>
                  <a:uFillTx/>
                  <a:latin typeface="Tahoma" panose="020B0604030504040204" pitchFamily="34" charset="0"/>
                  <a:cs typeface="Arial" panose="020B0604020202020204" pitchFamily="34" charset="0"/>
                </a:rPr>
                <a:t>10</a:t>
              </a:r>
              <a:r>
                <a:rPr kumimoji="0" lang="es-ES" sz="1600" b="1" i="0" u="none" strike="noStrike" kern="0" cap="none" spc="0" normalizeH="0" baseline="30000" noProof="0" dirty="0">
                  <a:ln>
                    <a:noFill/>
                  </a:ln>
                  <a:solidFill>
                    <a:srgbClr val="000000"/>
                  </a:solidFill>
                  <a:effectLst/>
                  <a:uLnTx/>
                  <a:uFillTx/>
                  <a:latin typeface="Tahoma" panose="020B0604030504040204" pitchFamily="34" charset="0"/>
                  <a:cs typeface="Arial" panose="020B0604020202020204" pitchFamily="34" charset="0"/>
                </a:rPr>
                <a:t>3</a:t>
              </a:r>
              <a:endParaRPr kumimoji="0" lang="es-ES" sz="1600" b="1" i="0" u="none" strike="noStrike" kern="0" cap="none" spc="0" normalizeH="0" baseline="30000" noProof="0" dirty="0">
                <a:ln>
                  <a:noFill/>
                </a:ln>
                <a:solidFill>
                  <a:srgbClr val="000000"/>
                </a:solidFill>
                <a:effectLst/>
                <a:uLnTx/>
                <a:uFillTx/>
                <a:latin typeface="Tahoma" panose="020B0604030504040204" pitchFamily="34" charset="0"/>
                <a:cs typeface="Arial" panose="020B0604020202020204" pitchFamily="34" charset="0"/>
              </a:endParaRPr>
            </a:p>
          </p:txBody>
        </p:sp>
        <p:sp>
          <p:nvSpPr>
            <p:cNvPr id="36" name="Text Box 11"/>
            <p:cNvSpPr txBox="1">
              <a:spLocks noChangeArrowheads="1"/>
            </p:cNvSpPr>
            <p:nvPr/>
          </p:nvSpPr>
          <p:spPr bwMode="auto">
            <a:xfrm>
              <a:off x="705876" y="1736427"/>
              <a:ext cx="562491" cy="360799"/>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es-ES" sz="1600" b="1" i="0" u="none" strike="noStrike" kern="0" cap="none" spc="0" normalizeH="0" baseline="0" noProof="0" dirty="0">
                  <a:ln>
                    <a:noFill/>
                  </a:ln>
                  <a:solidFill>
                    <a:srgbClr val="000000"/>
                  </a:solidFill>
                  <a:effectLst/>
                  <a:uLnTx/>
                  <a:uFillTx/>
                  <a:latin typeface="Tahoma" panose="020B0604030504040204" pitchFamily="34" charset="0"/>
                  <a:cs typeface="Arial" panose="020B0604020202020204" pitchFamily="34" charset="0"/>
                </a:rPr>
                <a:t>10</a:t>
              </a:r>
              <a:r>
                <a:rPr kumimoji="0" lang="es-ES" sz="1600" b="1" i="0" u="none" strike="noStrike" kern="0" cap="none" spc="0" normalizeH="0" baseline="30000" noProof="0" dirty="0">
                  <a:ln>
                    <a:noFill/>
                  </a:ln>
                  <a:solidFill>
                    <a:srgbClr val="000000"/>
                  </a:solidFill>
                  <a:effectLst/>
                  <a:uLnTx/>
                  <a:uFillTx/>
                  <a:latin typeface="Tahoma" panose="020B0604030504040204" pitchFamily="34" charset="0"/>
                  <a:cs typeface="Arial" panose="020B0604020202020204" pitchFamily="34" charset="0"/>
                </a:rPr>
                <a:t>6</a:t>
              </a:r>
              <a:endParaRPr kumimoji="0" lang="es-ES" sz="1600" b="1" i="0" u="none" strike="noStrike" kern="0" cap="none" spc="0" normalizeH="0" baseline="30000" noProof="0" dirty="0">
                <a:ln>
                  <a:noFill/>
                </a:ln>
                <a:solidFill>
                  <a:srgbClr val="000000"/>
                </a:solidFill>
                <a:effectLst/>
                <a:uLnTx/>
                <a:uFillTx/>
                <a:latin typeface="Tahoma" panose="020B0604030504040204" pitchFamily="34" charset="0"/>
                <a:cs typeface="Arial" panose="020B0604020202020204" pitchFamily="34" charset="0"/>
              </a:endParaRPr>
            </a:p>
          </p:txBody>
        </p:sp>
        <p:sp>
          <p:nvSpPr>
            <p:cNvPr id="38" name="Text Box 13"/>
            <p:cNvSpPr txBox="1">
              <a:spLocks noChangeArrowheads="1"/>
            </p:cNvSpPr>
            <p:nvPr/>
          </p:nvSpPr>
          <p:spPr bwMode="auto">
            <a:xfrm>
              <a:off x="1540669" y="5797252"/>
              <a:ext cx="311150" cy="3365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es-ES" sz="1600" b="1" i="0" u="none" strike="noStrike" kern="0" cap="none" spc="0" normalizeH="0" baseline="0" noProof="0">
                  <a:ln>
                    <a:noFill/>
                  </a:ln>
                  <a:solidFill>
                    <a:srgbClr val="000000"/>
                  </a:solidFill>
                  <a:effectLst/>
                  <a:uLnTx/>
                  <a:uFillTx/>
                  <a:latin typeface="Tahoma" panose="020B0604030504040204" pitchFamily="34" charset="0"/>
                  <a:cs typeface="Arial" panose="020B0604020202020204" pitchFamily="34" charset="0"/>
                </a:rPr>
                <a:t>1</a:t>
              </a:r>
              <a:endParaRPr kumimoji="0" lang="es-ES" sz="1600" b="1" i="0" u="none" strike="noStrike" kern="0" cap="none" spc="0" normalizeH="0" baseline="30000" noProof="0">
                <a:ln>
                  <a:noFill/>
                </a:ln>
                <a:solidFill>
                  <a:srgbClr val="000000"/>
                </a:solidFill>
                <a:effectLst/>
                <a:uLnTx/>
                <a:uFillTx/>
                <a:latin typeface="Tahoma" panose="020B0604030504040204" pitchFamily="34" charset="0"/>
                <a:cs typeface="Arial" panose="020B0604020202020204" pitchFamily="34" charset="0"/>
              </a:endParaRPr>
            </a:p>
          </p:txBody>
        </p:sp>
        <p:sp>
          <p:nvSpPr>
            <p:cNvPr id="39" name="Text Box 14"/>
            <p:cNvSpPr txBox="1">
              <a:spLocks noChangeArrowheads="1"/>
            </p:cNvSpPr>
            <p:nvPr/>
          </p:nvSpPr>
          <p:spPr bwMode="auto">
            <a:xfrm>
              <a:off x="2693194" y="5797252"/>
              <a:ext cx="441325" cy="3365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es-ES" sz="1600" b="1" i="0" u="none" strike="noStrike" kern="0" cap="none" spc="0" normalizeH="0" baseline="0" noProof="0">
                  <a:ln>
                    <a:noFill/>
                  </a:ln>
                  <a:solidFill>
                    <a:srgbClr val="000000"/>
                  </a:solidFill>
                  <a:effectLst/>
                  <a:uLnTx/>
                  <a:uFillTx/>
                  <a:latin typeface="Tahoma" panose="020B0604030504040204" pitchFamily="34" charset="0"/>
                  <a:cs typeface="Arial" panose="020B0604020202020204" pitchFamily="34" charset="0"/>
                </a:rPr>
                <a:t>10</a:t>
              </a:r>
              <a:endParaRPr kumimoji="0" lang="es-ES" sz="1600" b="1" i="0" u="none" strike="noStrike" kern="0" cap="none" spc="0" normalizeH="0" baseline="30000" noProof="0">
                <a:ln>
                  <a:noFill/>
                </a:ln>
                <a:solidFill>
                  <a:srgbClr val="000000"/>
                </a:solidFill>
                <a:effectLst/>
                <a:uLnTx/>
                <a:uFillTx/>
                <a:latin typeface="Tahoma" panose="020B0604030504040204" pitchFamily="34" charset="0"/>
                <a:cs typeface="Arial" panose="020B0604020202020204" pitchFamily="34" charset="0"/>
              </a:endParaRPr>
            </a:p>
          </p:txBody>
        </p:sp>
        <p:sp>
          <p:nvSpPr>
            <p:cNvPr id="40" name="Text Box 15"/>
            <p:cNvSpPr txBox="1">
              <a:spLocks noChangeArrowheads="1"/>
            </p:cNvSpPr>
            <p:nvPr/>
          </p:nvSpPr>
          <p:spPr bwMode="auto">
            <a:xfrm>
              <a:off x="3907632" y="5797252"/>
              <a:ext cx="571500" cy="3365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es-ES" sz="1600" b="1" i="0" u="none" strike="noStrike" kern="0" cap="none" spc="0" normalizeH="0" baseline="0" noProof="0">
                  <a:ln>
                    <a:noFill/>
                  </a:ln>
                  <a:solidFill>
                    <a:srgbClr val="000000"/>
                  </a:solidFill>
                  <a:effectLst/>
                  <a:uLnTx/>
                  <a:uFillTx/>
                  <a:latin typeface="Tahoma" panose="020B0604030504040204" pitchFamily="34" charset="0"/>
                  <a:cs typeface="Arial" panose="020B0604020202020204" pitchFamily="34" charset="0"/>
                </a:rPr>
                <a:t>100</a:t>
              </a:r>
              <a:endParaRPr kumimoji="0" lang="es-ES" sz="1600" b="1" i="0" u="none" strike="noStrike" kern="0" cap="none" spc="0" normalizeH="0" baseline="30000" noProof="0">
                <a:ln>
                  <a:noFill/>
                </a:ln>
                <a:solidFill>
                  <a:srgbClr val="000000"/>
                </a:solidFill>
                <a:effectLst/>
                <a:uLnTx/>
                <a:uFillTx/>
                <a:latin typeface="Tahoma" panose="020B0604030504040204" pitchFamily="34" charset="0"/>
                <a:cs typeface="Arial" panose="020B0604020202020204" pitchFamily="34" charset="0"/>
              </a:endParaRPr>
            </a:p>
          </p:txBody>
        </p:sp>
        <p:sp>
          <p:nvSpPr>
            <p:cNvPr id="41" name="Text Box 16"/>
            <p:cNvSpPr txBox="1">
              <a:spLocks noChangeArrowheads="1"/>
            </p:cNvSpPr>
            <p:nvPr/>
          </p:nvSpPr>
          <p:spPr bwMode="auto">
            <a:xfrm>
              <a:off x="5141119" y="5797252"/>
              <a:ext cx="765175" cy="3365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es-ES" sz="1600" b="1" i="0" u="none" strike="noStrike" kern="0" cap="none" spc="0" normalizeH="0" baseline="0" noProof="0">
                  <a:ln>
                    <a:noFill/>
                  </a:ln>
                  <a:solidFill>
                    <a:srgbClr val="000000"/>
                  </a:solidFill>
                  <a:effectLst/>
                  <a:uLnTx/>
                  <a:uFillTx/>
                  <a:latin typeface="Tahoma" panose="020B0604030504040204" pitchFamily="34" charset="0"/>
                  <a:cs typeface="Arial" panose="020B0604020202020204" pitchFamily="34" charset="0"/>
                </a:rPr>
                <a:t>1,000</a:t>
              </a:r>
              <a:endParaRPr kumimoji="0" lang="es-ES" sz="1600" b="1" i="0" u="none" strike="noStrike" kern="0" cap="none" spc="0" normalizeH="0" baseline="30000" noProof="0">
                <a:ln>
                  <a:noFill/>
                </a:ln>
                <a:solidFill>
                  <a:srgbClr val="000000"/>
                </a:solidFill>
                <a:effectLst/>
                <a:uLnTx/>
                <a:uFillTx/>
                <a:latin typeface="Tahoma" panose="020B0604030504040204" pitchFamily="34" charset="0"/>
                <a:cs typeface="Arial" panose="020B0604020202020204" pitchFamily="34" charset="0"/>
              </a:endParaRPr>
            </a:p>
          </p:txBody>
        </p:sp>
        <p:sp>
          <p:nvSpPr>
            <p:cNvPr id="42" name="Text Box 17"/>
            <p:cNvSpPr txBox="1">
              <a:spLocks noChangeArrowheads="1"/>
            </p:cNvSpPr>
            <p:nvPr/>
          </p:nvSpPr>
          <p:spPr bwMode="auto">
            <a:xfrm>
              <a:off x="6222207" y="5797252"/>
              <a:ext cx="895350" cy="3365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es-ES" sz="1600" b="1" i="0" u="none" strike="noStrike" kern="0" cap="none" spc="0" normalizeH="0" baseline="0" noProof="0">
                  <a:ln>
                    <a:noFill/>
                  </a:ln>
                  <a:solidFill>
                    <a:srgbClr val="000000"/>
                  </a:solidFill>
                  <a:effectLst/>
                  <a:uLnTx/>
                  <a:uFillTx/>
                  <a:latin typeface="Tahoma" panose="020B0604030504040204" pitchFamily="34" charset="0"/>
                  <a:cs typeface="Arial" panose="020B0604020202020204" pitchFamily="34" charset="0"/>
                </a:rPr>
                <a:t>10,000</a:t>
              </a:r>
              <a:endParaRPr kumimoji="0" lang="es-ES" sz="1600" b="1" i="0" u="none" strike="noStrike" kern="0" cap="none" spc="0" normalizeH="0" baseline="30000" noProof="0">
                <a:ln>
                  <a:noFill/>
                </a:ln>
                <a:solidFill>
                  <a:srgbClr val="000000"/>
                </a:solidFill>
                <a:effectLst/>
                <a:uLnTx/>
                <a:uFillTx/>
                <a:latin typeface="Tahoma" panose="020B0604030504040204" pitchFamily="34" charset="0"/>
                <a:cs typeface="Arial" panose="020B0604020202020204" pitchFamily="34" charset="0"/>
              </a:endParaRPr>
            </a:p>
          </p:txBody>
        </p:sp>
        <p:sp>
          <p:nvSpPr>
            <p:cNvPr id="43" name="Text Box 18"/>
            <p:cNvSpPr txBox="1">
              <a:spLocks noChangeArrowheads="1"/>
            </p:cNvSpPr>
            <p:nvPr/>
          </p:nvSpPr>
          <p:spPr bwMode="auto">
            <a:xfrm>
              <a:off x="7590632" y="5797252"/>
              <a:ext cx="1192212" cy="3365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spAutoFit/>
            </a:bodyPr>
            <a:lstStyle>
              <a:lvl1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1pPr>
              <a:lvl2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2pPr>
              <a:lvl3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3pPr>
              <a:lvl4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4pPr>
              <a:lvl5pPr algn="l">
                <a:lnSpc>
                  <a:spcPct val="93000"/>
                </a:lnSpc>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5pPr>
              <a:lvl6pPr marL="15367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6pPr>
              <a:lvl7pPr marL="19939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7pPr>
              <a:lvl8pPr marL="24511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8pPr>
              <a:lvl9pPr marL="2908300" indent="-215900" fontAlgn="base" hangingPunct="0">
                <a:lnSpc>
                  <a:spcPct val="93000"/>
                </a:lnSpc>
                <a:spcBef>
                  <a:spcPct val="0"/>
                </a:spcBef>
                <a:spcAft>
                  <a:spcPct val="0"/>
                </a:spcAft>
                <a:buClr>
                  <a:srgbClr val="000000"/>
                </a:buClr>
                <a:buSzPct val="45000"/>
                <a:buFont typeface="Wingdings" panose="05000000000000000000" pitchFamily="2" charset="2"/>
                <a:defRPr>
                  <a:solidFill>
                    <a:srgbClr val="000000"/>
                  </a:solidFill>
                  <a:latin typeface="Arial" panose="020B0604020202020204" pitchFamily="34" charset="0"/>
                  <a:cs typeface="Arial" panose="020B0604020202020204" pitchFamily="34" charset="0"/>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es-ES" sz="1600" b="1" i="0" u="none" strike="noStrike" kern="0" cap="none" spc="0" normalizeH="0" baseline="0" noProof="0">
                  <a:ln>
                    <a:noFill/>
                  </a:ln>
                  <a:solidFill>
                    <a:srgbClr val="000000"/>
                  </a:solidFill>
                  <a:effectLst/>
                  <a:uLnTx/>
                  <a:uFillTx/>
                  <a:latin typeface="Tahoma" panose="020B0604030504040204" pitchFamily="34" charset="0"/>
                  <a:cs typeface="Arial" panose="020B0604020202020204" pitchFamily="34" charset="0"/>
                </a:rPr>
                <a:t>&gt;100,000</a:t>
              </a:r>
              <a:endParaRPr kumimoji="0" lang="es-ES" sz="1600" b="1" i="0" u="none" strike="noStrike" kern="0" cap="none" spc="0" normalizeH="0" baseline="30000" noProof="0">
                <a:ln>
                  <a:noFill/>
                </a:ln>
                <a:solidFill>
                  <a:srgbClr val="000000"/>
                </a:solidFill>
                <a:effectLst/>
                <a:uLnTx/>
                <a:uFillTx/>
                <a:latin typeface="Tahoma" panose="020B0604030504040204" pitchFamily="34" charset="0"/>
                <a:cs typeface="Arial" panose="020B0604020202020204" pitchFamily="34" charset="0"/>
              </a:endParaRPr>
            </a:p>
          </p:txBody>
        </p:sp>
        <p:sp>
          <p:nvSpPr>
            <p:cNvPr id="44" name="Oval 19"/>
            <p:cNvSpPr>
              <a:spLocks noChangeArrowheads="1"/>
            </p:cNvSpPr>
            <p:nvPr/>
          </p:nvSpPr>
          <p:spPr bwMode="auto">
            <a:xfrm>
              <a:off x="1531144" y="4976515"/>
              <a:ext cx="1962150" cy="649287"/>
            </a:xfrm>
            <a:prstGeom prst="ellipse">
              <a:avLst/>
            </a:prstGeom>
            <a:solidFill>
              <a:srgbClr val="CCFFCC"/>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2400" b="1" i="0" u="none" strike="noStrike" kern="0" cap="none" spc="0" normalizeH="0" baseline="0" noProof="0" dirty="0">
                  <a:ln>
                    <a:noFill/>
                  </a:ln>
                  <a:solidFill>
                    <a:sysClr val="windowText" lastClr="000000"/>
                  </a:solidFill>
                  <a:effectLst/>
                  <a:uLnTx/>
                  <a:uFillTx/>
                </a:rPr>
                <a:t>OCN</a:t>
              </a:r>
              <a:endParaRPr kumimoji="0" lang="es-ES" sz="2400" b="1" i="0" u="none" strike="noStrike" kern="0" cap="none" spc="0" normalizeH="0" baseline="0" noProof="0" dirty="0">
                <a:ln>
                  <a:noFill/>
                </a:ln>
                <a:solidFill>
                  <a:sysClr val="windowText" lastClr="000000"/>
                </a:solidFill>
                <a:effectLst/>
                <a:uLnTx/>
                <a:uFillTx/>
              </a:endParaRPr>
            </a:p>
          </p:txBody>
        </p:sp>
        <p:sp>
          <p:nvSpPr>
            <p:cNvPr id="45" name="Oval 20"/>
            <p:cNvSpPr>
              <a:spLocks noChangeArrowheads="1"/>
            </p:cNvSpPr>
            <p:nvPr/>
          </p:nvSpPr>
          <p:spPr bwMode="auto">
            <a:xfrm>
              <a:off x="2826544" y="3681115"/>
              <a:ext cx="2808288" cy="1008062"/>
            </a:xfrm>
            <a:prstGeom prst="ellipse">
              <a:avLst/>
            </a:prstGeom>
            <a:solidFill>
              <a:srgbClr val="CCFFFF"/>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2400" b="1" i="0" u="none" strike="noStrike" kern="0" cap="none" spc="0" normalizeH="0" baseline="0" noProof="0" dirty="0">
                  <a:ln>
                    <a:noFill/>
                  </a:ln>
                  <a:solidFill>
                    <a:sysClr val="windowText" lastClr="000000"/>
                  </a:solidFill>
                  <a:effectLst/>
                  <a:uLnTx/>
                  <a:uFillTx/>
                </a:rPr>
                <a:t>SAN</a:t>
              </a:r>
              <a:endParaRPr kumimoji="0" lang="es-ES" sz="2400" b="1" i="0" u="none" strike="noStrike" kern="0" cap="none" spc="0" normalizeH="0" baseline="0" noProof="0" dirty="0">
                <a:ln>
                  <a:noFill/>
                </a:ln>
                <a:solidFill>
                  <a:sysClr val="windowText" lastClr="000000"/>
                </a:solidFill>
                <a:effectLst/>
                <a:uLnTx/>
                <a:uFillTx/>
              </a:endParaRPr>
            </a:p>
          </p:txBody>
        </p:sp>
        <p:sp>
          <p:nvSpPr>
            <p:cNvPr id="46" name="Oval 21"/>
            <p:cNvSpPr>
              <a:spLocks noChangeArrowheads="1"/>
            </p:cNvSpPr>
            <p:nvPr/>
          </p:nvSpPr>
          <p:spPr bwMode="auto">
            <a:xfrm>
              <a:off x="1675607" y="3681115"/>
              <a:ext cx="5040312" cy="1008062"/>
            </a:xfrm>
            <a:prstGeom prst="ellipse">
              <a:avLst/>
            </a:prstGeom>
            <a:noFill/>
            <a:ln w="9525">
              <a:solidFill>
                <a:srgbClr val="000000"/>
              </a:solidFill>
              <a:prstDash val="dash"/>
              <a:rou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s-ES" sz="2400" b="0" i="0" u="none" strike="noStrike" kern="0" cap="none" spc="0" normalizeH="0" baseline="0" noProof="0">
                <a:ln>
                  <a:noFill/>
                </a:ln>
                <a:solidFill>
                  <a:sysClr val="windowText" lastClr="000000"/>
                </a:solidFill>
                <a:effectLst/>
                <a:uLnTx/>
                <a:uFillTx/>
              </a:endParaRPr>
            </a:p>
          </p:txBody>
        </p:sp>
        <p:sp>
          <p:nvSpPr>
            <p:cNvPr id="47" name="Oval 22"/>
            <p:cNvSpPr>
              <a:spLocks noChangeArrowheads="1"/>
            </p:cNvSpPr>
            <p:nvPr/>
          </p:nvSpPr>
          <p:spPr bwMode="auto">
            <a:xfrm>
              <a:off x="5995194" y="1591965"/>
              <a:ext cx="2808288" cy="1152525"/>
            </a:xfrm>
            <a:prstGeom prst="ellipse">
              <a:avLst/>
            </a:prstGeom>
            <a:solidFill>
              <a:srgbClr val="CC99FF"/>
            </a:solidFill>
            <a:ln w="9525">
              <a:solidFill>
                <a:srgbClr val="000000"/>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s-ES" sz="2400" b="1" i="0" u="none" strike="noStrike" kern="0" cap="none" spc="0" normalizeH="0" baseline="0" noProof="0" dirty="0">
                  <a:ln>
                    <a:noFill/>
                  </a:ln>
                  <a:solidFill>
                    <a:sysClr val="windowText" lastClr="000000"/>
                  </a:solidFill>
                  <a:effectLst/>
                  <a:uLnTx/>
                  <a:uFillTx/>
                </a:rPr>
                <a:t>WAN</a:t>
              </a:r>
              <a:endParaRPr kumimoji="0" lang="es-ES" sz="2400" b="1" i="0" u="none" strike="noStrike" kern="0" cap="none" spc="0" normalizeH="0" baseline="0" noProof="0" dirty="0">
                <a:ln>
                  <a:noFill/>
                </a:ln>
                <a:solidFill>
                  <a:sysClr val="windowText" lastClr="000000"/>
                </a:solidFill>
                <a:effectLst/>
                <a:uLnTx/>
                <a:uFillTx/>
              </a:endParaRPr>
            </a:p>
          </p:txBody>
        </p:sp>
      </p:gr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2195736" y="1700808"/>
            <a:ext cx="4752528" cy="3231654"/>
          </a:xfrm>
          <a:prstGeom prst="rect">
            <a:avLst/>
          </a:prstGeom>
          <a:noFill/>
        </p:spPr>
        <p:txBody>
          <a:bodyPr wrap="square" rtlCol="0">
            <a:spAutoFit/>
          </a:bodyPr>
          <a:lstStyle/>
          <a:p>
            <a:pPr marL="285750" indent="-285750">
              <a:spcBef>
                <a:spcPts val="1200"/>
              </a:spcBef>
              <a:buSzPct val="60000"/>
              <a:buFont typeface="Wingdings" panose="05000000000000000000" pitchFamily="2" charset="2"/>
              <a:buChar char="l"/>
            </a:pPr>
            <a:r>
              <a:rPr lang="zh-CN" altLang="en-US" sz="28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基本情况</a:t>
            </a:r>
            <a:endParaRPr lang="en-US" altLang="zh-CN" sz="28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spcBef>
                <a:spcPts val="1200"/>
              </a:spcBef>
              <a:buSzPct val="60000"/>
              <a:buFont typeface="Wingdings" panose="05000000000000000000" pitchFamily="2" charset="2"/>
              <a:buChar char="l"/>
            </a:pPr>
            <a:r>
              <a:rPr lang="zh-CN" altLang="en-US" sz="28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特色功能</a:t>
            </a:r>
            <a:endParaRPr lang="en-US" altLang="zh-CN" sz="28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按需拓扑映射</a:t>
            </a:r>
            <a:endParaRPr lang="en-US" altLang="zh-CN" sz="2000" b="1" dirty="0">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rPr>
              <a:t>RDMA</a:t>
            </a:r>
            <a:endParaRPr lang="en-US" altLang="zh-CN" sz="2000" b="1" dirty="0">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rPr>
              <a:t>Memory Bypass</a:t>
            </a:r>
            <a:endParaRPr lang="en-US" altLang="zh-CN" sz="2000" b="1" dirty="0">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rPr>
              <a:t>Barrier</a:t>
            </a:r>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网络</a:t>
            </a:r>
            <a:endParaRPr lang="en-US" altLang="zh-CN" sz="2000" b="1" dirty="0">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spcBef>
                <a:spcPts val="1200"/>
              </a:spcBef>
              <a:buSzPct val="60000"/>
              <a:buFont typeface="Wingdings" panose="05000000000000000000" pitchFamily="2" charset="2"/>
              <a:buChar char="l"/>
            </a:pPr>
            <a:r>
              <a:rPr lang="zh-CN" altLang="en-US" sz="28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具体实现</a:t>
            </a:r>
            <a:endParaRPr lang="en-US" altLang="zh-CN" sz="28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en-US" altLang="zh-CN" sz="4000" dirty="0">
                <a:solidFill>
                  <a:srgbClr val="003B93"/>
                </a:solidFill>
                <a:latin typeface="Cambria" panose="02040503050406030204"/>
                <a:cs typeface="Cambria" panose="02040503050406030204"/>
              </a:rPr>
              <a:t>Tofu 6D Mesh/Torus</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拓扑结构</a:t>
            </a:r>
            <a:endPar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767317"/>
            <a:ext cx="7632848" cy="3702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06875" y="1340768"/>
            <a:ext cx="8418281" cy="1231106"/>
          </a:xfrm>
          <a:prstGeom prst="rect">
            <a:avLst/>
          </a:prstGeom>
          <a:noFill/>
        </p:spPr>
        <p:txBody>
          <a:bodyPr wrap="square" rtlCol="0">
            <a:spAutoFit/>
          </a:bodyPr>
          <a:lstStyle/>
          <a:p>
            <a:pPr marL="285750" indent="-285750">
              <a:buSzPct val="60000"/>
              <a:buFont typeface="Wingdings" panose="05000000000000000000" pitchFamily="2" charset="2"/>
              <a:buChar char="l"/>
            </a:pPr>
            <a:r>
              <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6D</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6</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个坐标维度</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X</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Y</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Z</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A</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B</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C</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en-US" altLang="zh-CN" sz="2000"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A</a:t>
            </a:r>
            <a:r>
              <a:rPr lang="zh-CN" altLang="en-US" sz="2000"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B</a:t>
            </a:r>
            <a:r>
              <a:rPr lang="zh-CN" altLang="en-US" sz="2000"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C</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固定为</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2 </a:t>
            </a:r>
            <a:r>
              <a:rPr lang="en-US" altLang="zh-CN" sz="2000" dirty="0">
                <a:solidFill>
                  <a:prstClr val="black"/>
                </a:solidFill>
                <a:latin typeface="Arial" panose="020B0604020202020204" pitchFamily="34" charset="0"/>
                <a:ea typeface="华文中宋" panose="02010600040101010101" pitchFamily="2" charset="-122"/>
                <a:cs typeface="Arial" panose="020B0604020202020204" pitchFamily="34" charset="0"/>
              </a:rPr>
              <a:t>x </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3 </a:t>
            </a:r>
            <a:r>
              <a:rPr lang="en-US" altLang="zh-CN" sz="2000" dirty="0">
                <a:solidFill>
                  <a:prstClr val="black"/>
                </a:solidFill>
                <a:latin typeface="Arial" panose="020B0604020202020204" pitchFamily="34" charset="0"/>
                <a:ea typeface="华文中宋" panose="02010600040101010101" pitchFamily="2" charset="-122"/>
                <a:cs typeface="Arial" panose="020B0604020202020204" pitchFamily="34" charset="0"/>
              </a:rPr>
              <a:t>x</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2</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X</a:t>
            </a:r>
            <a:r>
              <a:rPr lang="zh-CN" altLang="en-US" sz="2000"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Y</a:t>
            </a:r>
            <a:r>
              <a:rPr lang="zh-CN" altLang="en-US" sz="2000"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Z</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根据系统规模扩展</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整个网络是（</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 B, C</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solidFill>
                  <a:prstClr val="black"/>
                </a:solidFill>
                <a:latin typeface="Arial" panose="020B0604020202020204" pitchFamily="34" charset="0"/>
                <a:ea typeface="华文中宋" panose="02010600040101010101" pitchFamily="2" charset="-122"/>
                <a:cs typeface="Arial" panose="020B0604020202020204" pitchFamily="34" charset="0"/>
              </a:rPr>
              <a:t>x</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X, Y, Z</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）两个</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Torus</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的融合（</a:t>
            </a:r>
            <a:r>
              <a:rPr lang="en-US" altLang="zh-CN" sz="2000"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To</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rus </a:t>
            </a:r>
            <a:r>
              <a:rPr lang="en-US" altLang="zh-CN" sz="2000"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Fu</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sion</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路由、交换和流控</a:t>
            </a:r>
            <a:endPar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506875" y="1340768"/>
            <a:ext cx="8418281" cy="461665"/>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维序多路径路由，先走（</a:t>
            </a:r>
            <a:r>
              <a:rPr lang="en-US" altLang="zh-CN" sz="24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A,B,C</a:t>
            </a:r>
            <a:r>
              <a:rPr lang="zh-CN" altLang="en-US" sz="24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）再走（</a:t>
            </a:r>
            <a:r>
              <a:rPr lang="en-US" altLang="zh-CN" sz="24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X,Y,Z</a:t>
            </a:r>
            <a:r>
              <a:rPr lang="zh-CN" altLang="en-US" sz="24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2" name="Picture 2" descr="http://5b0988e595225.cdn.sohucs.com/images/20180829/d2b542b416d1458da0413f38dcaf585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02433"/>
            <a:ext cx="6315075" cy="22288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6875" y="4077072"/>
            <a:ext cx="8418281" cy="461665"/>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每条链路设置</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4</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虚通道，</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防止路由死锁，</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防止协议死锁</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特色功能</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—RDMA</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Barrier</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网络等</a:t>
            </a:r>
            <a:endPar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506875" y="1198200"/>
            <a:ext cx="8418281" cy="3662541"/>
          </a:xfrm>
          <a:prstGeom prst="rect">
            <a:avLst/>
          </a:prstGeom>
          <a:noFill/>
        </p:spPr>
        <p:txBody>
          <a:bodyPr wrap="square" rtlCol="0">
            <a:spAutoFit/>
          </a:bodyPr>
          <a:lstStyle/>
          <a:p>
            <a:pPr marL="285750" indent="-285750">
              <a:buSzPct val="60000"/>
              <a:buFont typeface="Wingdings" panose="05000000000000000000" pitchFamily="2" charset="2"/>
              <a:buChar char="l"/>
            </a:pPr>
            <a:r>
              <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RDMA</a:t>
            </a:r>
            <a:r>
              <a:rPr lang="zh-CN" altLang="en-US"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Remote Direct Memory Access</a:t>
            </a:r>
            <a:r>
              <a:rPr lang="zh-CN" altLang="en-US"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远程内存直接访问</a:t>
            </a:r>
            <a:endPar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RDMA Put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：向远程内存写入</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RDMA Get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：从远程内存读出</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RDMA Atomic</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：修改远程内存中的一个共享变量</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spcBef>
                <a:spcPts val="600"/>
              </a:spcBef>
              <a:buSzPct val="60000"/>
              <a:buFont typeface="Wingdings" panose="05000000000000000000" pitchFamily="2" charset="2"/>
              <a:buChar char="l"/>
            </a:pPr>
            <a:r>
              <a:rPr lang="zh-CN" altLang="en-US"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低延迟支持</a:t>
            </a:r>
            <a:r>
              <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——Memory Bypass</a:t>
            </a:r>
            <a:endPar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从</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CPU</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寄存器中直接获取通信描述符，消除内存访问开销</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将收取到的数据直接写入</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CPU Cache</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，消除内存访问开销</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spcBef>
                <a:spcPts val="600"/>
              </a:spcBef>
              <a:buSzPct val="60000"/>
              <a:buFont typeface="Wingdings" panose="05000000000000000000" pitchFamily="2" charset="2"/>
              <a:buChar char="l"/>
            </a:pPr>
            <a:r>
              <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Tofu Barrier</a:t>
            </a:r>
            <a:endPar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将集合操作如</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barrier</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等卸载到网络芯片中执行</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6358952" y="4135379"/>
            <a:ext cx="2448272" cy="2437144"/>
          </a:xfrm>
          <a:prstGeom prst="rect">
            <a:avLst/>
          </a:prstGeom>
        </p:spPr>
      </p:pic>
      <p:sp>
        <p:nvSpPr>
          <p:cNvPr id="2" name="椭圆 1"/>
          <p:cNvSpPr/>
          <p:nvPr/>
        </p:nvSpPr>
        <p:spPr bwMode="auto">
          <a:xfrm>
            <a:off x="7956376" y="5085184"/>
            <a:ext cx="792088" cy="1296144"/>
          </a:xfrm>
          <a:prstGeom prst="ellipse">
            <a:avLst/>
          </a:prstGeom>
          <a:noFill/>
          <a:ln w="38100" algn="ctr">
            <a:solidFill>
              <a:srgbClr val="C00000"/>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ysClr val="windowText" lastClr="000000"/>
              </a:solidFill>
              <a:effectLst/>
              <a:uLnTx/>
              <a:uFillTx/>
            </a:endParaRPr>
          </a:p>
        </p:txBody>
      </p:sp>
      <p:grpSp>
        <p:nvGrpSpPr>
          <p:cNvPr id="10" name="组合 9"/>
          <p:cNvGrpSpPr>
            <a:grpSpLocks noChangeAspect="1"/>
          </p:cNvGrpSpPr>
          <p:nvPr/>
        </p:nvGrpSpPr>
        <p:grpSpPr bwMode="auto">
          <a:xfrm>
            <a:off x="1187624" y="5027240"/>
            <a:ext cx="3888432" cy="1239636"/>
            <a:chOff x="2340" y="8736"/>
            <a:chExt cx="7740" cy="2741"/>
          </a:xfrm>
        </p:grpSpPr>
        <p:pic>
          <p:nvPicPr>
            <p:cNvPr id="12" name="图片 11" descr="IMAG0184.jpg"/>
            <p:cNvPicPr>
              <a:picLocks noChangeAspect="1"/>
            </p:cNvPicPr>
            <p:nvPr/>
          </p:nvPicPr>
          <p:blipFill>
            <a:blip r:embed="rId3" cstate="print">
              <a:lum bright="6000" contrast="30000"/>
            </a:blip>
            <a:srcRect/>
            <a:stretch>
              <a:fillRect/>
            </a:stretch>
          </p:blipFill>
          <p:spPr bwMode="auto">
            <a:xfrm>
              <a:off x="5400" y="8736"/>
              <a:ext cx="4680" cy="2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descr="D6000GSW_2.jpg"/>
            <p:cNvPicPr>
              <a:picLocks noChangeAspect="1"/>
            </p:cNvPicPr>
            <p:nvPr/>
          </p:nvPicPr>
          <p:blipFill>
            <a:blip r:embed="rId4" cstate="print">
              <a:lum bright="-72000" contrast="78000"/>
            </a:blip>
            <a:srcRect/>
            <a:stretch>
              <a:fillRect/>
            </a:stretch>
          </p:blipFill>
          <p:spPr bwMode="auto">
            <a:xfrm>
              <a:off x="2340" y="8772"/>
              <a:ext cx="2880" cy="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extBox 13"/>
          <p:cNvSpPr txBox="1"/>
          <p:nvPr/>
        </p:nvSpPr>
        <p:spPr>
          <a:xfrm>
            <a:off x="1475656" y="6210602"/>
            <a:ext cx="3031599" cy="338554"/>
          </a:xfrm>
          <a:prstGeom prst="rect">
            <a:avLst/>
          </a:prstGeom>
          <a:noFill/>
        </p:spPr>
        <p:txBody>
          <a:bodyPr wrap="none" rtlCol="0">
            <a:spAutoFit/>
          </a:bodyPr>
          <a:lstStyle/>
          <a:p>
            <a:pPr marL="285750" indent="-285750">
              <a:buSzPct val="80000"/>
              <a:buFont typeface="Wingdings" panose="05000000000000000000" pitchFamily="2" charset="2"/>
              <a:buChar char="l"/>
            </a:pPr>
            <a:r>
              <a:rPr lang="zh-CN" altLang="en-US" sz="1600" dirty="0">
                <a:solidFill>
                  <a:srgbClr val="C00000"/>
                </a:solidFill>
                <a:latin typeface="华文中宋" panose="02010600040101010101" pitchFamily="2" charset="-122"/>
                <a:ea typeface="华文中宋" panose="02010600040101010101" pitchFamily="2" charset="-122"/>
              </a:rPr>
              <a:t>曙光</a:t>
            </a:r>
            <a:r>
              <a:rPr lang="en-US" altLang="zh-CN" sz="1600" dirty="0">
                <a:solidFill>
                  <a:srgbClr val="C00000"/>
                </a:solidFill>
                <a:latin typeface="华文中宋" panose="02010600040101010101" pitchFamily="2" charset="-122"/>
                <a:ea typeface="华文中宋" panose="02010600040101010101" pitchFamily="2" charset="-122"/>
              </a:rPr>
              <a:t>5000</a:t>
            </a:r>
            <a:r>
              <a:rPr lang="zh-CN" altLang="en-US" sz="1600" dirty="0">
                <a:solidFill>
                  <a:srgbClr val="C00000"/>
                </a:solidFill>
                <a:latin typeface="华文中宋" panose="02010600040101010101" pitchFamily="2" charset="-122"/>
                <a:ea typeface="华文中宋" panose="02010600040101010101" pitchFamily="2" charset="-122"/>
              </a:rPr>
              <a:t>集合操作卸载芯片</a:t>
            </a:r>
            <a:endParaRPr lang="zh-CN" altLang="en-US" sz="1600" dirty="0">
              <a:solidFill>
                <a:srgbClr val="C00000"/>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具体实现</a:t>
            </a:r>
            <a:endPar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506875" y="1198200"/>
            <a:ext cx="8418281" cy="2062103"/>
          </a:xfrm>
          <a:prstGeom prst="rect">
            <a:avLst/>
          </a:prstGeom>
          <a:noFill/>
        </p:spPr>
        <p:txBody>
          <a:bodyPr wrap="square" rtlCol="0">
            <a:spAutoFit/>
          </a:bodyPr>
          <a:lstStyle/>
          <a:p>
            <a:pPr marL="285750" indent="-285750">
              <a:buSzPct val="60000"/>
              <a:buFont typeface="Wingdings" panose="05000000000000000000" pitchFamily="2" charset="2"/>
              <a:buChar char="l"/>
            </a:pPr>
            <a:r>
              <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Tofu1</a:t>
            </a:r>
            <a:r>
              <a:rPr lang="zh-CN" altLang="en-US"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：独立实现了</a:t>
            </a:r>
            <a:r>
              <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ICC</a:t>
            </a:r>
            <a:r>
              <a:rPr lang="zh-CN" altLang="en-US"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芯片</a:t>
            </a:r>
            <a:endPar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ICC</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包含对</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CPU</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的网络接口和对网络的路由器接口</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10 Port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其中</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4</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个</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Port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用于互连</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2 </a:t>
            </a:r>
            <a:r>
              <a:rPr lang="en-US" altLang="zh-CN" sz="2000" dirty="0">
                <a:solidFill>
                  <a:prstClr val="black"/>
                </a:solidFill>
                <a:latin typeface="Arial" panose="020B0604020202020204" pitchFamily="34" charset="0"/>
                <a:ea typeface="华文中宋" panose="02010600040101010101" pitchFamily="2" charset="-122"/>
                <a:cs typeface="Arial" panose="020B0604020202020204" pitchFamily="34" charset="0"/>
              </a:rPr>
              <a:t>x </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3 </a:t>
            </a:r>
            <a:r>
              <a:rPr lang="en-US" altLang="zh-CN" sz="2000" dirty="0">
                <a:solidFill>
                  <a:prstClr val="black"/>
                </a:solidFill>
                <a:latin typeface="Arial" panose="020B0604020202020204" pitchFamily="34" charset="0"/>
                <a:ea typeface="华文中宋" panose="02010600040101010101" pitchFamily="2" charset="-122"/>
                <a:cs typeface="Arial" panose="020B0604020202020204" pitchFamily="34" charset="0"/>
              </a:rPr>
              <a:t>x</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2</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6</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个</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Port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互连</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X</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Y</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Z</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每个</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Port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包含</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8</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条</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Lane</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spcBef>
                <a:spcPts val="600"/>
              </a:spcBef>
              <a:buSzPct val="60000"/>
              <a:buFont typeface="Wingdings" panose="05000000000000000000" pitchFamily="2" charset="2"/>
              <a:buChar char="l"/>
            </a:pPr>
            <a:r>
              <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Tofu2</a:t>
            </a:r>
            <a:r>
              <a:rPr lang="zh-CN" altLang="en-US"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：将</a:t>
            </a:r>
            <a:r>
              <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ICC</a:t>
            </a:r>
            <a:r>
              <a:rPr lang="zh-CN" altLang="en-US"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功能集成进了处理器芯片，每</a:t>
            </a:r>
            <a:r>
              <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Port Lane</a:t>
            </a:r>
            <a:r>
              <a:rPr lang="zh-CN" altLang="en-US"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减少</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723" y="3328534"/>
            <a:ext cx="7912554" cy="324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典型样例分析</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—Cray XC Aries</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95321" y="4653136"/>
            <a:ext cx="8418281" cy="1954381"/>
          </a:xfrm>
          <a:prstGeom prst="rect">
            <a:avLst/>
          </a:prstGeom>
          <a:noFill/>
        </p:spPr>
        <p:txBody>
          <a:bodyPr wrap="square" rtlCol="0">
            <a:spAutoFit/>
          </a:bodyPr>
          <a:lstStyle/>
          <a:p>
            <a:pPr marL="285750" indent="-285750">
              <a:spcBef>
                <a:spcPts val="600"/>
              </a:spcBef>
              <a:buSzPct val="60000"/>
              <a:buFont typeface="Wingdings" panose="05000000000000000000" pitchFamily="2" charset="2"/>
              <a:buChar char="l"/>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2012</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年起</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Cray</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在其新的</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XC</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系列高性能计算机产品中推出了</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Aries</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互连网络架构，除了更高性能的网络芯片设计之外，其核心是</a:t>
            </a:r>
            <a:r>
              <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Dragonfly</a:t>
            </a:r>
            <a:r>
              <a:rPr lang="zh-CN" altLang="en-US"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拓扑</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John Kim, etc. </a:t>
            </a:r>
            <a:r>
              <a:rPr lang="en-US" altLang="zh-CN" sz="2000" i="1" dirty="0">
                <a:latin typeface="Times New Roman" panose="02020603050405020304" pitchFamily="18" charset="0"/>
                <a:ea typeface="华文中宋" panose="02010600040101010101" pitchFamily="2" charset="-122"/>
                <a:cs typeface="Times New Roman" panose="02020603050405020304" pitchFamily="18" charset="0"/>
              </a:rPr>
              <a:t>Technology-Driven, Highly-Scalable Dragonfly Topology, ISCA 2008</a:t>
            </a:r>
            <a:endParaRPr lang="en-US" altLang="zh-CN" sz="2400" i="1" dirty="0">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spcBef>
                <a:spcPts val="600"/>
              </a:spcBef>
              <a:buSzPct val="60000"/>
              <a:buFont typeface="Wingdings" panose="05000000000000000000" pitchFamily="2" charset="2"/>
              <a:buChar char="l"/>
            </a:pP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2348880"/>
            <a:ext cx="1773210" cy="1530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descr="http://www.hardwareluxx.de/images/stories/newsbilder/aschilling/2016/cray-xc50.png"/>
          <p:cNvPicPr>
            <a:picLocks noChangeAspect="1" noChangeArrowheads="1"/>
          </p:cNvPicPr>
          <p:nvPr/>
        </p:nvPicPr>
        <p:blipFill rotWithShape="1">
          <a:blip r:embed="rId3">
            <a:extLst>
              <a:ext uri="{28A0092B-C50C-407E-A947-70E740481C1C}">
                <a14:useLocalDpi xmlns:a14="http://schemas.microsoft.com/office/drawing/2010/main" val="0"/>
              </a:ext>
            </a:extLst>
          </a:blip>
          <a:srcRect l="12966" t="11595" r="10861" b="12473"/>
          <a:stretch>
            <a:fillRect/>
          </a:stretch>
        </p:blipFill>
        <p:spPr bwMode="auto">
          <a:xfrm>
            <a:off x="971600" y="1878394"/>
            <a:ext cx="4261720" cy="24381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2195736" y="1700808"/>
            <a:ext cx="4752528" cy="2262158"/>
          </a:xfrm>
          <a:prstGeom prst="rect">
            <a:avLst/>
          </a:prstGeom>
          <a:noFill/>
        </p:spPr>
        <p:txBody>
          <a:bodyPr wrap="square" rtlCol="0">
            <a:spAutoFit/>
          </a:bodyPr>
          <a:lstStyle/>
          <a:p>
            <a:pPr marL="285750" indent="-285750">
              <a:spcBef>
                <a:spcPts val="1200"/>
              </a:spcBef>
              <a:buSzPct val="60000"/>
              <a:buFont typeface="Wingdings" panose="05000000000000000000" pitchFamily="2" charset="2"/>
              <a:buChar char="l"/>
            </a:pPr>
            <a:r>
              <a:rPr lang="zh-CN" altLang="en-US" sz="28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基本情况</a:t>
            </a:r>
            <a:endParaRPr lang="en-US" altLang="zh-CN" sz="28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spcBef>
                <a:spcPts val="1200"/>
              </a:spcBef>
              <a:buSzPct val="60000"/>
              <a:buFont typeface="Wingdings" panose="05000000000000000000" pitchFamily="2" charset="2"/>
              <a:buChar char="l"/>
            </a:pPr>
            <a:r>
              <a:rPr lang="zh-CN" altLang="en-US" sz="28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特色功能</a:t>
            </a:r>
            <a:endParaRPr lang="en-US" altLang="zh-CN" sz="28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rPr>
              <a:t>RDMA</a:t>
            </a:r>
            <a:endParaRPr lang="en-US" altLang="zh-CN" sz="2000" b="1" dirty="0">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优化短消息传输机制</a:t>
            </a:r>
            <a:endParaRPr lang="en-US" altLang="zh-CN" sz="2000" b="1" dirty="0">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优化集合操作</a:t>
            </a:r>
            <a:endParaRPr lang="en-US" altLang="zh-CN" sz="2000" b="1" dirty="0">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Dragonfly</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拓扑结构</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nvPicPr>
        <p:blipFill>
          <a:blip r:embed="rId2"/>
          <a:stretch>
            <a:fillRect/>
          </a:stretch>
        </p:blipFill>
        <p:spPr>
          <a:xfrm>
            <a:off x="250028" y="3573016"/>
            <a:ext cx="8643942" cy="2754000"/>
          </a:xfrm>
          <a:prstGeom prst="rect">
            <a:avLst/>
          </a:prstGeom>
        </p:spPr>
      </p:pic>
      <p:sp>
        <p:nvSpPr>
          <p:cNvPr id="9" name="TextBox 102"/>
          <p:cNvSpPr txBox="1"/>
          <p:nvPr/>
        </p:nvSpPr>
        <p:spPr>
          <a:xfrm>
            <a:off x="218842" y="1223627"/>
            <a:ext cx="8706313" cy="2062103"/>
          </a:xfrm>
          <a:prstGeom prst="rect">
            <a:avLst/>
          </a:prstGeom>
          <a:noFill/>
        </p:spPr>
        <p:txBody>
          <a:bodyPr wrap="square" rtlCol="0">
            <a:spAutoFit/>
          </a:bodyPr>
          <a:lstStyle>
            <a:defPPr>
              <a:defRPr lang="en-US"/>
            </a:defPPr>
            <a:lvl1pPr marL="285750" indent="-285750">
              <a:buSzPct val="60000"/>
              <a:buFont typeface="Wingdings" panose="05000000000000000000" pitchFamily="2" charset="2"/>
              <a:buChar char="l"/>
              <a:defRPr sz="2400" b="1">
                <a:solidFill>
                  <a:srgbClr val="002060"/>
                </a:solidFill>
                <a:latin typeface="Times New Roman" panose="02020603050405020304" pitchFamily="18" charset="0"/>
                <a:ea typeface="华文中宋" panose="02010600040101010101" pitchFamily="2" charset="-122"/>
                <a:cs typeface="Times New Roman" panose="02020603050405020304" pitchFamily="18" charset="0"/>
              </a:defRPr>
            </a:lvl1pPr>
            <a:lvl2pPr marL="742950" lvl="1" indent="-285750">
              <a:spcBef>
                <a:spcPts val="600"/>
              </a:spcBef>
              <a:buSzPct val="60000"/>
              <a:buFont typeface="Wingdings" panose="05000000000000000000" pitchFamily="2" charset="2"/>
              <a:buChar char="l"/>
              <a:defRPr sz="2000">
                <a:solidFill>
                  <a:prstClr val="black"/>
                </a:solidFill>
                <a:latin typeface="Times New Roman" panose="02020603050405020304" pitchFamily="18" charset="0"/>
                <a:ea typeface="华文中宋" panose="02010600040101010101" pitchFamily="2" charset="-122"/>
                <a:cs typeface="Times New Roman" panose="02020603050405020304" pitchFamily="18" charset="0"/>
              </a:defRPr>
            </a:lvl2pPr>
          </a:lstStyle>
          <a:p>
            <a:r>
              <a:rPr lang="zh-CN" altLang="en-US" dirty="0"/>
              <a:t>核心思想：</a:t>
            </a:r>
            <a:r>
              <a:rPr lang="zh-CN" altLang="en-US" b="0" dirty="0">
                <a:solidFill>
                  <a:schemeClr val="tx1"/>
                </a:solidFill>
              </a:rPr>
              <a:t>缩短网络直径（</a:t>
            </a:r>
            <a:r>
              <a:rPr lang="zh-CN" altLang="en-US" dirty="0">
                <a:solidFill>
                  <a:srgbClr val="C00000"/>
                </a:solidFill>
              </a:rPr>
              <a:t>性能</a:t>
            </a:r>
            <a:r>
              <a:rPr lang="zh-CN" altLang="en-US" b="0" dirty="0">
                <a:solidFill>
                  <a:schemeClr val="tx1"/>
                </a:solidFill>
              </a:rPr>
              <a:t>），减少全局连接长线（</a:t>
            </a:r>
            <a:r>
              <a:rPr lang="zh-CN" altLang="en-US" dirty="0">
                <a:solidFill>
                  <a:srgbClr val="C00000"/>
                </a:solidFill>
              </a:rPr>
              <a:t>成本</a:t>
            </a:r>
            <a:r>
              <a:rPr lang="zh-CN" altLang="en-US" b="0" dirty="0">
                <a:solidFill>
                  <a:schemeClr val="tx1"/>
                </a:solidFill>
              </a:rPr>
              <a:t>）</a:t>
            </a:r>
            <a:endParaRPr lang="en-US" altLang="zh-CN" b="0" dirty="0">
              <a:solidFill>
                <a:schemeClr val="tx1"/>
              </a:solidFill>
            </a:endParaRPr>
          </a:p>
          <a:p>
            <a:pPr>
              <a:spcBef>
                <a:spcPts val="600"/>
              </a:spcBef>
            </a:pPr>
            <a:r>
              <a:rPr lang="en-US" altLang="zh-CN" dirty="0"/>
              <a:t>Dragonfly</a:t>
            </a:r>
            <a:r>
              <a:rPr lang="zh-CN" altLang="en-US" dirty="0"/>
              <a:t>网络分为三个结构层次：</a:t>
            </a:r>
            <a:endParaRPr lang="en-US" altLang="zh-CN" dirty="0"/>
          </a:p>
          <a:p>
            <a:pPr lvl="1"/>
            <a:r>
              <a:rPr lang="zh-CN" altLang="en-US" dirty="0"/>
              <a:t>单个路由节点（</a:t>
            </a:r>
            <a:r>
              <a:rPr lang="en-US" altLang="zh-CN" dirty="0"/>
              <a:t>R</a:t>
            </a:r>
            <a:r>
              <a:rPr lang="zh-CN" altLang="en-US" dirty="0"/>
              <a:t>），直接连接多个终端</a:t>
            </a:r>
            <a:endParaRPr lang="en-US" altLang="zh-CN" dirty="0"/>
          </a:p>
          <a:p>
            <a:pPr lvl="1"/>
            <a:r>
              <a:rPr lang="zh-CN" altLang="en-US" dirty="0"/>
              <a:t>多个路由节点互连形成一个超级节点（</a:t>
            </a:r>
            <a:r>
              <a:rPr lang="en-US" altLang="zh-CN" dirty="0"/>
              <a:t>G</a:t>
            </a:r>
            <a:r>
              <a:rPr lang="zh-CN" altLang="en-US" dirty="0"/>
              <a:t>）</a:t>
            </a:r>
            <a:endParaRPr lang="en-US" altLang="zh-CN" dirty="0"/>
          </a:p>
          <a:p>
            <a:pPr lvl="1"/>
            <a:r>
              <a:rPr lang="zh-CN" altLang="en-US" dirty="0"/>
              <a:t>多个超级节点互连形成整个网络（</a:t>
            </a:r>
            <a:r>
              <a:rPr lang="en-US" altLang="zh-CN" dirty="0"/>
              <a:t>Dragonfly</a:t>
            </a:r>
            <a:r>
              <a:rPr lang="zh-CN" altLang="en-US" dirty="0"/>
              <a:t>）</a:t>
            </a:r>
            <a:endParaRPr lang="en-US" altLang="zh-CN" dirty="0"/>
          </a:p>
        </p:txBody>
      </p:sp>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stretch>
            <a:fillRect/>
          </a:stretch>
        </p:blipFill>
        <p:spPr>
          <a:xfrm>
            <a:off x="6552899" y="3885838"/>
            <a:ext cx="2000250" cy="1905000"/>
          </a:xfrm>
          <a:prstGeom prst="rect">
            <a:avLst/>
          </a:prstGeom>
        </p:spPr>
      </p:pic>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物理连接关系示意图</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102"/>
          <p:cNvSpPr txBox="1"/>
          <p:nvPr/>
        </p:nvSpPr>
        <p:spPr>
          <a:xfrm>
            <a:off x="218842" y="1223627"/>
            <a:ext cx="8706313" cy="461665"/>
          </a:xfrm>
          <a:prstGeom prst="rect">
            <a:avLst/>
          </a:prstGeom>
          <a:noFill/>
        </p:spPr>
        <p:txBody>
          <a:bodyPr wrap="square" rtlCol="0">
            <a:spAutoFit/>
          </a:bodyPr>
          <a:lstStyle>
            <a:defPPr>
              <a:defRPr lang="en-US"/>
            </a:defPPr>
            <a:lvl1pPr marL="285750" indent="-285750">
              <a:buSzPct val="60000"/>
              <a:buFont typeface="Wingdings" panose="05000000000000000000" pitchFamily="2" charset="2"/>
              <a:buChar char="l"/>
              <a:defRPr sz="2400" b="1">
                <a:solidFill>
                  <a:srgbClr val="002060"/>
                </a:solidFill>
                <a:latin typeface="Times New Roman" panose="02020603050405020304" pitchFamily="18" charset="0"/>
                <a:ea typeface="华文中宋" panose="02010600040101010101" pitchFamily="2" charset="-122"/>
                <a:cs typeface="Times New Roman" panose="02020603050405020304" pitchFamily="18" charset="0"/>
              </a:defRPr>
            </a:lvl1pPr>
            <a:lvl2pPr marL="742950" lvl="1" indent="-285750">
              <a:spcBef>
                <a:spcPts val="600"/>
              </a:spcBef>
              <a:buSzPct val="60000"/>
              <a:buFont typeface="Wingdings" panose="05000000000000000000" pitchFamily="2" charset="2"/>
              <a:buChar char="l"/>
              <a:defRPr sz="2000">
                <a:solidFill>
                  <a:prstClr val="black"/>
                </a:solidFill>
                <a:latin typeface="Times New Roman" panose="02020603050405020304" pitchFamily="18" charset="0"/>
                <a:ea typeface="华文中宋" panose="02010600040101010101" pitchFamily="2" charset="-122"/>
                <a:cs typeface="Times New Roman" panose="02020603050405020304" pitchFamily="18" charset="0"/>
              </a:defRPr>
            </a:lvl2pPr>
          </a:lstStyle>
          <a:p>
            <a:r>
              <a:rPr lang="zh-CN" altLang="en-US" dirty="0"/>
              <a:t>三层全互连：</a:t>
            </a:r>
            <a:endParaRPr lang="en-US" altLang="zh-CN" dirty="0"/>
          </a:p>
        </p:txBody>
      </p:sp>
      <p:pic>
        <p:nvPicPr>
          <p:cNvPr id="8" name="图片 7"/>
          <p:cNvPicPr>
            <a:picLocks noChangeAspect="1"/>
          </p:cNvPicPr>
          <p:nvPr/>
        </p:nvPicPr>
        <p:blipFill>
          <a:blip r:embed="rId3"/>
          <a:stretch>
            <a:fillRect/>
          </a:stretch>
        </p:blipFill>
        <p:spPr>
          <a:xfrm>
            <a:off x="226072" y="4839819"/>
            <a:ext cx="1983672" cy="1757533"/>
          </a:xfrm>
          <a:prstGeom prst="rect">
            <a:avLst/>
          </a:prstGeom>
        </p:spPr>
      </p:pic>
      <p:pic>
        <p:nvPicPr>
          <p:cNvPr id="12" name="图片 11"/>
          <p:cNvPicPr>
            <a:picLocks noChangeAspect="1"/>
          </p:cNvPicPr>
          <p:nvPr/>
        </p:nvPicPr>
        <p:blipFill>
          <a:blip r:embed="rId4"/>
          <a:stretch>
            <a:fillRect/>
          </a:stretch>
        </p:blipFill>
        <p:spPr>
          <a:xfrm>
            <a:off x="2742598" y="3330187"/>
            <a:ext cx="4234870" cy="3016302"/>
          </a:xfrm>
          <a:prstGeom prst="rect">
            <a:avLst/>
          </a:prstGeom>
        </p:spPr>
      </p:pic>
      <p:pic>
        <p:nvPicPr>
          <p:cNvPr id="14" name="图片 13"/>
          <p:cNvPicPr>
            <a:picLocks noChangeAspect="1"/>
          </p:cNvPicPr>
          <p:nvPr/>
        </p:nvPicPr>
        <p:blipFill>
          <a:blip r:embed="rId5"/>
          <a:stretch>
            <a:fillRect/>
          </a:stretch>
        </p:blipFill>
        <p:spPr>
          <a:xfrm>
            <a:off x="2584573" y="1398515"/>
            <a:ext cx="4464496" cy="1771040"/>
          </a:xfrm>
          <a:prstGeom prst="rect">
            <a:avLst/>
          </a:prstGeom>
        </p:spPr>
      </p:pic>
      <p:sp>
        <p:nvSpPr>
          <p:cNvPr id="15" name="矩形 14"/>
          <p:cNvSpPr/>
          <p:nvPr/>
        </p:nvSpPr>
        <p:spPr bwMode="auto">
          <a:xfrm>
            <a:off x="2699386" y="5805707"/>
            <a:ext cx="4234870" cy="631013"/>
          </a:xfrm>
          <a:prstGeom prst="rect">
            <a:avLst/>
          </a:prstGeom>
          <a:noFill/>
          <a:ln w="38100" algn="ctr">
            <a:solidFill>
              <a:srgbClr val="FF0000"/>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右大括号 15"/>
          <p:cNvSpPr/>
          <p:nvPr/>
        </p:nvSpPr>
        <p:spPr>
          <a:xfrm>
            <a:off x="2146730" y="5345832"/>
            <a:ext cx="546862" cy="1179512"/>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矩形 18"/>
          <p:cNvSpPr/>
          <p:nvPr/>
        </p:nvSpPr>
        <p:spPr>
          <a:xfrm>
            <a:off x="1801586" y="2021802"/>
            <a:ext cx="907428" cy="369332"/>
          </a:xfrm>
          <a:prstGeom prst="rect">
            <a:avLst/>
          </a:prstGeom>
        </p:spPr>
        <p:txBody>
          <a:bodyPr wrap="none">
            <a:spAutoFit/>
          </a:bodyPr>
          <a:lstStyle/>
          <a:p>
            <a:r>
              <a:rPr lang="en-US" altLang="zh-CN" b="1" dirty="0"/>
              <a:t>Level -3</a:t>
            </a:r>
            <a:endParaRPr lang="zh-CN" altLang="en-US" b="1" dirty="0"/>
          </a:p>
        </p:txBody>
      </p:sp>
      <p:sp>
        <p:nvSpPr>
          <p:cNvPr id="20" name="矩形 19"/>
          <p:cNvSpPr/>
          <p:nvPr/>
        </p:nvSpPr>
        <p:spPr>
          <a:xfrm>
            <a:off x="1832352" y="3555829"/>
            <a:ext cx="915572" cy="369332"/>
          </a:xfrm>
          <a:prstGeom prst="rect">
            <a:avLst/>
          </a:prstGeom>
        </p:spPr>
        <p:txBody>
          <a:bodyPr wrap="none">
            <a:spAutoFit/>
          </a:bodyPr>
          <a:lstStyle/>
          <a:p>
            <a:r>
              <a:rPr lang="en-US" altLang="zh-CN" b="1" dirty="0"/>
              <a:t>Level -2</a:t>
            </a:r>
            <a:endParaRPr lang="zh-CN" altLang="en-US" b="1" dirty="0"/>
          </a:p>
        </p:txBody>
      </p:sp>
      <p:sp>
        <p:nvSpPr>
          <p:cNvPr id="21" name="矩形 20"/>
          <p:cNvSpPr/>
          <p:nvPr/>
        </p:nvSpPr>
        <p:spPr>
          <a:xfrm>
            <a:off x="395321" y="4503788"/>
            <a:ext cx="915572" cy="369332"/>
          </a:xfrm>
          <a:prstGeom prst="rect">
            <a:avLst/>
          </a:prstGeom>
        </p:spPr>
        <p:txBody>
          <a:bodyPr wrap="none">
            <a:spAutoFit/>
          </a:bodyPr>
          <a:lstStyle/>
          <a:p>
            <a:r>
              <a:rPr lang="en-US" altLang="zh-CN" b="1" dirty="0"/>
              <a:t>Level -1</a:t>
            </a:r>
            <a:endParaRPr lang="zh-CN" altLang="en-US" b="1" dirty="0"/>
          </a:p>
        </p:txBody>
      </p:sp>
      <p:sp>
        <p:nvSpPr>
          <p:cNvPr id="22" name="矩形 21"/>
          <p:cNvSpPr/>
          <p:nvPr/>
        </p:nvSpPr>
        <p:spPr>
          <a:xfrm>
            <a:off x="6977468" y="3527468"/>
            <a:ext cx="1872539" cy="369332"/>
          </a:xfrm>
          <a:prstGeom prst="rect">
            <a:avLst/>
          </a:prstGeom>
        </p:spPr>
        <p:txBody>
          <a:bodyPr wrap="square">
            <a:spAutoFit/>
          </a:bodyPr>
          <a:lstStyle/>
          <a:p>
            <a:r>
              <a:rPr lang="en-US" altLang="zh-CN" dirty="0">
                <a:solidFill>
                  <a:srgbClr val="292934"/>
                </a:solidFill>
                <a:latin typeface="Arial" panose="020B0604020202020204" pitchFamily="34" charset="0"/>
              </a:rPr>
              <a:t>2-cabinet group </a:t>
            </a:r>
            <a:endParaRPr lang="en-US" altLang="zh-CN" dirty="0">
              <a:solidFill>
                <a:srgbClr val="292934"/>
              </a:solidFill>
              <a:latin typeface="Arial" panose="020B0604020202020204" pitchFamily="34" charset="0"/>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特色功能</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102"/>
          <p:cNvSpPr txBox="1"/>
          <p:nvPr/>
        </p:nvSpPr>
        <p:spPr>
          <a:xfrm>
            <a:off x="218843" y="1223627"/>
            <a:ext cx="8601630" cy="3508653"/>
          </a:xfrm>
          <a:prstGeom prst="rect">
            <a:avLst/>
          </a:prstGeom>
          <a:noFill/>
        </p:spPr>
        <p:txBody>
          <a:bodyPr wrap="square" rtlCol="0">
            <a:spAutoFit/>
          </a:bodyPr>
          <a:lstStyle>
            <a:defPPr>
              <a:defRPr lang="en-US"/>
            </a:defPPr>
            <a:lvl1pPr marL="285750" indent="-285750">
              <a:buSzPct val="60000"/>
              <a:buFont typeface="Wingdings" panose="05000000000000000000" pitchFamily="2" charset="2"/>
              <a:buChar char="l"/>
              <a:defRPr sz="2400" b="1">
                <a:solidFill>
                  <a:srgbClr val="002060"/>
                </a:solidFill>
                <a:latin typeface="Times New Roman" panose="02020603050405020304" pitchFamily="18" charset="0"/>
                <a:ea typeface="华文中宋" panose="02010600040101010101" pitchFamily="2" charset="-122"/>
                <a:cs typeface="Times New Roman" panose="02020603050405020304" pitchFamily="18" charset="0"/>
              </a:defRPr>
            </a:lvl1pPr>
            <a:lvl2pPr marL="742950" lvl="1" indent="-285750">
              <a:spcBef>
                <a:spcPts val="600"/>
              </a:spcBef>
              <a:buSzPct val="60000"/>
              <a:buFont typeface="Wingdings" panose="05000000000000000000" pitchFamily="2" charset="2"/>
              <a:buChar char="l"/>
              <a:defRPr sz="2000">
                <a:solidFill>
                  <a:prstClr val="black"/>
                </a:solidFill>
                <a:latin typeface="Times New Roman" panose="02020603050405020304" pitchFamily="18" charset="0"/>
                <a:ea typeface="华文中宋" panose="02010600040101010101" pitchFamily="2" charset="-122"/>
                <a:cs typeface="Times New Roman" panose="02020603050405020304" pitchFamily="18" charset="0"/>
              </a:defRPr>
            </a:lvl2pPr>
          </a:lstStyle>
          <a:p>
            <a:r>
              <a:rPr lang="en-US" altLang="zh-CN" b="0" dirty="0"/>
              <a:t>RDMA</a:t>
            </a:r>
            <a:endParaRPr lang="en-US" altLang="zh-CN" b="0" dirty="0"/>
          </a:p>
          <a:p>
            <a:pPr lvl="1"/>
            <a:r>
              <a:rPr lang="en-US" altLang="zh-CN" dirty="0"/>
              <a:t>RDMA</a:t>
            </a:r>
            <a:r>
              <a:rPr lang="zh-CN" altLang="en-US" dirty="0"/>
              <a:t>可以实现全局内存访问</a:t>
            </a:r>
            <a:endParaRPr lang="en-US" altLang="zh-CN" dirty="0"/>
          </a:p>
          <a:p>
            <a:pPr marL="457200" lvl="1" indent="0">
              <a:buNone/>
            </a:pPr>
            <a:endParaRPr lang="en-US" altLang="zh-CN" dirty="0"/>
          </a:p>
          <a:p>
            <a:r>
              <a:rPr lang="zh-CN" altLang="en-US" b="0" dirty="0"/>
              <a:t>优化短消息传输</a:t>
            </a:r>
            <a:endParaRPr lang="zh-CN" altLang="en-US" b="0" dirty="0"/>
          </a:p>
          <a:p>
            <a:pPr lvl="1"/>
            <a:r>
              <a:rPr lang="zh-CN" altLang="en-US" dirty="0"/>
              <a:t>支持高速率的</a:t>
            </a:r>
            <a:r>
              <a:rPr lang="en-US" altLang="zh-CN" dirty="0"/>
              <a:t>8-64 Byte</a:t>
            </a:r>
            <a:r>
              <a:rPr lang="zh-CN" altLang="en-US" dirty="0"/>
              <a:t>的内存原子操作访问</a:t>
            </a:r>
            <a:endParaRPr lang="en-US" altLang="zh-CN" dirty="0"/>
          </a:p>
          <a:p>
            <a:pPr lvl="1"/>
            <a:endParaRPr lang="en-US" altLang="zh-CN" dirty="0"/>
          </a:p>
          <a:p>
            <a:r>
              <a:rPr lang="zh-CN" altLang="en-US" b="0" dirty="0"/>
              <a:t>优化集合操作</a:t>
            </a:r>
            <a:endParaRPr lang="zh-CN" altLang="en-US" b="0" dirty="0"/>
          </a:p>
          <a:p>
            <a:pPr lvl="1"/>
            <a:r>
              <a:rPr lang="zh-CN" altLang="en-US" dirty="0"/>
              <a:t>优化卸载</a:t>
            </a:r>
            <a:r>
              <a:rPr lang="en-US" altLang="zh-CN" dirty="0" err="1"/>
              <a:t>MPI_Allreduce</a:t>
            </a:r>
            <a:r>
              <a:rPr lang="zh-CN" altLang="en-US" dirty="0"/>
              <a:t>集合操作，提高集合操作性能</a:t>
            </a:r>
            <a:endParaRPr lang="en-US" altLang="zh-CN" dirty="0"/>
          </a:p>
          <a:p>
            <a:pPr lvl="1"/>
            <a:endParaRPr lang="en-US" altLang="zh-CN" dirty="0"/>
          </a:p>
        </p:txBody>
      </p:sp>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为什么研究系统域网络</a:t>
            </a:r>
            <a:endParaRPr lang="zh-CN" altLang="en-US" sz="4000" dirty="0">
              <a:solidFill>
                <a:srgbClr val="003B93"/>
              </a:solidFill>
              <a:latin typeface="Cambria" panose="02040503050406030204"/>
              <a:cs typeface="Cambria" panose="02040503050406030204"/>
            </a:endParaRPr>
          </a:p>
        </p:txBody>
      </p:sp>
      <p:sp>
        <p:nvSpPr>
          <p:cNvPr id="10" name="矩形 9"/>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264275"/>
            <a:ext cx="8490289" cy="2062103"/>
          </a:xfrm>
          <a:prstGeom prst="rect">
            <a:avLst/>
          </a:prstGeom>
          <a:noFill/>
        </p:spPr>
        <p:txBody>
          <a:bodyPr wrap="square" rtlCol="0">
            <a:spAutoFit/>
          </a:bodyPr>
          <a:lstStyle/>
          <a:p>
            <a:pPr marL="285750" indent="-285750">
              <a:spcBef>
                <a:spcPts val="600"/>
              </a:spcBef>
              <a:buSzPct val="60000"/>
              <a:buFont typeface="Wingdings" panose="05000000000000000000" pitchFamily="2" charset="2"/>
              <a:buChar char="l"/>
            </a:pPr>
            <a:r>
              <a:rPr lang="zh-CN" altLang="en-US" sz="2400" dirty="0">
                <a:latin typeface="Calibri" panose="020F0502020204030204" pitchFamily="34" charset="0"/>
                <a:ea typeface="华文中宋" panose="02010600040101010101" pitchFamily="2" charset="-122"/>
                <a:cs typeface="Calibri" panose="020F0502020204030204" pitchFamily="34" charset="0"/>
              </a:rPr>
              <a:t>课程需求</a:t>
            </a:r>
            <a:endParaRPr lang="en-US" altLang="zh-CN" sz="2400" dirty="0">
              <a:latin typeface="Calibri" panose="020F0502020204030204" pitchFamily="34" charset="0"/>
              <a:ea typeface="华文中宋" panose="02010600040101010101" pitchFamily="2" charset="-122"/>
              <a:cs typeface="Calibri" panose="020F0502020204030204" pitchFamily="34" charset="0"/>
            </a:endParaRPr>
          </a:p>
          <a:p>
            <a:pPr marL="285750" indent="-285750">
              <a:spcBef>
                <a:spcPts val="600"/>
              </a:spcBef>
              <a:buSzPct val="60000"/>
              <a:buFont typeface="Wingdings" panose="05000000000000000000" pitchFamily="2" charset="2"/>
              <a:buChar char="l"/>
            </a:pPr>
            <a:r>
              <a:rPr lang="zh-CN" altLang="en-US" sz="2400" dirty="0">
                <a:latin typeface="Calibri" panose="020F0502020204030204" pitchFamily="34" charset="0"/>
                <a:ea typeface="华文中宋" panose="02010600040101010101" pitchFamily="2" charset="-122"/>
                <a:cs typeface="Calibri" panose="020F0502020204030204" pitchFamily="34" charset="0"/>
              </a:rPr>
              <a:t>实际系统需求</a:t>
            </a:r>
            <a:endParaRPr lang="en-US" altLang="zh-CN" sz="24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高性能计算需求</a:t>
            </a:r>
            <a:r>
              <a:rPr lang="en-US" altLang="zh-CN" sz="2000" dirty="0">
                <a:latin typeface="Calibri" panose="020F0502020204030204" pitchFamily="34" charset="0"/>
                <a:ea typeface="华文中宋" panose="02010600040101010101" pitchFamily="2" charset="-122"/>
                <a:cs typeface="Calibri" panose="020F0502020204030204" pitchFamily="34" charset="0"/>
              </a:rPr>
              <a:t>—</a:t>
            </a:r>
            <a:r>
              <a:rPr lang="zh-CN" altLang="en-US" sz="2000" dirty="0">
                <a:latin typeface="Calibri" panose="020F0502020204030204" pitchFamily="34" charset="0"/>
                <a:ea typeface="华文中宋" panose="02010600040101010101" pitchFamily="2" charset="-122"/>
                <a:cs typeface="Calibri" panose="020F0502020204030204" pitchFamily="34" charset="0"/>
              </a:rPr>
              <a:t>超级计算机</a:t>
            </a:r>
            <a:endParaRPr lang="zh-CN" altLang="en-US"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大数据处理需求</a:t>
            </a:r>
            <a:r>
              <a:rPr lang="en-US" altLang="zh-CN" sz="2000" dirty="0">
                <a:latin typeface="Calibri" panose="020F0502020204030204" pitchFamily="34" charset="0"/>
                <a:ea typeface="华文中宋" panose="02010600040101010101" pitchFamily="2" charset="-122"/>
                <a:cs typeface="Calibri" panose="020F0502020204030204" pitchFamily="34" charset="0"/>
              </a:rPr>
              <a:t>—</a:t>
            </a:r>
            <a:r>
              <a:rPr lang="zh-CN" altLang="en-US" sz="2000" dirty="0">
                <a:latin typeface="Calibri" panose="020F0502020204030204" pitchFamily="34" charset="0"/>
                <a:ea typeface="华文中宋" panose="02010600040101010101" pitchFamily="2" charset="-122"/>
                <a:cs typeface="Calibri" panose="020F0502020204030204" pitchFamily="34" charset="0"/>
              </a:rPr>
              <a:t>仓储级数据中心</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latin typeface="Calibri" panose="020F0502020204030204" pitchFamily="34" charset="0"/>
                <a:ea typeface="华文中宋" panose="02010600040101010101" pitchFamily="2" charset="-122"/>
                <a:cs typeface="Calibri" panose="020F0502020204030204" pitchFamily="34" charset="0"/>
              </a:rPr>
              <a:t>人工智能需求</a:t>
            </a:r>
            <a:r>
              <a:rPr lang="en-US" altLang="zh-CN" sz="2000" dirty="0">
                <a:latin typeface="Calibri" panose="020F0502020204030204" pitchFamily="34" charset="0"/>
                <a:ea typeface="华文中宋" panose="02010600040101010101" pitchFamily="2" charset="-122"/>
                <a:cs typeface="Calibri" panose="020F0502020204030204" pitchFamily="34" charset="0"/>
              </a:rPr>
              <a:t>—</a:t>
            </a:r>
            <a:r>
              <a:rPr lang="zh-CN" altLang="en-US" sz="2000" dirty="0">
                <a:latin typeface="Calibri" panose="020F0502020204030204" pitchFamily="34" charset="0"/>
                <a:ea typeface="华文中宋" panose="02010600040101010101" pitchFamily="2" charset="-122"/>
                <a:cs typeface="Calibri" panose="020F0502020204030204" pitchFamily="34" charset="0"/>
              </a:rPr>
              <a:t>智能计算机</a:t>
            </a:r>
            <a:endParaRPr lang="en-US" altLang="zh-CN" sz="2000" dirty="0">
              <a:latin typeface="Calibri" panose="020F0502020204030204" pitchFamily="34" charset="0"/>
              <a:ea typeface="华文中宋" panose="02010600040101010101" pitchFamily="2" charset="-122"/>
              <a:cs typeface="Calibri" panose="020F0502020204030204" pitchFamily="34" charset="0"/>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典型样例分析</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—TianHe2</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646271" y="3717032"/>
            <a:ext cx="8030186" cy="2400657"/>
          </a:xfrm>
          <a:prstGeom prst="rect">
            <a:avLst/>
          </a:prstGeom>
          <a:noFill/>
        </p:spPr>
        <p:txBody>
          <a:bodyPr wrap="square" rtlCol="0">
            <a:spAutoFit/>
          </a:bodyPr>
          <a:lstStyle/>
          <a:p>
            <a:pPr>
              <a:spcBef>
                <a:spcPts val="600"/>
              </a:spcBef>
              <a:buSzPct val="60000"/>
            </a:pP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TianHe1 </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于</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2010.10 TOP500 No.1 			</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a:spcBef>
                <a:spcPts val="600"/>
              </a:spcBef>
              <a:buSzPct val="60000"/>
            </a:pP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TianHe2 </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于</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2013.07 TOP500 No.1</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a:spcBef>
                <a:spcPts val="600"/>
              </a:spcBef>
              <a:buSzPct val="60000"/>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国防科大</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a:buSzPct val="60000"/>
            </a:pP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indent="-285750">
              <a:buSzPct val="60000"/>
              <a:buFont typeface="Wingdings" panose="05000000000000000000" pitchFamily="2" charset="2"/>
              <a:buChar char="l"/>
            </a:pPr>
            <a:r>
              <a:rPr lang="en-US" altLang="zh-CN" sz="2000" b="1" dirty="0">
                <a:solidFill>
                  <a:schemeClr val="tx2"/>
                </a:solidFill>
                <a:latin typeface="Cambria Math" panose="02040503050406030204"/>
                <a:ea typeface="华文中宋" panose="02010600040101010101" pitchFamily="2" charset="-122"/>
                <a:cs typeface="Calibri" panose="020F0502020204030204" pitchFamily="34" charset="0"/>
              </a:rPr>
              <a:t>TianHe2</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：最多支持</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18432 </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计算节点，使用自主网络</a:t>
            </a:r>
            <a:r>
              <a:rPr lang="en-US" altLang="zh-CN" sz="2000" dirty="0" err="1">
                <a:solidFill>
                  <a:prstClr val="black"/>
                </a:solidFill>
                <a:latin typeface="Cambria Math" panose="02040503050406030204"/>
                <a:ea typeface="华文中宋" panose="02010600040101010101" pitchFamily="2" charset="-122"/>
                <a:cs typeface="Calibri" panose="020F0502020204030204" pitchFamily="34" charset="0"/>
              </a:rPr>
              <a:t>TianHe</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 Express</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，共</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5856 </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块网络交换芯片</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NRC</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18432 </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块网络接口芯片</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NIC</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indent="-285750">
              <a:buSzPct val="60000"/>
              <a:buFont typeface="Wingdings" panose="05000000000000000000" pitchFamily="2" charset="2"/>
              <a:buChar char="l"/>
            </a:pP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p:txBody>
      </p:sp>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stretch>
            <a:fillRect/>
          </a:stretch>
        </p:blipFill>
        <p:spPr>
          <a:xfrm>
            <a:off x="5220073" y="1484784"/>
            <a:ext cx="3334779" cy="2067070"/>
          </a:xfrm>
          <a:prstGeom prst="rect">
            <a:avLst/>
          </a:prstGeom>
        </p:spPr>
      </p:pic>
      <p:pic>
        <p:nvPicPr>
          <p:cNvPr id="5" name="图片 4"/>
          <p:cNvPicPr>
            <a:picLocks noChangeAspect="1"/>
          </p:cNvPicPr>
          <p:nvPr/>
        </p:nvPicPr>
        <p:blipFill>
          <a:blip r:embed="rId3"/>
          <a:stretch>
            <a:fillRect/>
          </a:stretch>
        </p:blipFill>
        <p:spPr>
          <a:xfrm>
            <a:off x="661110" y="1494454"/>
            <a:ext cx="3665753" cy="2057400"/>
          </a:xfrm>
          <a:prstGeom prst="rect">
            <a:avLst/>
          </a:prstGeom>
        </p:spPr>
      </p:pic>
      <p:sp>
        <p:nvSpPr>
          <p:cNvPr id="8" name="矩形 7"/>
          <p:cNvSpPr/>
          <p:nvPr/>
        </p:nvSpPr>
        <p:spPr>
          <a:xfrm>
            <a:off x="3236510" y="3182522"/>
            <a:ext cx="1024639" cy="369332"/>
          </a:xfrm>
          <a:prstGeom prst="rect">
            <a:avLst/>
          </a:prstGeom>
        </p:spPr>
        <p:txBody>
          <a:bodyPr wrap="none">
            <a:spAutoFit/>
          </a:bodyPr>
          <a:lstStyle/>
          <a:p>
            <a:r>
              <a:rPr lang="en-US" altLang="zh-CN" dirty="0">
                <a:solidFill>
                  <a:schemeClr val="bg1"/>
                </a:solidFill>
                <a:effectLst>
                  <a:outerShdw blurRad="38100" dist="38100" dir="2700000" algn="tl">
                    <a:srgbClr val="000000">
                      <a:alpha val="43137"/>
                    </a:srgbClr>
                  </a:outerShdw>
                </a:effectLst>
                <a:latin typeface="Cambria Math" panose="02040503050406030204"/>
                <a:ea typeface="华文中宋" panose="02010600040101010101" pitchFamily="2" charset="-122"/>
                <a:cs typeface="Calibri" panose="020F0502020204030204" pitchFamily="34" charset="0"/>
              </a:rPr>
              <a:t>TianHe1</a:t>
            </a:r>
            <a:endParaRPr lang="zh-CN" altLang="en-US" dirty="0">
              <a:solidFill>
                <a:schemeClr val="bg1"/>
              </a:solidFill>
              <a:effectLst>
                <a:outerShdw blurRad="38100" dist="38100" dir="2700000" algn="tl">
                  <a:srgbClr val="000000">
                    <a:alpha val="43137"/>
                  </a:srgbClr>
                </a:outerShdw>
              </a:effectLst>
            </a:endParaRPr>
          </a:p>
        </p:txBody>
      </p:sp>
      <p:sp>
        <p:nvSpPr>
          <p:cNvPr id="9" name="矩形 8"/>
          <p:cNvSpPr/>
          <p:nvPr/>
        </p:nvSpPr>
        <p:spPr>
          <a:xfrm>
            <a:off x="7426579" y="3109004"/>
            <a:ext cx="1024639" cy="369332"/>
          </a:xfrm>
          <a:prstGeom prst="rect">
            <a:avLst/>
          </a:prstGeom>
        </p:spPr>
        <p:txBody>
          <a:bodyPr wrap="none">
            <a:spAutoFit/>
          </a:bodyPr>
          <a:lstStyle/>
          <a:p>
            <a:pPr>
              <a:buSzPct val="60000"/>
            </a:pPr>
            <a:r>
              <a:rPr lang="en-US" altLang="zh-CN" dirty="0">
                <a:solidFill>
                  <a:schemeClr val="bg1"/>
                </a:solidFill>
                <a:latin typeface="Cambria Math" panose="02040503050406030204"/>
                <a:ea typeface="华文中宋" panose="02010600040101010101" pitchFamily="2" charset="-122"/>
                <a:cs typeface="Calibri" panose="020F0502020204030204" pitchFamily="34" charset="0"/>
              </a:rPr>
              <a:t>TianHe2</a:t>
            </a:r>
            <a:endParaRPr lang="en-US" altLang="zh-CN" dirty="0">
              <a:solidFill>
                <a:schemeClr val="bg1"/>
              </a:solidFill>
              <a:latin typeface="Cambria Math" panose="02040503050406030204"/>
              <a:ea typeface="华文中宋" panose="02010600040101010101" pitchFamily="2" charset="-122"/>
              <a:cs typeface="Calibri" panose="020F0502020204030204" pitchFamily="34" charset="0"/>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2195736" y="1700808"/>
            <a:ext cx="4752528" cy="2462213"/>
          </a:xfrm>
          <a:prstGeom prst="rect">
            <a:avLst/>
          </a:prstGeom>
          <a:noFill/>
        </p:spPr>
        <p:txBody>
          <a:bodyPr wrap="square" rtlCol="0">
            <a:spAutoFit/>
          </a:bodyPr>
          <a:lstStyle/>
          <a:p>
            <a:pPr marL="285750" indent="-285750">
              <a:spcBef>
                <a:spcPts val="1200"/>
              </a:spcBef>
              <a:buSzPct val="60000"/>
              <a:buFont typeface="Wingdings" panose="05000000000000000000" pitchFamily="2" charset="2"/>
              <a:buChar char="l"/>
            </a:pPr>
            <a:r>
              <a:rPr lang="zh-CN" altLang="en-US" sz="28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基本情况</a:t>
            </a:r>
            <a:endParaRPr lang="en-US" altLang="zh-CN" sz="28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spcBef>
                <a:spcPts val="1200"/>
              </a:spcBef>
              <a:buSzPct val="60000"/>
              <a:buFont typeface="Wingdings" panose="05000000000000000000" pitchFamily="2" charset="2"/>
              <a:buChar char="l"/>
            </a:pPr>
            <a:r>
              <a:rPr lang="zh-CN" altLang="en-US" sz="28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特色功能</a:t>
            </a:r>
            <a:endParaRPr lang="en-US" altLang="zh-CN" sz="28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虚拟端口及队列机制</a:t>
            </a:r>
            <a:endParaRPr lang="en-US" altLang="zh-CN" sz="2000" b="1" dirty="0">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多种传输层协议：</a:t>
            </a:r>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rPr>
              <a:t>MP</a:t>
            </a:r>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rPr>
              <a:t>RDMA</a:t>
            </a:r>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等</a:t>
            </a:r>
            <a:endParaRPr lang="en-US" altLang="zh-CN" sz="2000" b="1" dirty="0">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spcBef>
                <a:spcPts val="1200"/>
              </a:spcBef>
              <a:buSzPct val="60000"/>
              <a:buFont typeface="Wingdings" panose="05000000000000000000" pitchFamily="2" charset="2"/>
              <a:buChar char="l"/>
            </a:pPr>
            <a:r>
              <a:rPr lang="zh-CN" altLang="en-US" sz="28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具体实现</a:t>
            </a:r>
            <a:endParaRPr lang="en-US" altLang="zh-CN" sz="28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en-US" altLang="zh-CN" sz="4000" dirty="0" err="1">
                <a:solidFill>
                  <a:srgbClr val="003B93"/>
                </a:solidFill>
                <a:latin typeface="Cambria" panose="02040503050406030204"/>
                <a:cs typeface="Cambria" panose="02040503050406030204"/>
              </a:rPr>
              <a:t>TianHe</a:t>
            </a:r>
            <a:r>
              <a:rPr lang="en-US" altLang="zh-CN" sz="4000" dirty="0">
                <a:solidFill>
                  <a:srgbClr val="003B93"/>
                </a:solidFill>
                <a:latin typeface="Cambria" panose="02040503050406030204"/>
                <a:cs typeface="Cambria" panose="02040503050406030204"/>
              </a:rPr>
              <a:t> Express</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217364"/>
            <a:ext cx="8706313" cy="1923604"/>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拓扑结构：</a:t>
            </a:r>
            <a:r>
              <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3</a:t>
            </a:r>
            <a:r>
              <a:rPr lang="zh-CN" altLang="en-US"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层胖树</a:t>
            </a:r>
            <a:endPar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每个节点配备</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个</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NIC</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网络接口</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L1</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层</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switch</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用</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6 </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个</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NRC</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构建（</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3 </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下</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3 </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上</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L2 switch</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用</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个</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NRC</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构建，</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L3 switch</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用</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6</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个</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NRC</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构建（内部为两层</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fat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tree</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4 </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下</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2</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上）</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以（</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24, 3</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Fat-tree</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拓扑为基础，下一级到上一级的带宽缩减比为</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3:1</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467544" y="3226008"/>
            <a:ext cx="8028384" cy="2939296"/>
          </a:xfrm>
          <a:prstGeom prst="rect">
            <a:avLst/>
          </a:prstGeom>
        </p:spPr>
      </p:pic>
      <p:sp>
        <p:nvSpPr>
          <p:cNvPr id="7" name="矩形 6"/>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832272" y="4254208"/>
            <a:ext cx="3484144" cy="2337402"/>
          </a:xfrm>
          <a:prstGeom prst="rect">
            <a:avLst/>
          </a:prstGeom>
        </p:spPr>
      </p:pic>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特色功能</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264275"/>
            <a:ext cx="8706313" cy="2769989"/>
          </a:xfrm>
          <a:prstGeom prst="rect">
            <a:avLst/>
          </a:prstGeom>
          <a:noFill/>
        </p:spPr>
        <p:txBody>
          <a:bodyPr wrap="square" rtlCol="0">
            <a:spAutoFit/>
          </a:bodyPr>
          <a:lstStyle/>
          <a:p>
            <a:pPr marL="342900" lvl="1" indent="-285750">
              <a:buSzPct val="60000"/>
              <a:buFont typeface="Wingdings" panose="05000000000000000000" pitchFamily="2" charset="2"/>
              <a:buChar char="l"/>
            </a:pPr>
            <a:r>
              <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Host </a:t>
            </a:r>
            <a:r>
              <a:rPr lang="zh-CN" altLang="en-US"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端多种队列机制</a:t>
            </a:r>
            <a:endPar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最多支持</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40 Virtual Port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，提供各种用于通信的队列：位于网卡的</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HDQs</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、位于内存的</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SDQs</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MPQ</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mini-packet queue</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EQ</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event queue</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INTQ</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interrupt queue</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EPQ</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error packet queue</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传输层对不同类型数据使用不同接口</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a:p>
            <a:pPr marL="1257300" lvl="2" indent="-342900">
              <a:buSzPct val="60000"/>
              <a:buFont typeface="Wingdings" panose="05000000000000000000" pitchFamily="2" charset="2"/>
              <a:buChar char="Ø"/>
            </a:pPr>
            <a:r>
              <a:rPr lang="en-US" altLang="zh-CN"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MP—mini-packet</a:t>
            </a:r>
            <a:endParaRPr lang="en-US" altLang="zh-CN"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a:p>
            <a:pPr marL="1257300" lvl="2" indent="-342900">
              <a:buSzPct val="60000"/>
              <a:buFont typeface="Wingdings" panose="05000000000000000000" pitchFamily="2" charset="2"/>
              <a:buChar char="Ø"/>
            </a:pPr>
            <a:r>
              <a:rPr lang="en-US" altLang="zh-CN"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RDMA—block data</a:t>
            </a:r>
            <a:endParaRPr lang="en-US" altLang="zh-CN"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a:p>
            <a:pPr marL="1257300" lvl="2" indent="-342900">
              <a:buSzPct val="60000"/>
              <a:buFont typeface="Wingdings" panose="05000000000000000000" pitchFamily="2" charset="2"/>
              <a:buChar char="Ø"/>
            </a:pPr>
            <a:r>
              <a:rPr lang="en-US" altLang="zh-CN"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Collective Communication</a:t>
            </a:r>
            <a:endParaRPr lang="en-US" altLang="zh-CN"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694107" y="4331151"/>
            <a:ext cx="4133810" cy="2274814"/>
          </a:xfrm>
          <a:prstGeom prst="rect">
            <a:avLst/>
          </a:prstGeom>
        </p:spPr>
      </p:pic>
      <p:sp>
        <p:nvSpPr>
          <p:cNvPr id="5" name="矩形 4"/>
          <p:cNvSpPr/>
          <p:nvPr/>
        </p:nvSpPr>
        <p:spPr>
          <a:xfrm>
            <a:off x="6012160" y="4084931"/>
            <a:ext cx="1011815" cy="338554"/>
          </a:xfrm>
          <a:prstGeom prst="rect">
            <a:avLst/>
          </a:prstGeom>
        </p:spPr>
        <p:txBody>
          <a:bodyPr wrap="none">
            <a:spAutoFit/>
          </a:bodyPr>
          <a:lstStyle/>
          <a:p>
            <a:r>
              <a:rPr lang="zh-CN" altLang="en-US" sz="1600" dirty="0">
                <a:solidFill>
                  <a:srgbClr val="0000FF"/>
                </a:solidFill>
                <a:latin typeface="华文中宋" panose="02010600040101010101" pitchFamily="2" charset="-122"/>
                <a:ea typeface="华文中宋" panose="02010600040101010101" pitchFamily="2" charset="-122"/>
              </a:rPr>
              <a:t>协议分层</a:t>
            </a:r>
            <a:endParaRPr lang="zh-CN" altLang="en-US" sz="1600" dirty="0">
              <a:solidFill>
                <a:srgbClr val="0000FF"/>
              </a:solidFill>
              <a:latin typeface="华文中宋" panose="02010600040101010101" pitchFamily="2" charset="-122"/>
              <a:ea typeface="华文中宋" panose="02010600040101010101" pitchFamily="2" charset="-122"/>
            </a:endParaRPr>
          </a:p>
        </p:txBody>
      </p:sp>
      <p:sp>
        <p:nvSpPr>
          <p:cNvPr id="8" name="矩形 7"/>
          <p:cNvSpPr/>
          <p:nvPr/>
        </p:nvSpPr>
        <p:spPr>
          <a:xfrm>
            <a:off x="1763688" y="4084931"/>
            <a:ext cx="1218603" cy="338554"/>
          </a:xfrm>
          <a:prstGeom prst="rect">
            <a:avLst/>
          </a:prstGeom>
        </p:spPr>
        <p:txBody>
          <a:bodyPr wrap="none">
            <a:spAutoFit/>
          </a:bodyPr>
          <a:lstStyle/>
          <a:p>
            <a:r>
              <a:rPr lang="zh-CN" altLang="en-US" sz="1600" dirty="0">
                <a:solidFill>
                  <a:srgbClr val="0000FF"/>
                </a:solidFill>
                <a:latin typeface="华文中宋" panose="02010600040101010101" pitchFamily="2" charset="-122"/>
                <a:ea typeface="华文中宋" panose="02010600040101010101" pitchFamily="2" charset="-122"/>
              </a:rPr>
              <a:t>网络协议栈</a:t>
            </a:r>
            <a:endParaRPr lang="zh-CN" altLang="en-US" sz="16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具体实现</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264275"/>
            <a:ext cx="8706313" cy="1615827"/>
          </a:xfrm>
          <a:prstGeom prst="rect">
            <a:avLst/>
          </a:prstGeom>
          <a:noFill/>
        </p:spPr>
        <p:txBody>
          <a:bodyPr wrap="square" rtlCol="0">
            <a:spAutoFit/>
          </a:bodyPr>
          <a:lstStyle/>
          <a:p>
            <a:pPr marL="342900" lvl="1" indent="-285750">
              <a:buSzPct val="60000"/>
              <a:buFont typeface="Wingdings" panose="05000000000000000000" pitchFamily="2" charset="2"/>
              <a:buChar char="l"/>
            </a:pPr>
            <a:r>
              <a:rPr lang="zh-CN" altLang="en-US"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微体系构</a:t>
            </a:r>
            <a:r>
              <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——NRC</a:t>
            </a:r>
            <a:r>
              <a:rPr lang="zh-CN" altLang="en-US"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（聚合带宽</a:t>
            </a:r>
            <a:r>
              <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5.376 </a:t>
            </a:r>
            <a:r>
              <a:rPr lang="en-US" altLang="zh-CN" sz="2400" b="1" dirty="0" err="1">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Tbps</a:t>
            </a:r>
            <a:r>
              <a:rPr lang="zh-CN" altLang="en-US"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24 ports</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8-lane</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14Gbps/lane</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224 Gbps </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双向带宽，图中</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NPs</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芯片配置管理模块（</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CMM</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24</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个</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port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对应</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24</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个</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TILE</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（每个</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TILE</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为</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6</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4 </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的</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Crossbar</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1619672" y="3068960"/>
            <a:ext cx="5589602" cy="3414041"/>
          </a:xfrm>
          <a:prstGeom prst="rect">
            <a:avLst/>
          </a:prstGeom>
        </p:spPr>
      </p:pic>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具体实现</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264275"/>
            <a:ext cx="8706313" cy="2231380"/>
          </a:xfrm>
          <a:prstGeom prst="rect">
            <a:avLst/>
          </a:prstGeom>
          <a:noFill/>
        </p:spPr>
        <p:txBody>
          <a:bodyPr wrap="square" rtlCol="0">
            <a:spAutoFit/>
          </a:bodyPr>
          <a:lstStyle/>
          <a:p>
            <a:pPr marL="285750" indent="-285750">
              <a:buSzPct val="60000"/>
              <a:buFont typeface="Wingdings" panose="05000000000000000000" pitchFamily="2" charset="2"/>
              <a:buChar char="l"/>
            </a:pPr>
            <a:r>
              <a:rPr lang="zh-CN" altLang="en-US"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微体系构</a:t>
            </a:r>
            <a:r>
              <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——NIC</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	</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60000"/>
              <a:buFont typeface="Wingdings" panose="05000000000000000000" pitchFamily="2" charset="2"/>
              <a:buChar char="l"/>
            </a:pP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主机接口：</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16-lane </a:t>
            </a:r>
            <a:r>
              <a:rPr lang="en-US" altLang="zh-CN" sz="2000" dirty="0" err="1">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PCIe</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3.0</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网络接口：</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8-lane</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14Gbps/lane</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000" dirty="0" err="1">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SerDes</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软硬件交互：</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Descriptor Submission</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（管理描述符、提交</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VP</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的处理队列）；</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PE</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（处理</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RDMA</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语义） 、</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ATC</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（处理地址转换）、</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CM</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（处理网络连接）等</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1436696" y="3645024"/>
            <a:ext cx="6303656" cy="2778968"/>
          </a:xfrm>
          <a:prstGeom prst="rect">
            <a:avLst/>
          </a:prstGeom>
        </p:spPr>
      </p:pic>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典型样例分析</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—Sunway </a:t>
            </a:r>
            <a:r>
              <a:rPr lang="en-US" altLang="zh-CN" sz="4000" dirty="0" err="1">
                <a:solidFill>
                  <a:srgbClr val="003B93"/>
                </a:solidFill>
                <a:latin typeface="华文中宋" panose="02010600040101010101" pitchFamily="2" charset="-122"/>
                <a:ea typeface="华文中宋" panose="02010600040101010101" pitchFamily="2" charset="-122"/>
                <a:cs typeface="Cambria" panose="02040503050406030204"/>
              </a:rPr>
              <a:t>TaihuLight</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02"/>
          <p:cNvSpPr txBox="1"/>
          <p:nvPr/>
        </p:nvSpPr>
        <p:spPr>
          <a:xfrm>
            <a:off x="254739" y="4664119"/>
            <a:ext cx="8706313" cy="1785104"/>
          </a:xfrm>
          <a:prstGeom prst="rect">
            <a:avLst/>
          </a:prstGeom>
          <a:noFill/>
        </p:spPr>
        <p:txBody>
          <a:bodyPr wrap="square" rtlCol="0">
            <a:spAutoFit/>
          </a:bodyPr>
          <a:lstStyle/>
          <a:p>
            <a:pPr>
              <a:spcBef>
                <a:spcPts val="600"/>
              </a:spcBef>
              <a:buSzPct val="60000"/>
            </a:pP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2016.06 TOP500 No.1</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a:spcBef>
                <a:spcPts val="600"/>
              </a:spcBef>
              <a:buSzPct val="60000"/>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无锡超算中心</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indent="-285750">
              <a:spcBef>
                <a:spcPts val="600"/>
              </a:spcBef>
              <a:buSzPct val="60000"/>
              <a:buFont typeface="Wingdings" panose="05000000000000000000" pitchFamily="2" charset="2"/>
              <a:buChar char="l"/>
            </a:pPr>
            <a:r>
              <a:rPr lang="en-US" altLang="zh-CN" sz="2000" b="1" dirty="0">
                <a:solidFill>
                  <a:srgbClr val="003B93"/>
                </a:solidFill>
                <a:latin typeface="Cambria Math" panose="02040503050406030204" pitchFamily="18" charset="0"/>
                <a:ea typeface="Cambria Math" panose="02040503050406030204" pitchFamily="18" charset="0"/>
                <a:cs typeface="Cambria" panose="02040503050406030204"/>
              </a:rPr>
              <a:t>Sunway </a:t>
            </a:r>
            <a:r>
              <a:rPr lang="en-US" altLang="zh-CN" sz="2000" b="1" dirty="0" err="1">
                <a:solidFill>
                  <a:srgbClr val="003B93"/>
                </a:solidFill>
                <a:latin typeface="Cambria Math" panose="02040503050406030204" pitchFamily="18" charset="0"/>
                <a:ea typeface="Cambria Math" panose="02040503050406030204" pitchFamily="18" charset="0"/>
                <a:cs typeface="Cambria" panose="02040503050406030204"/>
              </a:rPr>
              <a:t>TaihuLight</a:t>
            </a:r>
            <a:r>
              <a:rPr lang="en-US" altLang="zh-CN" sz="2000" b="1" dirty="0">
                <a:solidFill>
                  <a:srgbClr val="003B93"/>
                </a:solidFill>
                <a:latin typeface="Cambria Math" panose="02040503050406030204" pitchFamily="18" charset="0"/>
                <a:ea typeface="Cambria Math" panose="02040503050406030204" pitchFamily="18" charset="0"/>
                <a:cs typeface="Cambria" panose="02040503050406030204"/>
              </a:rPr>
              <a:t> </a:t>
            </a:r>
            <a:r>
              <a:rPr lang="zh-CN" altLang="en-US" sz="2000" dirty="0">
                <a:solidFill>
                  <a:srgbClr val="003B93"/>
                </a:solidFill>
                <a:latin typeface="华文中宋" panose="02010600040101010101" pitchFamily="2" charset="-122"/>
                <a:ea typeface="华文中宋" panose="02010600040101010101" pitchFamily="2" charset="-122"/>
                <a:cs typeface="Cambria" panose="02040503050406030204"/>
              </a:rPr>
              <a:t>：</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40 compute cabinets </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40960 Sunway 26010 CPUs</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8 network cabinets</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Mellanox FDR 56Gbps</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lvl="1">
              <a:buSzPct val="60000"/>
            </a:pP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1024" y="1484784"/>
            <a:ext cx="6661951" cy="2959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2195736" y="1700808"/>
            <a:ext cx="4752528" cy="2000548"/>
          </a:xfrm>
          <a:prstGeom prst="rect">
            <a:avLst/>
          </a:prstGeom>
          <a:noFill/>
        </p:spPr>
        <p:txBody>
          <a:bodyPr wrap="square" rtlCol="0">
            <a:spAutoFit/>
          </a:bodyPr>
          <a:lstStyle/>
          <a:p>
            <a:pPr marL="285750" indent="-285750">
              <a:spcBef>
                <a:spcPts val="1200"/>
              </a:spcBef>
              <a:buSzPct val="60000"/>
              <a:buFont typeface="Wingdings" panose="05000000000000000000" pitchFamily="2" charset="2"/>
              <a:buChar char="l"/>
            </a:pPr>
            <a:r>
              <a:rPr lang="zh-CN" altLang="en-US" sz="28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基本情况</a:t>
            </a:r>
            <a:endParaRPr lang="en-US" altLang="zh-CN" sz="28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spcBef>
                <a:spcPts val="1200"/>
              </a:spcBef>
              <a:buSzPct val="60000"/>
              <a:buFont typeface="Wingdings" panose="05000000000000000000" pitchFamily="2" charset="2"/>
              <a:buChar char="l"/>
            </a:pPr>
            <a:r>
              <a:rPr lang="zh-CN" altLang="en-US" sz="28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特色功能</a:t>
            </a:r>
            <a:endParaRPr lang="en-US" altLang="zh-CN" sz="28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三套网络，专用网络机柜</a:t>
            </a:r>
            <a:endParaRPr lang="en-US" altLang="zh-CN" sz="2000" b="1" dirty="0">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spcBef>
                <a:spcPts val="600"/>
              </a:spcBef>
              <a:buSzPct val="60000"/>
              <a:buFont typeface="Wingdings" panose="05000000000000000000" pitchFamily="2" charset="2"/>
              <a:buChar char="l"/>
            </a:pPr>
            <a:r>
              <a:rPr lang="zh-CN" altLang="en-US" sz="28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rPr>
              <a:t>具体实现</a:t>
            </a:r>
            <a:endParaRPr lang="en-US" altLang="zh-CN" sz="2800" b="1" dirty="0">
              <a:solidFill>
                <a:srgbClr val="003B93"/>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1205458"/>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拓扑结构</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层次化类</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3</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层胖树拓扑</a:t>
            </a:r>
            <a:endPar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endParaRPr>
          </a:p>
          <a:p>
            <a:pPr>
              <a:lnSpc>
                <a:spcPts val="4700"/>
              </a:lnSpc>
              <a:spcBef>
                <a:spcPct val="0"/>
              </a:spcBef>
              <a:spcAft>
                <a:spcPct val="0"/>
              </a:spcAft>
            </a:pP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264275"/>
            <a:ext cx="8706313" cy="461665"/>
          </a:xfrm>
          <a:prstGeom prst="rect">
            <a:avLst/>
          </a:prstGeom>
          <a:noFill/>
        </p:spPr>
        <p:txBody>
          <a:bodyPr wrap="square" rtlCol="0">
            <a:spAutoFit/>
          </a:bodyPr>
          <a:lstStyle/>
          <a:p>
            <a:pPr marL="285750" indent="-285750">
              <a:buSzPct val="60000"/>
              <a:buFont typeface="Wingdings" panose="05000000000000000000" pitchFamily="2" charset="2"/>
              <a:buChar char="l"/>
            </a:pPr>
            <a:r>
              <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Level 1</a:t>
            </a:r>
            <a:r>
              <a:rPr lang="zh-CN" altLang="en-US"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b="1" dirty="0" err="1">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Supernode</a:t>
            </a:r>
            <a:r>
              <a:rPr lang="zh-CN" altLang="en-US"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全互连</a:t>
            </a:r>
            <a:endParaRPr lang="zh-CN" altLang="en-US"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6016" y="2289858"/>
            <a:ext cx="3284293" cy="964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2289858"/>
            <a:ext cx="2320305" cy="964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右箭头 1"/>
          <p:cNvSpPr/>
          <p:nvPr/>
        </p:nvSpPr>
        <p:spPr bwMode="auto">
          <a:xfrm>
            <a:off x="4067944" y="2577613"/>
            <a:ext cx="432048" cy="360040"/>
          </a:xfrm>
          <a:prstGeom prst="rightArrow">
            <a:avLst/>
          </a:prstGeom>
          <a:solidFill>
            <a:srgbClr val="0000FF"/>
          </a:solidFill>
          <a:ln w="38100" algn="ctr">
            <a:noFill/>
            <a:round/>
          </a:ln>
          <a:effectLst/>
        </p:spPr>
        <p:txBody>
          <a:bodyPr wrap="non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ysClr val="windowText" lastClr="000000"/>
              </a:solidFill>
              <a:effectLst/>
              <a:uLnTx/>
              <a:uFillTx/>
            </a:endParaRPr>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9" y="4149080"/>
            <a:ext cx="4536504"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右箭头 11"/>
          <p:cNvSpPr/>
          <p:nvPr/>
        </p:nvSpPr>
        <p:spPr bwMode="auto">
          <a:xfrm rot="5400000">
            <a:off x="4121950" y="3374994"/>
            <a:ext cx="432048" cy="1116124"/>
          </a:xfrm>
          <a:prstGeom prst="rightArrow">
            <a:avLst/>
          </a:prstGeom>
          <a:solidFill>
            <a:srgbClr val="0000FF"/>
          </a:solidFill>
          <a:ln w="38100" algn="ctr">
            <a:noFill/>
            <a:round/>
          </a:ln>
          <a:effectLst/>
        </p:spPr>
        <p:txBody>
          <a:bodyPr wrap="non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6" name="矩形 5"/>
          <p:cNvSpPr/>
          <p:nvPr/>
        </p:nvSpPr>
        <p:spPr bwMode="auto">
          <a:xfrm>
            <a:off x="1187624" y="2060848"/>
            <a:ext cx="6984776" cy="1656184"/>
          </a:xfrm>
          <a:prstGeom prst="rect">
            <a:avLst/>
          </a:prstGeom>
          <a:noFill/>
          <a:ln w="19050" algn="ctr">
            <a:solidFill>
              <a:schemeClr val="tx1"/>
            </a:solidFill>
            <a:prstDash val="dash"/>
            <a:round/>
          </a:ln>
          <a:effectLst/>
        </p:spPr>
        <p:txBody>
          <a:bodyPr wrap="non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 name="矩形 12"/>
          <p:cNvSpPr/>
          <p:nvPr/>
        </p:nvSpPr>
        <p:spPr>
          <a:xfrm>
            <a:off x="1596555" y="3306470"/>
            <a:ext cx="2039341" cy="338554"/>
          </a:xfrm>
          <a:prstGeom prst="rect">
            <a:avLst/>
          </a:prstGeom>
        </p:spPr>
        <p:txBody>
          <a:bodyPr wrap="none">
            <a:spAutoFit/>
          </a:bodyPr>
          <a:lstStyle/>
          <a:p>
            <a:r>
              <a:rPr lang="zh-CN" altLang="en-US" sz="1600" dirty="0">
                <a:solidFill>
                  <a:srgbClr val="0000FF"/>
                </a:solidFill>
                <a:latin typeface="华文中宋" panose="02010600040101010101" pitchFamily="2" charset="-122"/>
                <a:ea typeface="华文中宋" panose="02010600040101010101" pitchFamily="2" charset="-122"/>
              </a:rPr>
              <a:t>互连基本单元</a:t>
            </a:r>
            <a:r>
              <a:rPr lang="en-US" altLang="zh-CN" sz="1600" dirty="0">
                <a:solidFill>
                  <a:srgbClr val="0000FF"/>
                </a:solidFill>
                <a:latin typeface="华文中宋" panose="02010600040101010101" pitchFamily="2" charset="-122"/>
                <a:ea typeface="华文中宋" panose="02010600040101010101" pitchFamily="2" charset="-122"/>
              </a:rPr>
              <a:t>(Node)</a:t>
            </a:r>
            <a:endParaRPr lang="zh-CN" altLang="en-US" sz="1600" dirty="0">
              <a:solidFill>
                <a:srgbClr val="0000FF"/>
              </a:solidFill>
              <a:latin typeface="华文中宋" panose="02010600040101010101" pitchFamily="2" charset="-122"/>
              <a:ea typeface="华文中宋" panose="02010600040101010101" pitchFamily="2" charset="-122"/>
            </a:endParaRPr>
          </a:p>
        </p:txBody>
      </p:sp>
      <p:sp>
        <p:nvSpPr>
          <p:cNvPr id="14" name="矩形 13"/>
          <p:cNvSpPr/>
          <p:nvPr/>
        </p:nvSpPr>
        <p:spPr>
          <a:xfrm>
            <a:off x="6012160" y="3306470"/>
            <a:ext cx="787395" cy="338554"/>
          </a:xfrm>
          <a:prstGeom prst="rect">
            <a:avLst/>
          </a:prstGeom>
        </p:spPr>
        <p:txBody>
          <a:bodyPr wrap="none">
            <a:spAutoFit/>
          </a:bodyPr>
          <a:lstStyle/>
          <a:p>
            <a:r>
              <a:rPr lang="en-US" altLang="zh-CN" sz="1600" dirty="0">
                <a:solidFill>
                  <a:srgbClr val="0000FF"/>
                </a:solidFill>
                <a:latin typeface="华文中宋" panose="02010600040101010101" pitchFamily="2" charset="-122"/>
                <a:ea typeface="华文中宋" panose="02010600040101010101" pitchFamily="2" charset="-122"/>
              </a:rPr>
              <a:t>Board</a:t>
            </a:r>
            <a:endParaRPr lang="en-US" altLang="zh-CN" sz="1600" dirty="0">
              <a:solidFill>
                <a:srgbClr val="0000FF"/>
              </a:solidFill>
              <a:latin typeface="华文中宋" panose="02010600040101010101" pitchFamily="2" charset="-122"/>
              <a:ea typeface="华文中宋" panose="02010600040101010101" pitchFamily="2" charset="-122"/>
            </a:endParaRPr>
          </a:p>
        </p:txBody>
      </p:sp>
      <p:sp>
        <p:nvSpPr>
          <p:cNvPr id="15" name="矩形 14"/>
          <p:cNvSpPr/>
          <p:nvPr/>
        </p:nvSpPr>
        <p:spPr>
          <a:xfrm>
            <a:off x="3131840" y="5970766"/>
            <a:ext cx="1239442" cy="338554"/>
          </a:xfrm>
          <a:prstGeom prst="rect">
            <a:avLst/>
          </a:prstGeom>
        </p:spPr>
        <p:txBody>
          <a:bodyPr wrap="none">
            <a:spAutoFit/>
          </a:bodyPr>
          <a:lstStyle/>
          <a:p>
            <a:r>
              <a:rPr lang="en-US" altLang="zh-CN" sz="1600" dirty="0" err="1">
                <a:solidFill>
                  <a:srgbClr val="0000FF"/>
                </a:solidFill>
                <a:latin typeface="华文中宋" panose="02010600040101010101" pitchFamily="2" charset="-122"/>
                <a:ea typeface="华文中宋" panose="02010600040101010101" pitchFamily="2" charset="-122"/>
              </a:rPr>
              <a:t>supernode</a:t>
            </a:r>
            <a:endParaRPr lang="en-US" altLang="zh-CN" sz="1600" dirty="0">
              <a:solidFill>
                <a:srgbClr val="0000FF"/>
              </a:solidFill>
              <a:latin typeface="华文中宋" panose="02010600040101010101" pitchFamily="2" charset="-122"/>
              <a:ea typeface="华文中宋" panose="02010600040101010101" pitchFamily="2" charset="-122"/>
            </a:endParaRPr>
          </a:p>
        </p:txBody>
      </p:sp>
      <p:grpSp>
        <p:nvGrpSpPr>
          <p:cNvPr id="68" name="组合 67"/>
          <p:cNvGrpSpPr/>
          <p:nvPr/>
        </p:nvGrpSpPr>
        <p:grpSpPr>
          <a:xfrm>
            <a:off x="6372200" y="4508905"/>
            <a:ext cx="1876447" cy="1296132"/>
            <a:chOff x="6583758" y="4724929"/>
            <a:chExt cx="1876447" cy="1296132"/>
          </a:xfrm>
        </p:grpSpPr>
        <p:sp>
          <p:nvSpPr>
            <p:cNvPr id="16" name="Oval 444"/>
            <p:cNvSpPr>
              <a:spLocks noChangeArrowheads="1"/>
            </p:cNvSpPr>
            <p:nvPr/>
          </p:nvSpPr>
          <p:spPr bwMode="auto">
            <a:xfrm>
              <a:off x="7020272" y="4725144"/>
              <a:ext cx="215797" cy="215797"/>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7" name="Oval 444"/>
            <p:cNvSpPr>
              <a:spLocks noChangeArrowheads="1"/>
            </p:cNvSpPr>
            <p:nvPr/>
          </p:nvSpPr>
          <p:spPr bwMode="auto">
            <a:xfrm>
              <a:off x="7784512" y="4724929"/>
              <a:ext cx="215797" cy="215797"/>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8" name="Oval 444"/>
            <p:cNvSpPr>
              <a:spLocks noChangeArrowheads="1"/>
            </p:cNvSpPr>
            <p:nvPr/>
          </p:nvSpPr>
          <p:spPr bwMode="auto">
            <a:xfrm>
              <a:off x="6583758" y="5256024"/>
              <a:ext cx="215797" cy="215797"/>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19" name="Oval 444"/>
            <p:cNvSpPr>
              <a:spLocks noChangeArrowheads="1"/>
            </p:cNvSpPr>
            <p:nvPr/>
          </p:nvSpPr>
          <p:spPr bwMode="auto">
            <a:xfrm>
              <a:off x="7020271" y="5805264"/>
              <a:ext cx="215797" cy="215797"/>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0" name="Oval 444"/>
            <p:cNvSpPr>
              <a:spLocks noChangeArrowheads="1"/>
            </p:cNvSpPr>
            <p:nvPr/>
          </p:nvSpPr>
          <p:spPr bwMode="auto">
            <a:xfrm>
              <a:off x="7784512" y="5805264"/>
              <a:ext cx="215797" cy="215797"/>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21" name="Oval 444"/>
            <p:cNvSpPr>
              <a:spLocks noChangeArrowheads="1"/>
            </p:cNvSpPr>
            <p:nvPr/>
          </p:nvSpPr>
          <p:spPr bwMode="auto">
            <a:xfrm>
              <a:off x="8244408" y="5256023"/>
              <a:ext cx="215797" cy="215797"/>
            </a:xfrm>
            <a:prstGeom prst="ellipse">
              <a:avLst/>
            </a:prstGeom>
            <a:solidFill>
              <a:srgbClr val="CCFFFF"/>
            </a:solidFill>
            <a:ln w="9525">
              <a:solidFill>
                <a:schemeClr val="tx1"/>
              </a:solidFill>
              <a:rou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cxnSp>
          <p:nvCxnSpPr>
            <p:cNvPr id="8" name="直接连接符 7"/>
            <p:cNvCxnSpPr>
              <a:stCxn id="16" idx="2"/>
              <a:endCxn id="18" idx="0"/>
            </p:cNvCxnSpPr>
            <p:nvPr/>
          </p:nvCxnSpPr>
          <p:spPr>
            <a:xfrm flipH="1">
              <a:off x="6691657" y="4833043"/>
              <a:ext cx="328615" cy="4229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9" idx="2"/>
              <a:endCxn id="18" idx="4"/>
            </p:cNvCxnSpPr>
            <p:nvPr/>
          </p:nvCxnSpPr>
          <p:spPr>
            <a:xfrm flipH="1" flipV="1">
              <a:off x="6691657" y="5471821"/>
              <a:ext cx="328614" cy="4413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1" idx="4"/>
              <a:endCxn id="20" idx="6"/>
            </p:cNvCxnSpPr>
            <p:nvPr/>
          </p:nvCxnSpPr>
          <p:spPr>
            <a:xfrm flipH="1">
              <a:off x="8000309" y="5471820"/>
              <a:ext cx="351998" cy="4413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7" idx="6"/>
              <a:endCxn id="21" idx="0"/>
            </p:cNvCxnSpPr>
            <p:nvPr/>
          </p:nvCxnSpPr>
          <p:spPr>
            <a:xfrm>
              <a:off x="8000309" y="4832828"/>
              <a:ext cx="351998" cy="4231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6" idx="7"/>
              <a:endCxn id="17" idx="1"/>
            </p:cNvCxnSpPr>
            <p:nvPr/>
          </p:nvCxnSpPr>
          <p:spPr>
            <a:xfrm flipV="1">
              <a:off x="7204466" y="4756532"/>
              <a:ext cx="611649" cy="2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19" idx="5"/>
              <a:endCxn id="20" idx="3"/>
            </p:cNvCxnSpPr>
            <p:nvPr/>
          </p:nvCxnSpPr>
          <p:spPr>
            <a:xfrm>
              <a:off x="7204465" y="5989458"/>
              <a:ext cx="6116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16" idx="5"/>
              <a:endCxn id="20" idx="1"/>
            </p:cNvCxnSpPr>
            <p:nvPr/>
          </p:nvCxnSpPr>
          <p:spPr>
            <a:xfrm>
              <a:off x="7204466" y="4909338"/>
              <a:ext cx="611649" cy="9275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17" idx="3"/>
              <a:endCxn id="19" idx="7"/>
            </p:cNvCxnSpPr>
            <p:nvPr/>
          </p:nvCxnSpPr>
          <p:spPr>
            <a:xfrm flipH="1">
              <a:off x="7204465" y="4909123"/>
              <a:ext cx="611650" cy="9277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21" idx="2"/>
              <a:endCxn id="18" idx="6"/>
            </p:cNvCxnSpPr>
            <p:nvPr/>
          </p:nvCxnSpPr>
          <p:spPr>
            <a:xfrm flipH="1">
              <a:off x="6799555" y="5363922"/>
              <a:ext cx="1444853"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21" idx="1"/>
              <a:endCxn id="16" idx="6"/>
            </p:cNvCxnSpPr>
            <p:nvPr/>
          </p:nvCxnSpPr>
          <p:spPr>
            <a:xfrm flipH="1" flipV="1">
              <a:off x="7236069" y="4833043"/>
              <a:ext cx="1039942" cy="4545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19" idx="0"/>
              <a:endCxn id="16" idx="4"/>
            </p:cNvCxnSpPr>
            <p:nvPr/>
          </p:nvCxnSpPr>
          <p:spPr>
            <a:xfrm flipV="1">
              <a:off x="7128170" y="4940941"/>
              <a:ext cx="1" cy="8643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19" idx="6"/>
              <a:endCxn id="21" idx="3"/>
            </p:cNvCxnSpPr>
            <p:nvPr/>
          </p:nvCxnSpPr>
          <p:spPr>
            <a:xfrm flipV="1">
              <a:off x="7236068" y="5440217"/>
              <a:ext cx="1039943" cy="4729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17" idx="4"/>
              <a:endCxn id="20" idx="0"/>
            </p:cNvCxnSpPr>
            <p:nvPr/>
          </p:nvCxnSpPr>
          <p:spPr>
            <a:xfrm>
              <a:off x="7892411" y="4940726"/>
              <a:ext cx="0" cy="8645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18" idx="7"/>
              <a:endCxn id="17" idx="2"/>
            </p:cNvCxnSpPr>
            <p:nvPr/>
          </p:nvCxnSpPr>
          <p:spPr>
            <a:xfrm flipV="1">
              <a:off x="6767952" y="4832828"/>
              <a:ext cx="1016560" cy="4547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18" idx="5"/>
              <a:endCxn id="20" idx="2"/>
            </p:cNvCxnSpPr>
            <p:nvPr/>
          </p:nvCxnSpPr>
          <p:spPr>
            <a:xfrm>
              <a:off x="6767952" y="5440218"/>
              <a:ext cx="1016560" cy="4729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矩形 74"/>
          <p:cNvSpPr/>
          <p:nvPr/>
        </p:nvSpPr>
        <p:spPr>
          <a:xfrm>
            <a:off x="6690702" y="4107525"/>
            <a:ext cx="1210588" cy="338554"/>
          </a:xfrm>
          <a:prstGeom prst="rect">
            <a:avLst/>
          </a:prstGeom>
        </p:spPr>
        <p:txBody>
          <a:bodyPr wrap="none">
            <a:spAutoFit/>
          </a:bodyPr>
          <a:lstStyle/>
          <a:p>
            <a:r>
              <a:rPr lang="zh-CN" altLang="en-US" sz="1600" dirty="0">
                <a:solidFill>
                  <a:srgbClr val="0000FF"/>
                </a:solidFill>
                <a:latin typeface="华文中宋" panose="02010600040101010101" pitchFamily="2" charset="-122"/>
                <a:ea typeface="华文中宋" panose="02010600040101010101" pitchFamily="2" charset="-122"/>
              </a:rPr>
              <a:t>全连接示意</a:t>
            </a:r>
            <a:endParaRPr lang="en-US" altLang="zh-CN" sz="16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1205458"/>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拓扑结构</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层次化类</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3</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层胖树拓扑</a:t>
            </a:r>
            <a:endPar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endParaRPr>
          </a:p>
          <a:p>
            <a:pPr>
              <a:lnSpc>
                <a:spcPts val="4700"/>
              </a:lnSpc>
              <a:spcBef>
                <a:spcPct val="0"/>
              </a:spcBef>
              <a:spcAft>
                <a:spcPct val="0"/>
              </a:spcAft>
            </a:pP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264275"/>
            <a:ext cx="8706313" cy="461665"/>
          </a:xfrm>
          <a:prstGeom prst="rect">
            <a:avLst/>
          </a:prstGeom>
          <a:noFill/>
        </p:spPr>
        <p:txBody>
          <a:bodyPr wrap="square" rtlCol="0">
            <a:spAutoFit/>
          </a:bodyPr>
          <a:lstStyle/>
          <a:p>
            <a:pPr marL="285750" indent="-285750">
              <a:buSzPct val="60000"/>
              <a:buFont typeface="Wingdings" panose="05000000000000000000" pitchFamily="2" charset="2"/>
              <a:buChar char="l"/>
            </a:pPr>
            <a:r>
              <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Level 2</a:t>
            </a:r>
            <a:r>
              <a:rPr lang="zh-CN" altLang="en-US"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Cabinet</a:t>
            </a:r>
            <a:endParaRPr lang="zh-CN" altLang="en-US"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438" r="6918"/>
          <a:stretch>
            <a:fillRect/>
          </a:stretch>
        </p:blipFill>
        <p:spPr bwMode="auto">
          <a:xfrm>
            <a:off x="4641297" y="2359920"/>
            <a:ext cx="3815121"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4465366"/>
            <a:ext cx="2518129" cy="135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右箭头 39"/>
          <p:cNvSpPr/>
          <p:nvPr/>
        </p:nvSpPr>
        <p:spPr bwMode="auto">
          <a:xfrm>
            <a:off x="3851920" y="4960815"/>
            <a:ext cx="432048" cy="360040"/>
          </a:xfrm>
          <a:prstGeom prst="rightArrow">
            <a:avLst/>
          </a:prstGeom>
          <a:solidFill>
            <a:srgbClr val="0000FF"/>
          </a:solidFill>
          <a:ln w="38100" algn="ctr">
            <a:noFill/>
            <a:round/>
          </a:ln>
          <a:effectLst/>
        </p:spPr>
        <p:txBody>
          <a:bodyPr wrap="non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ysClr val="windowText" lastClr="000000"/>
              </a:solidFill>
              <a:effectLst/>
              <a:uLnTx/>
              <a:uFillTx/>
            </a:endParaRPr>
          </a:p>
        </p:txBody>
      </p:sp>
      <p:grpSp>
        <p:nvGrpSpPr>
          <p:cNvPr id="5" name="组合 4"/>
          <p:cNvGrpSpPr/>
          <p:nvPr/>
        </p:nvGrpSpPr>
        <p:grpSpPr>
          <a:xfrm>
            <a:off x="634991" y="2780928"/>
            <a:ext cx="3673921" cy="992886"/>
            <a:chOff x="682055" y="2945569"/>
            <a:chExt cx="3673921" cy="992886"/>
          </a:xfrm>
        </p:grpSpPr>
        <p:sp>
          <p:nvSpPr>
            <p:cNvPr id="41" name="Rectangle 7"/>
            <p:cNvSpPr>
              <a:spLocks noChangeArrowheads="1"/>
            </p:cNvSpPr>
            <p:nvPr/>
          </p:nvSpPr>
          <p:spPr bwMode="auto">
            <a:xfrm rot="16200000">
              <a:off x="911029" y="3436675"/>
              <a:ext cx="272805" cy="730753"/>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43" name="Rectangle 7"/>
            <p:cNvSpPr>
              <a:spLocks noChangeArrowheads="1"/>
            </p:cNvSpPr>
            <p:nvPr/>
          </p:nvSpPr>
          <p:spPr bwMode="auto">
            <a:xfrm rot="16200000">
              <a:off x="1891684" y="3436675"/>
              <a:ext cx="272805" cy="730753"/>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44" name="Rectangle 7"/>
            <p:cNvSpPr>
              <a:spLocks noChangeArrowheads="1"/>
            </p:cNvSpPr>
            <p:nvPr/>
          </p:nvSpPr>
          <p:spPr bwMode="auto">
            <a:xfrm rot="16200000">
              <a:off x="2873541" y="3436675"/>
              <a:ext cx="272805" cy="730753"/>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46" name="Rectangle 7"/>
            <p:cNvSpPr>
              <a:spLocks noChangeArrowheads="1"/>
            </p:cNvSpPr>
            <p:nvPr/>
          </p:nvSpPr>
          <p:spPr bwMode="auto">
            <a:xfrm rot="16200000">
              <a:off x="3854197" y="3436676"/>
              <a:ext cx="272805" cy="730753"/>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grpSp>
          <p:nvGrpSpPr>
            <p:cNvPr id="3" name="组合 2"/>
            <p:cNvGrpSpPr/>
            <p:nvPr/>
          </p:nvGrpSpPr>
          <p:grpSpPr>
            <a:xfrm>
              <a:off x="682055" y="2945569"/>
              <a:ext cx="3673921" cy="720088"/>
              <a:chOff x="682055" y="2945569"/>
              <a:chExt cx="3673921" cy="720088"/>
            </a:xfrm>
          </p:grpSpPr>
          <p:sp>
            <p:nvSpPr>
              <p:cNvPr id="47" name="Rectangle 7"/>
              <p:cNvSpPr>
                <a:spLocks noChangeArrowheads="1"/>
              </p:cNvSpPr>
              <p:nvPr/>
            </p:nvSpPr>
            <p:spPr bwMode="auto">
              <a:xfrm rot="16200000">
                <a:off x="911029" y="2716595"/>
                <a:ext cx="272805" cy="730753"/>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49" name="Rectangle 7"/>
              <p:cNvSpPr>
                <a:spLocks noChangeArrowheads="1"/>
              </p:cNvSpPr>
              <p:nvPr/>
            </p:nvSpPr>
            <p:spPr bwMode="auto">
              <a:xfrm rot="16200000">
                <a:off x="1891684" y="2716595"/>
                <a:ext cx="272805" cy="730753"/>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50" name="Rectangle 7"/>
              <p:cNvSpPr>
                <a:spLocks noChangeArrowheads="1"/>
              </p:cNvSpPr>
              <p:nvPr/>
            </p:nvSpPr>
            <p:spPr bwMode="auto">
              <a:xfrm rot="16200000">
                <a:off x="2873541" y="2716595"/>
                <a:ext cx="272805" cy="730753"/>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52" name="Rectangle 7"/>
              <p:cNvSpPr>
                <a:spLocks noChangeArrowheads="1"/>
              </p:cNvSpPr>
              <p:nvPr/>
            </p:nvSpPr>
            <p:spPr bwMode="auto">
              <a:xfrm rot="16200000">
                <a:off x="3854197" y="2716596"/>
                <a:ext cx="272805" cy="730753"/>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p>
                <a:endParaRPr lang="zh-CN" altLang="en-US"/>
              </a:p>
            </p:txBody>
          </p:sp>
          <p:sp>
            <p:nvSpPr>
              <p:cNvPr id="53" name="Line 31"/>
              <p:cNvSpPr>
                <a:spLocks noChangeShapeType="1"/>
              </p:cNvSpPr>
              <p:nvPr/>
            </p:nvSpPr>
            <p:spPr bwMode="auto">
              <a:xfrm rot="16200000">
                <a:off x="1114591" y="3003379"/>
                <a:ext cx="447280" cy="8772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p>
                <a:endParaRPr lang="zh-CN" altLang="en-US"/>
              </a:p>
            </p:txBody>
          </p:sp>
          <p:sp>
            <p:nvSpPr>
              <p:cNvPr id="54" name="Line 31"/>
              <p:cNvSpPr>
                <a:spLocks noChangeShapeType="1"/>
              </p:cNvSpPr>
              <p:nvPr/>
            </p:nvSpPr>
            <p:spPr bwMode="auto">
              <a:xfrm rot="16200000">
                <a:off x="2248310" y="2998149"/>
                <a:ext cx="447284" cy="88772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p>
                <a:endParaRPr lang="zh-CN" altLang="en-US"/>
              </a:p>
            </p:txBody>
          </p:sp>
          <p:sp>
            <p:nvSpPr>
              <p:cNvPr id="55" name="Line 31"/>
              <p:cNvSpPr>
                <a:spLocks noChangeShapeType="1"/>
              </p:cNvSpPr>
              <p:nvPr/>
            </p:nvSpPr>
            <p:spPr bwMode="auto">
              <a:xfrm rot="16200000">
                <a:off x="1684065" y="3442016"/>
                <a:ext cx="447279" cy="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p>
                <a:endParaRPr lang="zh-CN" altLang="en-US"/>
              </a:p>
            </p:txBody>
          </p:sp>
          <p:sp>
            <p:nvSpPr>
              <p:cNvPr id="58" name="Line 31"/>
              <p:cNvSpPr>
                <a:spLocks noChangeShapeType="1"/>
              </p:cNvSpPr>
              <p:nvPr/>
            </p:nvSpPr>
            <p:spPr bwMode="auto">
              <a:xfrm rot="16200000" flipH="1" flipV="1">
                <a:off x="572574" y="3442011"/>
                <a:ext cx="447278" cy="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p>
                <a:endParaRPr lang="zh-CN" altLang="en-US"/>
              </a:p>
            </p:txBody>
          </p:sp>
          <p:sp>
            <p:nvSpPr>
              <p:cNvPr id="59" name="Line 31"/>
              <p:cNvSpPr>
                <a:spLocks noChangeShapeType="1"/>
              </p:cNvSpPr>
              <p:nvPr/>
            </p:nvSpPr>
            <p:spPr bwMode="auto">
              <a:xfrm rot="16200000" flipH="1">
                <a:off x="1114591" y="3003382"/>
                <a:ext cx="447277" cy="87727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p>
                <a:endParaRPr lang="zh-CN" altLang="en-US"/>
              </a:p>
            </p:txBody>
          </p:sp>
          <p:sp>
            <p:nvSpPr>
              <p:cNvPr id="60" name="Line 31"/>
              <p:cNvSpPr>
                <a:spLocks noChangeShapeType="1"/>
              </p:cNvSpPr>
              <p:nvPr/>
            </p:nvSpPr>
            <p:spPr bwMode="auto">
              <a:xfrm rot="16200000" flipH="1">
                <a:off x="1685976" y="2579829"/>
                <a:ext cx="447284" cy="17243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p>
                <a:endParaRPr lang="zh-CN" altLang="en-US"/>
              </a:p>
            </p:txBody>
          </p:sp>
          <p:sp>
            <p:nvSpPr>
              <p:cNvPr id="62" name="Line 31"/>
              <p:cNvSpPr>
                <a:spLocks noChangeShapeType="1"/>
              </p:cNvSpPr>
              <p:nvPr/>
            </p:nvSpPr>
            <p:spPr bwMode="auto">
              <a:xfrm rot="16200000" flipH="1">
                <a:off x="2335436" y="2221170"/>
                <a:ext cx="447271" cy="244168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p>
                <a:endParaRPr lang="zh-CN" altLang="en-US"/>
              </a:p>
            </p:txBody>
          </p:sp>
          <p:sp>
            <p:nvSpPr>
              <p:cNvPr id="70" name="Line 31"/>
              <p:cNvSpPr>
                <a:spLocks noChangeShapeType="1"/>
              </p:cNvSpPr>
              <p:nvPr/>
            </p:nvSpPr>
            <p:spPr bwMode="auto">
              <a:xfrm rot="16200000">
                <a:off x="1685980" y="2579834"/>
                <a:ext cx="447277" cy="17243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p>
                <a:endParaRPr lang="zh-CN" altLang="en-US"/>
              </a:p>
            </p:txBody>
          </p:sp>
          <p:sp>
            <p:nvSpPr>
              <p:cNvPr id="72" name="Line 31"/>
              <p:cNvSpPr>
                <a:spLocks noChangeShapeType="1"/>
              </p:cNvSpPr>
              <p:nvPr/>
            </p:nvSpPr>
            <p:spPr bwMode="auto">
              <a:xfrm rot="16200000">
                <a:off x="2335433" y="2221174"/>
                <a:ext cx="447276" cy="24416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p>
                <a:endParaRPr lang="zh-CN" altLang="en-US"/>
              </a:p>
            </p:txBody>
          </p:sp>
          <p:sp>
            <p:nvSpPr>
              <p:cNvPr id="73" name="Line 31"/>
              <p:cNvSpPr>
                <a:spLocks noChangeShapeType="1"/>
              </p:cNvSpPr>
              <p:nvPr/>
            </p:nvSpPr>
            <p:spPr bwMode="auto">
              <a:xfrm rot="16200000">
                <a:off x="2886990" y="2562040"/>
                <a:ext cx="447281" cy="175993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p>
                <a:endParaRPr lang="zh-CN" altLang="en-US"/>
              </a:p>
            </p:txBody>
          </p:sp>
          <p:sp>
            <p:nvSpPr>
              <p:cNvPr id="74" name="Line 31"/>
              <p:cNvSpPr>
                <a:spLocks noChangeShapeType="1"/>
              </p:cNvSpPr>
              <p:nvPr/>
            </p:nvSpPr>
            <p:spPr bwMode="auto">
              <a:xfrm rot="16200000" flipV="1">
                <a:off x="2296137" y="3045969"/>
                <a:ext cx="447270" cy="7920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p>
                <a:endParaRPr lang="zh-CN" altLang="en-US"/>
              </a:p>
            </p:txBody>
          </p:sp>
          <p:sp>
            <p:nvSpPr>
              <p:cNvPr id="76" name="Line 31"/>
              <p:cNvSpPr>
                <a:spLocks noChangeShapeType="1"/>
              </p:cNvSpPr>
              <p:nvPr/>
            </p:nvSpPr>
            <p:spPr bwMode="auto">
              <a:xfrm rot="16200000" flipV="1">
                <a:off x="2844579" y="3442017"/>
                <a:ext cx="447277" cy="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p>
                <a:endParaRPr lang="zh-CN" altLang="en-US"/>
              </a:p>
            </p:txBody>
          </p:sp>
          <p:sp>
            <p:nvSpPr>
              <p:cNvPr id="77" name="Line 31"/>
              <p:cNvSpPr>
                <a:spLocks noChangeShapeType="1"/>
              </p:cNvSpPr>
              <p:nvPr/>
            </p:nvSpPr>
            <p:spPr bwMode="auto">
              <a:xfrm rot="16200000">
                <a:off x="3456651" y="2982347"/>
                <a:ext cx="447268" cy="91933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p>
                <a:endParaRPr lang="zh-CN" altLang="en-US"/>
              </a:p>
            </p:txBody>
          </p:sp>
          <p:sp>
            <p:nvSpPr>
              <p:cNvPr id="78" name="Line 31"/>
              <p:cNvSpPr>
                <a:spLocks noChangeShapeType="1"/>
              </p:cNvSpPr>
              <p:nvPr/>
            </p:nvSpPr>
            <p:spPr bwMode="auto">
              <a:xfrm rot="16200000" flipV="1">
                <a:off x="4064988" y="3437358"/>
                <a:ext cx="43796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p>
                <a:endParaRPr lang="zh-CN" altLang="en-US"/>
              </a:p>
            </p:txBody>
          </p:sp>
          <p:sp>
            <p:nvSpPr>
              <p:cNvPr id="79" name="Line 31"/>
              <p:cNvSpPr>
                <a:spLocks noChangeShapeType="1"/>
              </p:cNvSpPr>
              <p:nvPr/>
            </p:nvSpPr>
            <p:spPr bwMode="auto">
              <a:xfrm rot="16200000" flipV="1">
                <a:off x="3456647" y="2982349"/>
                <a:ext cx="447278" cy="9193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p>
                <a:endParaRPr lang="zh-CN" altLang="en-US"/>
              </a:p>
            </p:txBody>
          </p:sp>
          <p:sp>
            <p:nvSpPr>
              <p:cNvPr id="80" name="Line 31"/>
              <p:cNvSpPr>
                <a:spLocks noChangeShapeType="1"/>
              </p:cNvSpPr>
              <p:nvPr/>
            </p:nvSpPr>
            <p:spPr bwMode="auto">
              <a:xfrm rot="16200000" flipV="1">
                <a:off x="2876856" y="2609266"/>
                <a:ext cx="437960" cy="165618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p>
                <a:endParaRPr lang="zh-CN" altLang="en-US"/>
              </a:p>
            </p:txBody>
          </p:sp>
        </p:grpSp>
      </p:grpSp>
      <p:sp>
        <p:nvSpPr>
          <p:cNvPr id="81" name="矩形 80"/>
          <p:cNvSpPr/>
          <p:nvPr/>
        </p:nvSpPr>
        <p:spPr>
          <a:xfrm>
            <a:off x="1403648" y="2276872"/>
            <a:ext cx="2236510" cy="338554"/>
          </a:xfrm>
          <a:prstGeom prst="rect">
            <a:avLst/>
          </a:prstGeom>
        </p:spPr>
        <p:txBody>
          <a:bodyPr wrap="none">
            <a:spAutoFit/>
          </a:bodyPr>
          <a:lstStyle/>
          <a:p>
            <a:r>
              <a:rPr lang="zh-CN" altLang="en-US" sz="1600" dirty="0">
                <a:solidFill>
                  <a:srgbClr val="0000FF"/>
                </a:solidFill>
                <a:latin typeface="华文中宋" panose="02010600040101010101" pitchFamily="2" charset="-122"/>
                <a:ea typeface="华文中宋" panose="02010600040101010101" pitchFamily="2" charset="-122"/>
              </a:rPr>
              <a:t>根据胖树拓扑结构猜测</a:t>
            </a:r>
            <a:endParaRPr lang="en-US" altLang="zh-CN" sz="16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右箭头 144"/>
          <p:cNvSpPr/>
          <p:nvPr/>
        </p:nvSpPr>
        <p:spPr>
          <a:xfrm>
            <a:off x="6516216" y="2863240"/>
            <a:ext cx="2037891" cy="213484"/>
          </a:xfrm>
          <a:prstGeom prst="rightArrow">
            <a:avLst>
              <a:gd name="adj1" fmla="val 50000"/>
              <a:gd name="adj2" fmla="val 89593"/>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3500000" scaled="1"/>
            <a:tileRect/>
          </a:gra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cxnSp>
        <p:nvCxnSpPr>
          <p:cNvPr id="5" name="直接箭头连接符 4"/>
          <p:cNvCxnSpPr/>
          <p:nvPr/>
        </p:nvCxnSpPr>
        <p:spPr>
          <a:xfrm flipV="1">
            <a:off x="755576" y="2492896"/>
            <a:ext cx="0" cy="3240360"/>
          </a:xfrm>
          <a:prstGeom prst="straightConnector1">
            <a:avLst/>
          </a:prstGeom>
          <a:ln w="19050">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755576" y="5733256"/>
            <a:ext cx="7344816" cy="0"/>
          </a:xfrm>
          <a:prstGeom prst="straightConnector1">
            <a:avLst/>
          </a:prstGeom>
          <a:ln w="19050">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1115616" y="5689375"/>
            <a:ext cx="72008" cy="72008"/>
          </a:xfrm>
          <a:prstGeom prst="ellipse">
            <a:avLst/>
          </a:prstGeom>
          <a:solidFill>
            <a:schemeClr val="bg1">
              <a:lumMod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8" name="椭圆 7"/>
          <p:cNvSpPr/>
          <p:nvPr/>
        </p:nvSpPr>
        <p:spPr>
          <a:xfrm>
            <a:off x="1943708" y="5689375"/>
            <a:ext cx="72008" cy="72008"/>
          </a:xfrm>
          <a:prstGeom prst="ellipse">
            <a:avLst/>
          </a:prstGeom>
          <a:solidFill>
            <a:schemeClr val="bg1">
              <a:lumMod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9" name="椭圆 8"/>
          <p:cNvSpPr/>
          <p:nvPr/>
        </p:nvSpPr>
        <p:spPr>
          <a:xfrm>
            <a:off x="2375756" y="5689375"/>
            <a:ext cx="72008" cy="72008"/>
          </a:xfrm>
          <a:prstGeom prst="ellipse">
            <a:avLst/>
          </a:prstGeom>
          <a:solidFill>
            <a:schemeClr val="bg1">
              <a:lumMod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0" name="TextBox 10"/>
          <p:cNvSpPr txBox="1"/>
          <p:nvPr/>
        </p:nvSpPr>
        <p:spPr>
          <a:xfrm>
            <a:off x="899592" y="5802282"/>
            <a:ext cx="576064" cy="276999"/>
          </a:xfrm>
          <a:prstGeom prst="rect">
            <a:avLst/>
          </a:prstGeom>
          <a:noFill/>
        </p:spPr>
        <p:txBody>
          <a:bodyPr wrap="square" rtlCol="0">
            <a:spAutoFit/>
          </a:bodyPr>
          <a:lstStyle/>
          <a:p>
            <a:r>
              <a:rPr lang="en-US" altLang="zh-CN" sz="1200" b="1" dirty="0">
                <a:latin typeface="Times New Roman" panose="02020603050405020304" pitchFamily="18" charset="0"/>
                <a:ea typeface="华文中宋" panose="02010600040101010101" pitchFamily="2" charset="-122"/>
                <a:cs typeface="Times New Roman" panose="02020603050405020304" pitchFamily="18" charset="0"/>
              </a:rPr>
              <a:t>1946</a:t>
            </a:r>
            <a:endParaRPr lang="zh-CN" altLang="en-US" sz="12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1" name="TextBox 16"/>
          <p:cNvSpPr txBox="1"/>
          <p:nvPr/>
        </p:nvSpPr>
        <p:spPr>
          <a:xfrm>
            <a:off x="1691680" y="5802282"/>
            <a:ext cx="576064" cy="276999"/>
          </a:xfrm>
          <a:prstGeom prst="rect">
            <a:avLst/>
          </a:prstGeom>
          <a:noFill/>
        </p:spPr>
        <p:txBody>
          <a:bodyPr wrap="square" rtlCol="0">
            <a:spAutoFit/>
          </a:bodyPr>
          <a:lstStyle/>
          <a:p>
            <a:r>
              <a:rPr lang="en-US" altLang="zh-CN" sz="1200" b="1" dirty="0">
                <a:latin typeface="Times New Roman" panose="02020603050405020304" pitchFamily="18" charset="0"/>
                <a:ea typeface="华文中宋" panose="02010600040101010101" pitchFamily="2" charset="-122"/>
                <a:cs typeface="Times New Roman" panose="02020603050405020304" pitchFamily="18" charset="0"/>
              </a:rPr>
              <a:t>1958</a:t>
            </a:r>
            <a:endParaRPr lang="zh-CN" altLang="en-US" sz="12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2" name="TextBox 17"/>
          <p:cNvSpPr txBox="1"/>
          <p:nvPr/>
        </p:nvSpPr>
        <p:spPr>
          <a:xfrm>
            <a:off x="2123728" y="5802282"/>
            <a:ext cx="576064" cy="276999"/>
          </a:xfrm>
          <a:prstGeom prst="rect">
            <a:avLst/>
          </a:prstGeom>
          <a:noFill/>
        </p:spPr>
        <p:txBody>
          <a:bodyPr wrap="square" rtlCol="0">
            <a:spAutoFit/>
          </a:bodyPr>
          <a:lstStyle/>
          <a:p>
            <a:r>
              <a:rPr lang="en-US" altLang="zh-CN" sz="1200" b="1" dirty="0">
                <a:latin typeface="Times New Roman" panose="02020603050405020304" pitchFamily="18" charset="0"/>
                <a:ea typeface="华文中宋" panose="02010600040101010101" pitchFamily="2" charset="-122"/>
                <a:cs typeface="Times New Roman" panose="02020603050405020304" pitchFamily="18" charset="0"/>
              </a:rPr>
              <a:t>1964</a:t>
            </a:r>
            <a:endParaRPr lang="zh-CN" altLang="en-US" sz="12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3" name="TextBox 18"/>
          <p:cNvSpPr txBox="1"/>
          <p:nvPr/>
        </p:nvSpPr>
        <p:spPr>
          <a:xfrm>
            <a:off x="2915816" y="5802282"/>
            <a:ext cx="576064" cy="276999"/>
          </a:xfrm>
          <a:prstGeom prst="rect">
            <a:avLst/>
          </a:prstGeom>
          <a:noFill/>
        </p:spPr>
        <p:txBody>
          <a:bodyPr wrap="square" rtlCol="0">
            <a:spAutoFit/>
          </a:bodyPr>
          <a:lstStyle/>
          <a:p>
            <a:r>
              <a:rPr lang="en-US" altLang="zh-CN" sz="1200" b="1" dirty="0">
                <a:latin typeface="Times New Roman" panose="02020603050405020304" pitchFamily="18" charset="0"/>
                <a:ea typeface="华文中宋" panose="02010600040101010101" pitchFamily="2" charset="-122"/>
                <a:cs typeface="Times New Roman" panose="02020603050405020304" pitchFamily="18" charset="0"/>
              </a:rPr>
              <a:t>1976</a:t>
            </a:r>
            <a:endParaRPr lang="zh-CN" altLang="en-US" sz="12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4" name="TextBox 19"/>
          <p:cNvSpPr txBox="1"/>
          <p:nvPr/>
        </p:nvSpPr>
        <p:spPr>
          <a:xfrm>
            <a:off x="4136287" y="5802282"/>
            <a:ext cx="576064" cy="276999"/>
          </a:xfrm>
          <a:prstGeom prst="rect">
            <a:avLst/>
          </a:prstGeom>
          <a:noFill/>
        </p:spPr>
        <p:txBody>
          <a:bodyPr wrap="square" rtlCol="0">
            <a:spAutoFit/>
          </a:bodyPr>
          <a:lstStyle/>
          <a:p>
            <a:r>
              <a:rPr lang="en-US" altLang="zh-CN" sz="1200" b="1" dirty="0">
                <a:latin typeface="Times New Roman" panose="02020603050405020304" pitchFamily="18" charset="0"/>
                <a:ea typeface="华文中宋" panose="02010600040101010101" pitchFamily="2" charset="-122"/>
                <a:cs typeface="Times New Roman" panose="02020603050405020304" pitchFamily="18" charset="0"/>
              </a:rPr>
              <a:t>1993</a:t>
            </a:r>
            <a:endParaRPr lang="zh-CN" altLang="en-US" sz="12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5" name="TextBox 21"/>
          <p:cNvSpPr txBox="1"/>
          <p:nvPr/>
        </p:nvSpPr>
        <p:spPr>
          <a:xfrm>
            <a:off x="4283968" y="5368750"/>
            <a:ext cx="576064" cy="276999"/>
          </a:xfrm>
          <a:prstGeom prst="rect">
            <a:avLst/>
          </a:prstGeom>
          <a:noFill/>
        </p:spPr>
        <p:txBody>
          <a:bodyPr wrap="square" rtlCol="0">
            <a:spAutoFit/>
          </a:bodyPr>
          <a:lstStyle/>
          <a:p>
            <a:r>
              <a:rPr lang="en-US" altLang="zh-CN" sz="1200" b="1" dirty="0">
                <a:latin typeface="Times New Roman" panose="02020603050405020304" pitchFamily="18" charset="0"/>
                <a:ea typeface="华文中宋" panose="02010600040101010101" pitchFamily="2" charset="-122"/>
                <a:cs typeface="Times New Roman" panose="02020603050405020304" pitchFamily="18" charset="0"/>
              </a:rPr>
              <a:t>1994</a:t>
            </a:r>
            <a:endParaRPr lang="zh-CN" altLang="en-US" sz="12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6" name="TextBox 22"/>
          <p:cNvSpPr txBox="1"/>
          <p:nvPr/>
        </p:nvSpPr>
        <p:spPr>
          <a:xfrm>
            <a:off x="5346956" y="5802282"/>
            <a:ext cx="576064" cy="276999"/>
          </a:xfrm>
          <a:prstGeom prst="rect">
            <a:avLst/>
          </a:prstGeom>
          <a:noFill/>
        </p:spPr>
        <p:txBody>
          <a:bodyPr wrap="square" rtlCol="0">
            <a:spAutoFit/>
          </a:bodyPr>
          <a:lstStyle/>
          <a:p>
            <a:r>
              <a:rPr lang="en-US" altLang="zh-CN" sz="1200" b="1" dirty="0">
                <a:latin typeface="Times New Roman" panose="02020603050405020304" pitchFamily="18" charset="0"/>
                <a:ea typeface="华文中宋" panose="02010600040101010101" pitchFamily="2" charset="-122"/>
                <a:cs typeface="Times New Roman" panose="02020603050405020304" pitchFamily="18" charset="0"/>
              </a:rPr>
              <a:t>2008</a:t>
            </a:r>
            <a:endParaRPr lang="zh-CN" altLang="en-US" sz="12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7" name="TextBox 23"/>
          <p:cNvSpPr txBox="1"/>
          <p:nvPr/>
        </p:nvSpPr>
        <p:spPr>
          <a:xfrm>
            <a:off x="5670992" y="5368750"/>
            <a:ext cx="576064" cy="276999"/>
          </a:xfrm>
          <a:prstGeom prst="rect">
            <a:avLst/>
          </a:prstGeom>
          <a:noFill/>
        </p:spPr>
        <p:txBody>
          <a:bodyPr wrap="square" rtlCol="0">
            <a:spAutoFit/>
          </a:bodyPr>
          <a:lstStyle/>
          <a:p>
            <a:r>
              <a:rPr lang="en-US" altLang="zh-CN" sz="1200" b="1" dirty="0">
                <a:latin typeface="Times New Roman" panose="02020603050405020304" pitchFamily="18" charset="0"/>
                <a:ea typeface="华文中宋" panose="02010600040101010101" pitchFamily="2" charset="-122"/>
                <a:cs typeface="Times New Roman" panose="02020603050405020304" pitchFamily="18" charset="0"/>
              </a:rPr>
              <a:t>2011</a:t>
            </a:r>
            <a:endParaRPr lang="zh-CN" altLang="en-US" sz="12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8" name="TextBox 24"/>
          <p:cNvSpPr txBox="1"/>
          <p:nvPr/>
        </p:nvSpPr>
        <p:spPr>
          <a:xfrm>
            <a:off x="5940152" y="5802282"/>
            <a:ext cx="576064" cy="276999"/>
          </a:xfrm>
          <a:prstGeom prst="rect">
            <a:avLst/>
          </a:prstGeom>
          <a:noFill/>
        </p:spPr>
        <p:txBody>
          <a:bodyPr wrap="square" rtlCol="0">
            <a:spAutoFit/>
          </a:bodyPr>
          <a:lstStyle/>
          <a:p>
            <a:r>
              <a:rPr lang="en-US" altLang="zh-CN" sz="1200" b="1" dirty="0">
                <a:latin typeface="Times New Roman" panose="02020603050405020304" pitchFamily="18" charset="0"/>
                <a:ea typeface="华文中宋" panose="02010600040101010101" pitchFamily="2" charset="-122"/>
                <a:cs typeface="Times New Roman" panose="02020603050405020304" pitchFamily="18" charset="0"/>
              </a:rPr>
              <a:t>2014</a:t>
            </a:r>
            <a:endParaRPr lang="zh-CN" altLang="en-US" sz="12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9" name="TextBox 25"/>
          <p:cNvSpPr txBox="1"/>
          <p:nvPr/>
        </p:nvSpPr>
        <p:spPr>
          <a:xfrm>
            <a:off x="6372200" y="5802282"/>
            <a:ext cx="576064" cy="276999"/>
          </a:xfrm>
          <a:prstGeom prst="rect">
            <a:avLst/>
          </a:prstGeom>
          <a:noFill/>
        </p:spPr>
        <p:txBody>
          <a:bodyPr wrap="square" rtlCol="0">
            <a:spAutoFit/>
          </a:bodyPr>
          <a:lstStyle/>
          <a:p>
            <a:r>
              <a:rPr lang="en-US" altLang="zh-CN" sz="1200" b="1" dirty="0">
                <a:latin typeface="Times New Roman" panose="02020603050405020304" pitchFamily="18" charset="0"/>
                <a:ea typeface="华文中宋" panose="02010600040101010101" pitchFamily="2" charset="-122"/>
                <a:cs typeface="Times New Roman" panose="02020603050405020304" pitchFamily="18" charset="0"/>
              </a:rPr>
              <a:t>2018</a:t>
            </a:r>
            <a:endParaRPr lang="zh-CN" altLang="en-US" sz="12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0" name="TextBox 26"/>
          <p:cNvSpPr txBox="1"/>
          <p:nvPr/>
        </p:nvSpPr>
        <p:spPr>
          <a:xfrm>
            <a:off x="6516216" y="5368750"/>
            <a:ext cx="576064" cy="276999"/>
          </a:xfrm>
          <a:prstGeom prst="rect">
            <a:avLst/>
          </a:prstGeom>
          <a:noFill/>
        </p:spPr>
        <p:txBody>
          <a:bodyPr wrap="square" rtlCol="0">
            <a:spAutoFit/>
          </a:bodyPr>
          <a:lstStyle/>
          <a:p>
            <a:r>
              <a:rPr lang="en-US" altLang="zh-CN" sz="1200" b="1" dirty="0">
                <a:latin typeface="Times New Roman" panose="02020603050405020304" pitchFamily="18" charset="0"/>
                <a:ea typeface="华文中宋" panose="02010600040101010101" pitchFamily="2" charset="-122"/>
                <a:cs typeface="Times New Roman" panose="02020603050405020304" pitchFamily="18" charset="0"/>
              </a:rPr>
              <a:t>2020</a:t>
            </a:r>
            <a:endParaRPr lang="zh-CN" altLang="en-US" sz="12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1" name="椭圆 20"/>
          <p:cNvSpPr/>
          <p:nvPr/>
        </p:nvSpPr>
        <p:spPr>
          <a:xfrm>
            <a:off x="3167844" y="5689375"/>
            <a:ext cx="72008" cy="72008"/>
          </a:xfrm>
          <a:prstGeom prst="ellipse">
            <a:avLst/>
          </a:prstGeom>
          <a:solidFill>
            <a:schemeClr val="bg1">
              <a:lumMod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2" name="椭圆 21"/>
          <p:cNvSpPr/>
          <p:nvPr/>
        </p:nvSpPr>
        <p:spPr>
          <a:xfrm>
            <a:off x="4388315" y="5689375"/>
            <a:ext cx="72008" cy="72008"/>
          </a:xfrm>
          <a:prstGeom prst="ellipse">
            <a:avLst/>
          </a:prstGeom>
          <a:solidFill>
            <a:schemeClr val="bg1">
              <a:lumMod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3" name="椭圆 22"/>
          <p:cNvSpPr/>
          <p:nvPr/>
        </p:nvSpPr>
        <p:spPr>
          <a:xfrm>
            <a:off x="4532331" y="5689375"/>
            <a:ext cx="72008" cy="72008"/>
          </a:xfrm>
          <a:prstGeom prst="ellipse">
            <a:avLst/>
          </a:prstGeom>
          <a:solidFill>
            <a:schemeClr val="bg1">
              <a:lumMod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4" name="椭圆 23"/>
          <p:cNvSpPr/>
          <p:nvPr/>
        </p:nvSpPr>
        <p:spPr>
          <a:xfrm>
            <a:off x="5598984" y="5689375"/>
            <a:ext cx="72008" cy="72008"/>
          </a:xfrm>
          <a:prstGeom prst="ellipse">
            <a:avLst/>
          </a:prstGeom>
          <a:solidFill>
            <a:schemeClr val="bg1">
              <a:lumMod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5" name="椭圆 24"/>
          <p:cNvSpPr/>
          <p:nvPr/>
        </p:nvSpPr>
        <p:spPr>
          <a:xfrm>
            <a:off x="5904148" y="5689375"/>
            <a:ext cx="72008" cy="72008"/>
          </a:xfrm>
          <a:prstGeom prst="ellipse">
            <a:avLst/>
          </a:prstGeom>
          <a:solidFill>
            <a:schemeClr val="bg1">
              <a:lumMod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6" name="椭圆 25"/>
          <p:cNvSpPr/>
          <p:nvPr/>
        </p:nvSpPr>
        <p:spPr>
          <a:xfrm>
            <a:off x="6192180" y="5689375"/>
            <a:ext cx="72008" cy="72008"/>
          </a:xfrm>
          <a:prstGeom prst="ellipse">
            <a:avLst/>
          </a:prstGeom>
          <a:solidFill>
            <a:schemeClr val="bg1">
              <a:lumMod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7" name="椭圆 26"/>
          <p:cNvSpPr/>
          <p:nvPr/>
        </p:nvSpPr>
        <p:spPr>
          <a:xfrm>
            <a:off x="6588224" y="5689375"/>
            <a:ext cx="72008" cy="72008"/>
          </a:xfrm>
          <a:prstGeom prst="ellipse">
            <a:avLst/>
          </a:prstGeom>
          <a:solidFill>
            <a:schemeClr val="bg1">
              <a:lumMod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8" name="椭圆 27"/>
          <p:cNvSpPr/>
          <p:nvPr/>
        </p:nvSpPr>
        <p:spPr>
          <a:xfrm>
            <a:off x="6732240" y="5689375"/>
            <a:ext cx="72008" cy="72008"/>
          </a:xfrm>
          <a:prstGeom prst="ellipse">
            <a:avLst/>
          </a:prstGeom>
          <a:solidFill>
            <a:schemeClr val="bg1">
              <a:lumMod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cxnSp>
        <p:nvCxnSpPr>
          <p:cNvPr id="29" name="直接箭头连接符 28"/>
          <p:cNvCxnSpPr/>
          <p:nvPr/>
        </p:nvCxnSpPr>
        <p:spPr>
          <a:xfrm flipV="1">
            <a:off x="1151620" y="5764601"/>
            <a:ext cx="0" cy="87252"/>
          </a:xfrm>
          <a:prstGeom prst="straightConnector1">
            <a:avLst/>
          </a:prstGeom>
          <a:ln w="12700">
            <a:solidFill>
              <a:srgbClr val="0070C0"/>
            </a:solidFill>
            <a:prstDash val="solid"/>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1978317" y="5764601"/>
            <a:ext cx="0" cy="87252"/>
          </a:xfrm>
          <a:prstGeom prst="straightConnector1">
            <a:avLst/>
          </a:prstGeom>
          <a:ln w="12700">
            <a:solidFill>
              <a:srgbClr val="0070C0"/>
            </a:solidFill>
            <a:prstDash val="solid"/>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2411760" y="5771495"/>
            <a:ext cx="0" cy="87252"/>
          </a:xfrm>
          <a:prstGeom prst="straightConnector1">
            <a:avLst/>
          </a:prstGeom>
          <a:ln w="12700">
            <a:solidFill>
              <a:srgbClr val="0070C0"/>
            </a:solidFill>
            <a:prstDash val="solid"/>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3203848" y="5774088"/>
            <a:ext cx="0" cy="87252"/>
          </a:xfrm>
          <a:prstGeom prst="straightConnector1">
            <a:avLst/>
          </a:prstGeom>
          <a:ln w="12700">
            <a:solidFill>
              <a:srgbClr val="0070C0"/>
            </a:solidFill>
            <a:prstDash val="solid"/>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4424319" y="5771495"/>
            <a:ext cx="0" cy="87252"/>
          </a:xfrm>
          <a:prstGeom prst="straightConnector1">
            <a:avLst/>
          </a:prstGeom>
          <a:ln w="12700">
            <a:solidFill>
              <a:srgbClr val="0070C0"/>
            </a:solidFill>
            <a:prstDash val="solid"/>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5630333" y="5774088"/>
            <a:ext cx="0" cy="87252"/>
          </a:xfrm>
          <a:prstGeom prst="straightConnector1">
            <a:avLst/>
          </a:prstGeom>
          <a:ln w="12700">
            <a:solidFill>
              <a:srgbClr val="0070C0"/>
            </a:solidFill>
            <a:prstDash val="solid"/>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6228184" y="5773330"/>
            <a:ext cx="0" cy="87252"/>
          </a:xfrm>
          <a:prstGeom prst="straightConnector1">
            <a:avLst/>
          </a:prstGeom>
          <a:ln w="12700">
            <a:solidFill>
              <a:srgbClr val="0070C0"/>
            </a:solidFill>
            <a:prstDash val="solid"/>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6624228" y="5774088"/>
            <a:ext cx="0" cy="87252"/>
          </a:xfrm>
          <a:prstGeom prst="straightConnector1">
            <a:avLst/>
          </a:prstGeom>
          <a:ln w="12700">
            <a:solidFill>
              <a:srgbClr val="0070C0"/>
            </a:solidFill>
            <a:prstDash val="solid"/>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6768244" y="5602123"/>
            <a:ext cx="0" cy="87252"/>
          </a:xfrm>
          <a:prstGeom prst="straightConnector1">
            <a:avLst/>
          </a:prstGeom>
          <a:ln w="12700">
            <a:solidFill>
              <a:srgbClr val="0070C0"/>
            </a:solidFill>
            <a:prstDash val="solid"/>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5940152" y="5602123"/>
            <a:ext cx="0" cy="87252"/>
          </a:xfrm>
          <a:prstGeom prst="straightConnector1">
            <a:avLst/>
          </a:prstGeom>
          <a:ln w="12700">
            <a:solidFill>
              <a:srgbClr val="0070C0"/>
            </a:solidFill>
            <a:prstDash val="solid"/>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4568335" y="5602123"/>
            <a:ext cx="0" cy="87252"/>
          </a:xfrm>
          <a:prstGeom prst="straightConnector1">
            <a:avLst/>
          </a:prstGeom>
          <a:ln w="12700">
            <a:solidFill>
              <a:srgbClr val="0070C0"/>
            </a:solidFill>
            <a:prstDash val="solid"/>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40" name="TextBox 54"/>
          <p:cNvSpPr txBox="1"/>
          <p:nvPr/>
        </p:nvSpPr>
        <p:spPr>
          <a:xfrm>
            <a:off x="5436096" y="4178252"/>
            <a:ext cx="720080" cy="369332"/>
          </a:xfrm>
          <a:prstGeom prst="rect">
            <a:avLst/>
          </a:prstGeom>
          <a:noFill/>
        </p:spPr>
        <p:txBody>
          <a:bodyPr wrap="square" rtlCol="0">
            <a:spAutoFit/>
          </a:bodyPr>
          <a:lstStyle/>
          <a:p>
            <a:pPr algn="ctr"/>
            <a:r>
              <a:rPr lang="zh-CN" altLang="en-US" sz="900" b="1" dirty="0">
                <a:latin typeface="Times New Roman" panose="02020603050405020304" pitchFamily="18" charset="0"/>
                <a:ea typeface="华文中宋" panose="02010600040101010101" pitchFamily="2" charset="-122"/>
                <a:cs typeface="Times New Roman" panose="02020603050405020304" pitchFamily="18" charset="0"/>
              </a:rPr>
              <a:t>曙光</a:t>
            </a:r>
            <a:r>
              <a:rPr lang="en-US" altLang="zh-CN" sz="900" b="1" dirty="0">
                <a:latin typeface="Times New Roman" panose="02020603050405020304" pitchFamily="18" charset="0"/>
                <a:ea typeface="华文中宋" panose="02010600040101010101" pitchFamily="2" charset="-122"/>
                <a:cs typeface="Times New Roman" panose="02020603050405020304" pitchFamily="18" charset="0"/>
              </a:rPr>
              <a:t>1000~5000</a:t>
            </a:r>
            <a:endParaRPr lang="zh-CN" altLang="en-US" sz="9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1" name="TextBox 55"/>
          <p:cNvSpPr txBox="1"/>
          <p:nvPr/>
        </p:nvSpPr>
        <p:spPr>
          <a:xfrm>
            <a:off x="5940152" y="3835502"/>
            <a:ext cx="720080" cy="369332"/>
          </a:xfrm>
          <a:prstGeom prst="rect">
            <a:avLst/>
          </a:prstGeom>
          <a:noFill/>
        </p:spPr>
        <p:txBody>
          <a:bodyPr wrap="square" rtlCol="0">
            <a:spAutoFit/>
          </a:bodyPr>
          <a:lstStyle/>
          <a:p>
            <a:pPr algn="ctr"/>
            <a:r>
              <a:rPr lang="zh-CN" altLang="en-US" sz="900" b="1" dirty="0">
                <a:latin typeface="Times New Roman" panose="02020603050405020304" pitchFamily="18" charset="0"/>
                <a:ea typeface="华文中宋" panose="02010600040101010101" pitchFamily="2" charset="-122"/>
                <a:cs typeface="Times New Roman" panose="02020603050405020304" pitchFamily="18" charset="0"/>
              </a:rPr>
              <a:t>曙光</a:t>
            </a:r>
            <a:r>
              <a:rPr lang="en-US" altLang="zh-CN" sz="900" b="1" dirty="0">
                <a:latin typeface="Times New Roman" panose="02020603050405020304" pitchFamily="18" charset="0"/>
                <a:ea typeface="华文中宋" panose="02010600040101010101" pitchFamily="2" charset="-122"/>
                <a:cs typeface="Times New Roman" panose="02020603050405020304" pitchFamily="18" charset="0"/>
              </a:rPr>
              <a:t>60001.27P</a:t>
            </a:r>
            <a:endParaRPr lang="zh-CN" altLang="en-US" sz="9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2" name="椭圆 41"/>
          <p:cNvSpPr/>
          <p:nvPr/>
        </p:nvSpPr>
        <p:spPr>
          <a:xfrm>
            <a:off x="1115616" y="5435241"/>
            <a:ext cx="72008" cy="72008"/>
          </a:xfrm>
          <a:prstGeom prst="ellipse">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3" name="椭圆 42"/>
          <p:cNvSpPr/>
          <p:nvPr/>
        </p:nvSpPr>
        <p:spPr>
          <a:xfrm>
            <a:off x="1942313" y="5140938"/>
            <a:ext cx="72008" cy="72008"/>
          </a:xfrm>
          <a:prstGeom prst="ellipse">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4" name="椭圆 43"/>
          <p:cNvSpPr/>
          <p:nvPr/>
        </p:nvSpPr>
        <p:spPr>
          <a:xfrm>
            <a:off x="2375756" y="5068930"/>
            <a:ext cx="72008" cy="72008"/>
          </a:xfrm>
          <a:prstGeom prst="ellipse">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cxnSp>
        <p:nvCxnSpPr>
          <p:cNvPr id="45" name="直接连接符 44"/>
          <p:cNvCxnSpPr>
            <a:stCxn id="74" idx="2"/>
            <a:endCxn id="43" idx="2"/>
          </p:cNvCxnSpPr>
          <p:nvPr/>
        </p:nvCxnSpPr>
        <p:spPr>
          <a:xfrm flipV="1">
            <a:off x="1187624" y="5176942"/>
            <a:ext cx="754689" cy="279793"/>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43" idx="7"/>
            <a:endCxn id="44" idx="2"/>
          </p:cNvCxnSpPr>
          <p:nvPr/>
        </p:nvCxnSpPr>
        <p:spPr>
          <a:xfrm flipV="1">
            <a:off x="2003776" y="5104934"/>
            <a:ext cx="371980" cy="46549"/>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3167844" y="4690176"/>
            <a:ext cx="72008" cy="72008"/>
          </a:xfrm>
          <a:prstGeom prst="ellipse">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cxnSp>
        <p:nvCxnSpPr>
          <p:cNvPr id="48" name="直接连接符 47"/>
          <p:cNvCxnSpPr>
            <a:stCxn id="44" idx="6"/>
            <a:endCxn id="47" idx="2"/>
          </p:cNvCxnSpPr>
          <p:nvPr/>
        </p:nvCxnSpPr>
        <p:spPr>
          <a:xfrm flipV="1">
            <a:off x="2447764" y="4726180"/>
            <a:ext cx="720080" cy="378754"/>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4388315" y="4511580"/>
            <a:ext cx="72008" cy="72008"/>
          </a:xfrm>
          <a:prstGeom prst="ellipse">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cxnSp>
        <p:nvCxnSpPr>
          <p:cNvPr id="50" name="直接连接符 49"/>
          <p:cNvCxnSpPr>
            <a:endCxn id="49" idx="2"/>
          </p:cNvCxnSpPr>
          <p:nvPr/>
        </p:nvCxnSpPr>
        <p:spPr>
          <a:xfrm flipV="1">
            <a:off x="3228764" y="4547584"/>
            <a:ext cx="1159551" cy="168118"/>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4535996" y="4511580"/>
            <a:ext cx="72008" cy="72008"/>
          </a:xfrm>
          <a:prstGeom prst="ellipse">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cxnSp>
        <p:nvCxnSpPr>
          <p:cNvPr id="52" name="直接连接符 51"/>
          <p:cNvCxnSpPr>
            <a:stCxn id="49" idx="6"/>
            <a:endCxn id="51" idx="2"/>
          </p:cNvCxnSpPr>
          <p:nvPr/>
        </p:nvCxnSpPr>
        <p:spPr>
          <a:xfrm>
            <a:off x="4460323" y="4547584"/>
            <a:ext cx="75673"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a:off x="5598984" y="4077072"/>
            <a:ext cx="72008" cy="72008"/>
          </a:xfrm>
          <a:prstGeom prst="ellipse">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cxnSp>
        <p:nvCxnSpPr>
          <p:cNvPr id="54" name="直接连接符 53"/>
          <p:cNvCxnSpPr>
            <a:stCxn id="51" idx="6"/>
            <a:endCxn id="53" idx="3"/>
          </p:cNvCxnSpPr>
          <p:nvPr/>
        </p:nvCxnSpPr>
        <p:spPr>
          <a:xfrm flipV="1">
            <a:off x="4608004" y="4138535"/>
            <a:ext cx="1001525" cy="409049"/>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a:off x="5902852" y="3919564"/>
            <a:ext cx="72008" cy="72008"/>
          </a:xfrm>
          <a:prstGeom prst="ellipse">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cxnSp>
        <p:nvCxnSpPr>
          <p:cNvPr id="56" name="直接连接符 55"/>
          <p:cNvCxnSpPr>
            <a:stCxn id="53" idx="6"/>
            <a:endCxn id="55" idx="3"/>
          </p:cNvCxnSpPr>
          <p:nvPr/>
        </p:nvCxnSpPr>
        <p:spPr>
          <a:xfrm flipV="1">
            <a:off x="5670992" y="3981027"/>
            <a:ext cx="242405" cy="132049"/>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57" name="椭圆 56"/>
          <p:cNvSpPr/>
          <p:nvPr/>
        </p:nvSpPr>
        <p:spPr>
          <a:xfrm>
            <a:off x="6192180" y="3700778"/>
            <a:ext cx="72008" cy="72008"/>
          </a:xfrm>
          <a:prstGeom prst="ellipse">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cxnSp>
        <p:nvCxnSpPr>
          <p:cNvPr id="58" name="直接连接符 57"/>
          <p:cNvCxnSpPr>
            <a:stCxn id="55" idx="7"/>
            <a:endCxn id="57" idx="3"/>
          </p:cNvCxnSpPr>
          <p:nvPr/>
        </p:nvCxnSpPr>
        <p:spPr>
          <a:xfrm flipV="1">
            <a:off x="5964315" y="3762241"/>
            <a:ext cx="238410" cy="167868"/>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6588224" y="3340738"/>
            <a:ext cx="72008" cy="72008"/>
          </a:xfrm>
          <a:prstGeom prst="ellipse">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cxnSp>
        <p:nvCxnSpPr>
          <p:cNvPr id="60" name="直接连接符 59"/>
          <p:cNvCxnSpPr>
            <a:stCxn id="57" idx="7"/>
            <a:endCxn id="59" idx="3"/>
          </p:cNvCxnSpPr>
          <p:nvPr/>
        </p:nvCxnSpPr>
        <p:spPr>
          <a:xfrm flipV="1">
            <a:off x="6253643" y="3402201"/>
            <a:ext cx="345126" cy="30912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61" name="TextBox 102"/>
          <p:cNvSpPr txBox="1"/>
          <p:nvPr/>
        </p:nvSpPr>
        <p:spPr>
          <a:xfrm>
            <a:off x="6264188" y="2971406"/>
            <a:ext cx="720080" cy="369332"/>
          </a:xfrm>
          <a:prstGeom prst="rect">
            <a:avLst/>
          </a:prstGeom>
          <a:noFill/>
        </p:spPr>
        <p:txBody>
          <a:bodyPr wrap="square" rtlCol="0">
            <a:spAutoFit/>
          </a:bodyPr>
          <a:lstStyle/>
          <a:p>
            <a:pPr algn="ctr"/>
            <a:r>
              <a:rPr lang="en-US" altLang="zh-CN" sz="900" b="1" dirty="0">
                <a:latin typeface="Times New Roman" panose="02020603050405020304" pitchFamily="18" charset="0"/>
                <a:ea typeface="华文中宋" panose="02010600040101010101" pitchFamily="2" charset="-122"/>
                <a:cs typeface="Times New Roman" panose="02020603050405020304" pitchFamily="18" charset="0"/>
              </a:rPr>
              <a:t>Summit</a:t>
            </a:r>
            <a:endParaRPr lang="en-US" altLang="zh-CN" sz="900" b="1" dirty="0">
              <a:latin typeface="Times New Roman" panose="02020603050405020304" pitchFamily="18" charset="0"/>
              <a:ea typeface="华文中宋" panose="02010600040101010101" pitchFamily="2" charset="-122"/>
              <a:cs typeface="Times New Roman" panose="02020603050405020304" pitchFamily="18" charset="0"/>
            </a:endParaRPr>
          </a:p>
          <a:p>
            <a:pPr algn="ctr"/>
            <a:r>
              <a:rPr lang="en-US" altLang="zh-CN" sz="900" b="1" dirty="0">
                <a:latin typeface="Times New Roman" panose="02020603050405020304" pitchFamily="18" charset="0"/>
                <a:ea typeface="华文中宋" panose="02010600040101010101" pitchFamily="2" charset="-122"/>
                <a:cs typeface="Times New Roman" panose="02020603050405020304" pitchFamily="18" charset="0"/>
              </a:rPr>
              <a:t>143.5P</a:t>
            </a:r>
            <a:endParaRPr lang="zh-CN" altLang="en-US" sz="900" b="1" dirty="0">
              <a:latin typeface="Times New Roman" panose="02020603050405020304" pitchFamily="18" charset="0"/>
              <a:ea typeface="华文中宋" panose="02010600040101010101" pitchFamily="2" charset="-122"/>
              <a:cs typeface="Times New Roman" panose="02020603050405020304" pitchFamily="18" charset="0"/>
            </a:endParaRPr>
          </a:p>
        </p:txBody>
      </p:sp>
      <p:cxnSp>
        <p:nvCxnSpPr>
          <p:cNvPr id="62" name="直接连接符 61"/>
          <p:cNvCxnSpPr>
            <a:stCxn id="59" idx="7"/>
          </p:cNvCxnSpPr>
          <p:nvPr/>
        </p:nvCxnSpPr>
        <p:spPr>
          <a:xfrm flipV="1">
            <a:off x="6649687" y="2980698"/>
            <a:ext cx="730625" cy="370585"/>
          </a:xfrm>
          <a:prstGeom prst="line">
            <a:avLst/>
          </a:prstGeom>
          <a:ln w="28575">
            <a:solidFill>
              <a:srgbClr val="C0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TextBox 109"/>
          <p:cNvSpPr txBox="1"/>
          <p:nvPr/>
        </p:nvSpPr>
        <p:spPr>
          <a:xfrm>
            <a:off x="755576" y="2404634"/>
            <a:ext cx="576064" cy="307777"/>
          </a:xfrm>
          <a:prstGeom prst="rect">
            <a:avLst/>
          </a:prstGeom>
          <a:noFill/>
        </p:spPr>
        <p:txBody>
          <a:bodyPr wrap="square" rtlCol="0">
            <a:spAutoFit/>
          </a:bodyPr>
          <a:lstStyle/>
          <a:p>
            <a:r>
              <a:rPr lang="zh-CN" altLang="en-US" sz="1400" b="1" dirty="0">
                <a:latin typeface="Times New Roman" panose="02020603050405020304" pitchFamily="18" charset="0"/>
                <a:ea typeface="华文中宋" panose="02010600040101010101" pitchFamily="2" charset="-122"/>
                <a:cs typeface="Times New Roman" panose="02020603050405020304" pitchFamily="18" charset="0"/>
              </a:rPr>
              <a:t>性能</a:t>
            </a:r>
            <a:endParaRPr lang="zh-CN" altLang="en-US" sz="14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4" name="TextBox 110"/>
          <p:cNvSpPr txBox="1"/>
          <p:nvPr/>
        </p:nvSpPr>
        <p:spPr>
          <a:xfrm>
            <a:off x="7668344" y="5760776"/>
            <a:ext cx="576064" cy="307777"/>
          </a:xfrm>
          <a:prstGeom prst="rect">
            <a:avLst/>
          </a:prstGeom>
          <a:noFill/>
        </p:spPr>
        <p:txBody>
          <a:bodyPr wrap="square" rtlCol="0">
            <a:spAutoFit/>
          </a:bodyPr>
          <a:lstStyle/>
          <a:p>
            <a:r>
              <a:rPr lang="zh-CN" altLang="en-US" sz="1400" b="1" dirty="0">
                <a:latin typeface="Times New Roman" panose="02020603050405020304" pitchFamily="18" charset="0"/>
                <a:ea typeface="华文中宋" panose="02010600040101010101" pitchFamily="2" charset="-122"/>
                <a:cs typeface="Times New Roman" panose="02020603050405020304" pitchFamily="18" charset="0"/>
              </a:rPr>
              <a:t>时间</a:t>
            </a:r>
            <a:endParaRPr lang="zh-CN" altLang="en-US" sz="1400" b="1" dirty="0">
              <a:latin typeface="Times New Roman" panose="02020603050405020304" pitchFamily="18" charset="0"/>
              <a:ea typeface="华文中宋" panose="02010600040101010101" pitchFamily="2" charset="-122"/>
              <a:cs typeface="Times New Roman" panose="02020603050405020304" pitchFamily="18" charset="0"/>
            </a:endParaRPr>
          </a:p>
        </p:txBody>
      </p:sp>
      <p:cxnSp>
        <p:nvCxnSpPr>
          <p:cNvPr id="65" name="直接连接符 64"/>
          <p:cNvCxnSpPr/>
          <p:nvPr/>
        </p:nvCxnSpPr>
        <p:spPr>
          <a:xfrm>
            <a:off x="1169726" y="3955568"/>
            <a:ext cx="0" cy="1449582"/>
          </a:xfrm>
          <a:prstGeom prst="line">
            <a:avLst/>
          </a:prstGeom>
          <a:ln w="190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1978318" y="3950266"/>
            <a:ext cx="1394" cy="1180200"/>
          </a:xfrm>
          <a:prstGeom prst="line">
            <a:avLst/>
          </a:prstGeom>
          <a:ln w="190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2407187" y="3950266"/>
            <a:ext cx="0" cy="1087642"/>
          </a:xfrm>
          <a:prstGeom prst="line">
            <a:avLst/>
          </a:prstGeom>
          <a:ln w="190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3203848" y="3930109"/>
            <a:ext cx="0" cy="744948"/>
          </a:xfrm>
          <a:prstGeom prst="line">
            <a:avLst/>
          </a:prstGeom>
          <a:ln w="190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424319" y="3376742"/>
            <a:ext cx="0" cy="1110290"/>
          </a:xfrm>
          <a:prstGeom prst="line">
            <a:avLst/>
          </a:prstGeom>
          <a:ln w="190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右箭头 120"/>
          <p:cNvSpPr/>
          <p:nvPr/>
        </p:nvSpPr>
        <p:spPr>
          <a:xfrm>
            <a:off x="1115616" y="3736782"/>
            <a:ext cx="3452719" cy="213484"/>
          </a:xfrm>
          <a:prstGeom prst="rightArrow">
            <a:avLst>
              <a:gd name="adj1" fmla="val 50000"/>
              <a:gd name="adj2" fmla="val 89593"/>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0800000" scaled="1"/>
            <a:tileRect/>
          </a:gra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cxnSp>
        <p:nvCxnSpPr>
          <p:cNvPr id="71" name="直接连接符 70"/>
          <p:cNvCxnSpPr/>
          <p:nvPr/>
        </p:nvCxnSpPr>
        <p:spPr>
          <a:xfrm>
            <a:off x="5634988" y="3340738"/>
            <a:ext cx="0" cy="743549"/>
          </a:xfrm>
          <a:prstGeom prst="line">
            <a:avLst/>
          </a:prstGeom>
          <a:ln w="190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6228184" y="3329003"/>
            <a:ext cx="0" cy="371775"/>
          </a:xfrm>
          <a:prstGeom prst="line">
            <a:avLst/>
          </a:prstGeom>
          <a:ln w="190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右箭头 136"/>
          <p:cNvSpPr/>
          <p:nvPr/>
        </p:nvSpPr>
        <p:spPr>
          <a:xfrm>
            <a:off x="4388315" y="3199262"/>
            <a:ext cx="2037891" cy="213484"/>
          </a:xfrm>
          <a:prstGeom prst="rightArrow">
            <a:avLst>
              <a:gd name="adj1" fmla="val 50000"/>
              <a:gd name="adj2" fmla="val 89593"/>
            </a:avLst>
          </a:prstGeom>
          <a:gradFill flip="none" rotWithShape="1">
            <a:gsLst>
              <a:gs pos="0">
                <a:schemeClr val="bg2">
                  <a:lumMod val="75000"/>
                  <a:tint val="66000"/>
                  <a:satMod val="160000"/>
                </a:schemeClr>
              </a:gs>
              <a:gs pos="50000">
                <a:schemeClr val="bg2">
                  <a:lumMod val="75000"/>
                  <a:tint val="44500"/>
                  <a:satMod val="160000"/>
                </a:schemeClr>
              </a:gs>
              <a:gs pos="100000">
                <a:schemeClr val="bg2">
                  <a:lumMod val="75000"/>
                  <a:tint val="23500"/>
                  <a:satMod val="160000"/>
                </a:schemeClr>
              </a:gs>
            </a:gsLst>
            <a:lin ang="10800000" scaled="1"/>
            <a:tileRect/>
          </a:gra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74" name="TextBox 48"/>
          <p:cNvSpPr txBox="1"/>
          <p:nvPr/>
        </p:nvSpPr>
        <p:spPr>
          <a:xfrm>
            <a:off x="827584" y="5087403"/>
            <a:ext cx="720080" cy="369332"/>
          </a:xfrm>
          <a:prstGeom prst="rect">
            <a:avLst/>
          </a:prstGeom>
          <a:noFill/>
        </p:spPr>
        <p:txBody>
          <a:bodyPr wrap="square" rtlCol="0">
            <a:spAutoFit/>
          </a:bodyPr>
          <a:lstStyle/>
          <a:p>
            <a:pPr algn="ctr"/>
            <a:r>
              <a:rPr lang="en-US" altLang="zh-CN" sz="900" b="1" dirty="0" err="1">
                <a:latin typeface="Times New Roman" panose="02020603050405020304" pitchFamily="18" charset="0"/>
                <a:ea typeface="华文中宋" panose="02010600040101010101" pitchFamily="2" charset="-122"/>
                <a:cs typeface="Times New Roman" panose="02020603050405020304" pitchFamily="18" charset="0"/>
              </a:rPr>
              <a:t>Eniac</a:t>
            </a:r>
            <a:endParaRPr lang="en-US" altLang="zh-CN" sz="900" b="1" dirty="0">
              <a:latin typeface="Times New Roman" panose="02020603050405020304" pitchFamily="18" charset="0"/>
              <a:ea typeface="华文中宋" panose="02010600040101010101" pitchFamily="2" charset="-122"/>
              <a:cs typeface="Times New Roman" panose="02020603050405020304" pitchFamily="18" charset="0"/>
            </a:endParaRPr>
          </a:p>
          <a:p>
            <a:pPr algn="ctr"/>
            <a:r>
              <a:rPr lang="en-US" altLang="zh-CN" sz="900" b="1" dirty="0">
                <a:latin typeface="Times New Roman" panose="02020603050405020304" pitchFamily="18" charset="0"/>
                <a:ea typeface="华文中宋" panose="02010600040101010101" pitchFamily="2" charset="-122"/>
                <a:cs typeface="Times New Roman" panose="02020603050405020304" pitchFamily="18" charset="0"/>
              </a:rPr>
              <a:t>5000</a:t>
            </a:r>
            <a:r>
              <a:rPr lang="zh-CN" altLang="en-US" sz="900" b="1" dirty="0">
                <a:latin typeface="Times New Roman" panose="02020603050405020304" pitchFamily="18" charset="0"/>
                <a:ea typeface="华文中宋" panose="02010600040101010101" pitchFamily="2" charset="-122"/>
                <a:cs typeface="Times New Roman" panose="02020603050405020304" pitchFamily="18" charset="0"/>
              </a:rPr>
              <a:t>次</a:t>
            </a:r>
            <a:endParaRPr lang="zh-CN" altLang="en-US" sz="9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75" name="TextBox 49"/>
          <p:cNvSpPr txBox="1"/>
          <p:nvPr/>
        </p:nvSpPr>
        <p:spPr>
          <a:xfrm>
            <a:off x="1619672" y="5212946"/>
            <a:ext cx="720080" cy="369332"/>
          </a:xfrm>
          <a:prstGeom prst="rect">
            <a:avLst/>
          </a:prstGeom>
          <a:noFill/>
        </p:spPr>
        <p:txBody>
          <a:bodyPr wrap="square" rtlCol="0">
            <a:spAutoFit/>
          </a:bodyPr>
          <a:lstStyle/>
          <a:p>
            <a:pPr algn="ctr"/>
            <a:r>
              <a:rPr lang="en-US" altLang="zh-CN" sz="900" b="1" dirty="0">
                <a:latin typeface="Times New Roman" panose="02020603050405020304" pitchFamily="18" charset="0"/>
                <a:ea typeface="华文中宋" panose="02010600040101010101" pitchFamily="2" charset="-122"/>
                <a:cs typeface="Times New Roman" panose="02020603050405020304" pitchFamily="18" charset="0"/>
              </a:rPr>
              <a:t>RCA501</a:t>
            </a:r>
            <a:endParaRPr lang="en-US" altLang="zh-CN" sz="900" b="1" dirty="0">
              <a:latin typeface="Times New Roman" panose="02020603050405020304" pitchFamily="18" charset="0"/>
              <a:ea typeface="华文中宋" panose="02010600040101010101" pitchFamily="2" charset="-122"/>
              <a:cs typeface="Times New Roman" panose="02020603050405020304" pitchFamily="18" charset="0"/>
            </a:endParaRPr>
          </a:p>
          <a:p>
            <a:pPr algn="ctr"/>
            <a:r>
              <a:rPr lang="en-US" altLang="zh-CN" sz="900" b="1" dirty="0">
                <a:latin typeface="Times New Roman" panose="02020603050405020304" pitchFamily="18" charset="0"/>
                <a:ea typeface="华文中宋" panose="02010600040101010101" pitchFamily="2" charset="-122"/>
                <a:cs typeface="Times New Roman" panose="02020603050405020304" pitchFamily="18" charset="0"/>
              </a:rPr>
              <a:t>10</a:t>
            </a:r>
            <a:r>
              <a:rPr lang="zh-CN" altLang="en-US" sz="900" b="1" dirty="0">
                <a:latin typeface="Times New Roman" panose="02020603050405020304" pitchFamily="18" charset="0"/>
                <a:ea typeface="华文中宋" panose="02010600040101010101" pitchFamily="2" charset="-122"/>
                <a:cs typeface="Times New Roman" panose="02020603050405020304" pitchFamily="18" charset="0"/>
              </a:rPr>
              <a:t>万次</a:t>
            </a:r>
            <a:endParaRPr lang="zh-CN" altLang="en-US" sz="9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76" name="TextBox 50"/>
          <p:cNvSpPr txBox="1"/>
          <p:nvPr/>
        </p:nvSpPr>
        <p:spPr>
          <a:xfrm>
            <a:off x="2051720" y="5131646"/>
            <a:ext cx="720080" cy="369332"/>
          </a:xfrm>
          <a:prstGeom prst="rect">
            <a:avLst/>
          </a:prstGeom>
          <a:noFill/>
        </p:spPr>
        <p:txBody>
          <a:bodyPr wrap="square" rtlCol="0">
            <a:spAutoFit/>
          </a:bodyPr>
          <a:lstStyle/>
          <a:p>
            <a:pPr algn="ctr"/>
            <a:r>
              <a:rPr lang="en-US" altLang="zh-CN" sz="900" b="1" dirty="0">
                <a:latin typeface="Times New Roman" panose="02020603050405020304" pitchFamily="18" charset="0"/>
                <a:ea typeface="华文中宋" panose="02010600040101010101" pitchFamily="2" charset="-122"/>
                <a:cs typeface="Times New Roman" panose="02020603050405020304" pitchFamily="18" charset="0"/>
              </a:rPr>
              <a:t>IBM360</a:t>
            </a:r>
            <a:endParaRPr lang="en-US" altLang="zh-CN" sz="900" b="1" dirty="0">
              <a:latin typeface="Times New Roman" panose="02020603050405020304" pitchFamily="18" charset="0"/>
              <a:ea typeface="华文中宋" panose="02010600040101010101" pitchFamily="2" charset="-122"/>
              <a:cs typeface="Times New Roman" panose="02020603050405020304" pitchFamily="18" charset="0"/>
            </a:endParaRPr>
          </a:p>
          <a:p>
            <a:pPr algn="ctr"/>
            <a:r>
              <a:rPr lang="en-US" altLang="zh-CN" sz="900" b="1" dirty="0">
                <a:latin typeface="Times New Roman" panose="02020603050405020304" pitchFamily="18" charset="0"/>
                <a:ea typeface="华文中宋" panose="02010600040101010101" pitchFamily="2" charset="-122"/>
                <a:cs typeface="Times New Roman" panose="02020603050405020304" pitchFamily="18" charset="0"/>
              </a:rPr>
              <a:t>40</a:t>
            </a:r>
            <a:r>
              <a:rPr lang="zh-CN" altLang="en-US" sz="900" b="1" dirty="0">
                <a:latin typeface="Times New Roman" panose="02020603050405020304" pitchFamily="18" charset="0"/>
                <a:ea typeface="华文中宋" panose="02010600040101010101" pitchFamily="2" charset="-122"/>
                <a:cs typeface="Times New Roman" panose="02020603050405020304" pitchFamily="18" charset="0"/>
              </a:rPr>
              <a:t>万次</a:t>
            </a:r>
            <a:endParaRPr lang="zh-CN" altLang="en-US" sz="9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77" name="TextBox 51"/>
          <p:cNvSpPr txBox="1"/>
          <p:nvPr/>
        </p:nvSpPr>
        <p:spPr>
          <a:xfrm>
            <a:off x="2843808" y="4762314"/>
            <a:ext cx="720080" cy="369332"/>
          </a:xfrm>
          <a:prstGeom prst="rect">
            <a:avLst/>
          </a:prstGeom>
          <a:noFill/>
        </p:spPr>
        <p:txBody>
          <a:bodyPr wrap="square" rtlCol="0">
            <a:spAutoFit/>
          </a:bodyPr>
          <a:lstStyle/>
          <a:p>
            <a:pPr algn="ctr"/>
            <a:r>
              <a:rPr lang="en-US" altLang="zh-CN" sz="900" b="1" dirty="0">
                <a:latin typeface="Times New Roman" panose="02020603050405020304" pitchFamily="18" charset="0"/>
                <a:ea typeface="华文中宋" panose="02010600040101010101" pitchFamily="2" charset="-122"/>
                <a:cs typeface="Times New Roman" panose="02020603050405020304" pitchFamily="18" charset="0"/>
              </a:rPr>
              <a:t>Cray-I</a:t>
            </a:r>
            <a:endParaRPr lang="en-US" altLang="zh-CN" sz="900" b="1" dirty="0">
              <a:latin typeface="Times New Roman" panose="02020603050405020304" pitchFamily="18" charset="0"/>
              <a:ea typeface="华文中宋" panose="02010600040101010101" pitchFamily="2" charset="-122"/>
              <a:cs typeface="Times New Roman" panose="02020603050405020304" pitchFamily="18" charset="0"/>
            </a:endParaRPr>
          </a:p>
          <a:p>
            <a:pPr algn="ctr"/>
            <a:r>
              <a:rPr lang="en-US" altLang="zh-CN" sz="900" b="1" dirty="0">
                <a:latin typeface="Times New Roman" panose="02020603050405020304" pitchFamily="18" charset="0"/>
                <a:ea typeface="华文中宋" panose="02010600040101010101" pitchFamily="2" charset="-122"/>
                <a:cs typeface="Times New Roman" panose="02020603050405020304" pitchFamily="18" charset="0"/>
              </a:rPr>
              <a:t>1</a:t>
            </a:r>
            <a:r>
              <a:rPr lang="zh-CN" altLang="en-US" sz="900" b="1" dirty="0">
                <a:latin typeface="Times New Roman" panose="02020603050405020304" pitchFamily="18" charset="0"/>
                <a:ea typeface="华文中宋" panose="02010600040101010101" pitchFamily="2" charset="-122"/>
                <a:cs typeface="Times New Roman" panose="02020603050405020304" pitchFamily="18" charset="0"/>
              </a:rPr>
              <a:t>亿次</a:t>
            </a:r>
            <a:endParaRPr lang="zh-CN" altLang="en-US" sz="9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78" name="TextBox 52"/>
          <p:cNvSpPr txBox="1"/>
          <p:nvPr/>
        </p:nvSpPr>
        <p:spPr>
          <a:xfrm>
            <a:off x="4067944" y="4627590"/>
            <a:ext cx="720080" cy="369332"/>
          </a:xfrm>
          <a:prstGeom prst="rect">
            <a:avLst/>
          </a:prstGeom>
          <a:noFill/>
        </p:spPr>
        <p:txBody>
          <a:bodyPr wrap="square" rtlCol="0">
            <a:spAutoFit/>
          </a:bodyPr>
          <a:lstStyle/>
          <a:p>
            <a:pPr algn="ctr"/>
            <a:r>
              <a:rPr lang="en-US" altLang="zh-CN" sz="900" b="1" dirty="0">
                <a:latin typeface="Times New Roman" panose="02020603050405020304" pitchFamily="18" charset="0"/>
                <a:ea typeface="华文中宋" panose="02010600040101010101" pitchFamily="2" charset="-122"/>
                <a:cs typeface="Times New Roman" panose="02020603050405020304" pitchFamily="18" charset="0"/>
              </a:rPr>
              <a:t>Cray T3D</a:t>
            </a:r>
            <a:endParaRPr lang="en-US" altLang="zh-CN" sz="900" b="1" dirty="0">
              <a:latin typeface="Times New Roman" panose="02020603050405020304" pitchFamily="18" charset="0"/>
              <a:ea typeface="华文中宋" panose="02010600040101010101" pitchFamily="2" charset="-122"/>
              <a:cs typeface="Times New Roman" panose="02020603050405020304" pitchFamily="18" charset="0"/>
            </a:endParaRPr>
          </a:p>
          <a:p>
            <a:pPr algn="ctr"/>
            <a:r>
              <a:rPr lang="en-US" altLang="zh-CN" sz="900" b="1" dirty="0">
                <a:latin typeface="Times New Roman" panose="02020603050405020304" pitchFamily="18" charset="0"/>
                <a:ea typeface="华文中宋" panose="02010600040101010101" pitchFamily="2" charset="-122"/>
                <a:cs typeface="Times New Roman" panose="02020603050405020304" pitchFamily="18" charset="0"/>
              </a:rPr>
              <a:t>19</a:t>
            </a:r>
            <a:r>
              <a:rPr lang="zh-CN" altLang="en-US" sz="900" b="1" dirty="0">
                <a:latin typeface="Times New Roman" panose="02020603050405020304" pitchFamily="18" charset="0"/>
                <a:ea typeface="华文中宋" panose="02010600040101010101" pitchFamily="2" charset="-122"/>
                <a:cs typeface="Times New Roman" panose="02020603050405020304" pitchFamily="18" charset="0"/>
              </a:rPr>
              <a:t>亿次</a:t>
            </a:r>
            <a:endParaRPr lang="zh-CN" altLang="en-US" sz="9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79" name="TextBox 53"/>
          <p:cNvSpPr txBox="1"/>
          <p:nvPr/>
        </p:nvSpPr>
        <p:spPr>
          <a:xfrm>
            <a:off x="4244299" y="4132826"/>
            <a:ext cx="720080" cy="369332"/>
          </a:xfrm>
          <a:prstGeom prst="rect">
            <a:avLst/>
          </a:prstGeom>
          <a:noFill/>
        </p:spPr>
        <p:txBody>
          <a:bodyPr wrap="square" rtlCol="0">
            <a:spAutoFit/>
          </a:bodyPr>
          <a:lstStyle/>
          <a:p>
            <a:pPr algn="ctr"/>
            <a:r>
              <a:rPr lang="en-US" altLang="zh-CN" sz="900" b="1" dirty="0">
                <a:latin typeface="Times New Roman" panose="02020603050405020304" pitchFamily="18" charset="0"/>
                <a:ea typeface="华文中宋" panose="02010600040101010101" pitchFamily="2" charset="-122"/>
                <a:cs typeface="Times New Roman" panose="02020603050405020304" pitchFamily="18" charset="0"/>
              </a:rPr>
              <a:t>Beowulf</a:t>
            </a:r>
            <a:endParaRPr lang="en-US" altLang="zh-CN" sz="900" b="1" dirty="0">
              <a:latin typeface="Times New Roman" panose="02020603050405020304" pitchFamily="18" charset="0"/>
              <a:ea typeface="华文中宋" panose="02010600040101010101" pitchFamily="2" charset="-122"/>
              <a:cs typeface="Times New Roman" panose="02020603050405020304" pitchFamily="18" charset="0"/>
            </a:endParaRPr>
          </a:p>
          <a:p>
            <a:pPr algn="ctr"/>
            <a:r>
              <a:rPr lang="en-US" altLang="zh-CN" sz="900" b="1" dirty="0">
                <a:latin typeface="Times New Roman" panose="02020603050405020304" pitchFamily="18" charset="0"/>
                <a:ea typeface="华文中宋" panose="02010600040101010101" pitchFamily="2" charset="-122"/>
                <a:cs typeface="Times New Roman" panose="02020603050405020304" pitchFamily="18" charset="0"/>
              </a:rPr>
              <a:t>26</a:t>
            </a:r>
            <a:r>
              <a:rPr lang="zh-CN" altLang="en-US" sz="900" b="1" dirty="0">
                <a:latin typeface="Times New Roman" panose="02020603050405020304" pitchFamily="18" charset="0"/>
                <a:ea typeface="华文中宋" panose="02010600040101010101" pitchFamily="2" charset="-122"/>
                <a:cs typeface="Times New Roman" panose="02020603050405020304" pitchFamily="18" charset="0"/>
              </a:rPr>
              <a:t>亿次</a:t>
            </a:r>
            <a:endParaRPr lang="zh-CN" altLang="en-US" sz="9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80" name="TextBox 137"/>
          <p:cNvSpPr txBox="1"/>
          <p:nvPr/>
        </p:nvSpPr>
        <p:spPr>
          <a:xfrm>
            <a:off x="1395691" y="4350591"/>
            <a:ext cx="338554" cy="646331"/>
          </a:xfrm>
          <a:prstGeom prst="rect">
            <a:avLst/>
          </a:prstGeom>
          <a:noFill/>
        </p:spPr>
        <p:txBody>
          <a:bodyPr wrap="none" rtlCol="0">
            <a:spAutoFit/>
          </a:bodyPr>
          <a:lstStyle/>
          <a:p>
            <a:r>
              <a:rPr lang="zh-CN" altLang="en-US"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rPr>
              <a:t>电</a:t>
            </a:r>
            <a:endParaRPr lang="en-US" altLang="zh-CN"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rPr>
              <a:t>子</a:t>
            </a:r>
            <a:endParaRPr lang="en-US" altLang="zh-CN"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rPr>
              <a:t>管</a:t>
            </a:r>
            <a:endParaRPr lang="zh-CN" altLang="en-US"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81" name="TextBox 138"/>
          <p:cNvSpPr txBox="1"/>
          <p:nvPr/>
        </p:nvSpPr>
        <p:spPr>
          <a:xfrm>
            <a:off x="2020644" y="4134567"/>
            <a:ext cx="338554" cy="646331"/>
          </a:xfrm>
          <a:prstGeom prst="rect">
            <a:avLst/>
          </a:prstGeom>
          <a:noFill/>
        </p:spPr>
        <p:txBody>
          <a:bodyPr wrap="none" rtlCol="0">
            <a:spAutoFit/>
          </a:bodyPr>
          <a:lstStyle/>
          <a:p>
            <a:r>
              <a:rPr lang="zh-CN" altLang="en-US"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rPr>
              <a:t>晶</a:t>
            </a:r>
            <a:endParaRPr lang="en-US" altLang="zh-CN"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rPr>
              <a:t>体</a:t>
            </a:r>
            <a:endParaRPr lang="en-US" altLang="zh-CN"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rPr>
              <a:t>管</a:t>
            </a:r>
            <a:endParaRPr lang="zh-CN" altLang="en-US"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82" name="TextBox 139"/>
          <p:cNvSpPr txBox="1"/>
          <p:nvPr/>
        </p:nvSpPr>
        <p:spPr>
          <a:xfrm>
            <a:off x="2638527" y="3916802"/>
            <a:ext cx="338554" cy="830997"/>
          </a:xfrm>
          <a:prstGeom prst="rect">
            <a:avLst/>
          </a:prstGeom>
          <a:noFill/>
        </p:spPr>
        <p:txBody>
          <a:bodyPr wrap="none" rtlCol="0">
            <a:spAutoFit/>
          </a:bodyPr>
          <a:lstStyle/>
          <a:p>
            <a:r>
              <a:rPr lang="zh-CN" altLang="en-US"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rPr>
              <a:t>集</a:t>
            </a:r>
            <a:endParaRPr lang="en-US" altLang="zh-CN"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rPr>
              <a:t>成</a:t>
            </a:r>
            <a:endParaRPr lang="en-US" altLang="zh-CN"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rPr>
              <a:t>电</a:t>
            </a:r>
            <a:endParaRPr lang="en-US" altLang="zh-CN"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rPr>
              <a:t>路</a:t>
            </a:r>
            <a:endParaRPr lang="en-US" altLang="zh-CN"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83" name="TextBox 140"/>
          <p:cNvSpPr txBox="1"/>
          <p:nvPr/>
        </p:nvSpPr>
        <p:spPr>
          <a:xfrm>
            <a:off x="3491880" y="3900843"/>
            <a:ext cx="338554" cy="646331"/>
          </a:xfrm>
          <a:prstGeom prst="rect">
            <a:avLst/>
          </a:prstGeom>
          <a:noFill/>
        </p:spPr>
        <p:txBody>
          <a:bodyPr wrap="none" rtlCol="0">
            <a:spAutoFit/>
          </a:bodyPr>
          <a:lstStyle/>
          <a:p>
            <a:r>
              <a:rPr lang="zh-CN" altLang="en-US"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rPr>
              <a:t>大</a:t>
            </a:r>
            <a:endParaRPr lang="en-US" altLang="zh-CN"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rPr>
              <a:t>规</a:t>
            </a:r>
            <a:endParaRPr lang="en-US" altLang="zh-CN"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rPr>
              <a:t>模</a:t>
            </a:r>
            <a:endParaRPr lang="en-US" altLang="zh-CN"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84" name="矩形 83"/>
          <p:cNvSpPr/>
          <p:nvPr/>
        </p:nvSpPr>
        <p:spPr>
          <a:xfrm>
            <a:off x="3730678" y="3855086"/>
            <a:ext cx="379767" cy="830997"/>
          </a:xfrm>
          <a:prstGeom prst="rect">
            <a:avLst/>
          </a:prstGeom>
        </p:spPr>
        <p:txBody>
          <a:bodyPr wrap="square">
            <a:spAutoFit/>
          </a:bodyPr>
          <a:lstStyle/>
          <a:p>
            <a:r>
              <a:rPr lang="zh-CN" altLang="en-US"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rPr>
              <a:t>集</a:t>
            </a:r>
            <a:endParaRPr lang="en-US" altLang="zh-CN"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rPr>
              <a:t>成</a:t>
            </a:r>
            <a:endParaRPr lang="en-US" altLang="zh-CN"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rPr>
              <a:t>电</a:t>
            </a:r>
            <a:endParaRPr lang="en-US" altLang="zh-CN"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rPr>
              <a:t>路</a:t>
            </a:r>
            <a:endParaRPr lang="en-US" altLang="zh-CN"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85" name="TextBox 142"/>
          <p:cNvSpPr txBox="1"/>
          <p:nvPr/>
        </p:nvSpPr>
        <p:spPr>
          <a:xfrm>
            <a:off x="1836070" y="3052706"/>
            <a:ext cx="1620957" cy="738664"/>
          </a:xfrm>
          <a:prstGeom prst="rect">
            <a:avLst/>
          </a:prstGeom>
          <a:noFill/>
        </p:spPr>
        <p:txBody>
          <a:bodyPr wrap="none" rtlCol="0">
            <a:spAutoFit/>
          </a:bodyPr>
          <a:lstStyle/>
          <a:p>
            <a:pPr algn="ctr"/>
            <a:r>
              <a:rPr lang="en-US" altLang="zh-CN" sz="1400"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IT 1.0</a:t>
            </a:r>
            <a:endParaRPr lang="en-US" altLang="zh-CN" sz="1400"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endParaRPr>
          </a:p>
          <a:p>
            <a:pPr algn="ctr"/>
            <a:r>
              <a:rPr lang="zh-CN" altLang="en-US" sz="1400" b="1" dirty="0">
                <a:latin typeface="Times New Roman" panose="02020603050405020304" pitchFamily="18" charset="0"/>
                <a:ea typeface="华文中宋" panose="02010600040101010101" pitchFamily="2" charset="-122"/>
                <a:cs typeface="Times New Roman" panose="02020603050405020304" pitchFamily="18" charset="0"/>
              </a:rPr>
              <a:t>器件工艺快速发展</a:t>
            </a:r>
            <a:endParaRPr lang="en-US" altLang="zh-CN" sz="1400" b="1" dirty="0">
              <a:latin typeface="Times New Roman" panose="02020603050405020304" pitchFamily="18" charset="0"/>
              <a:ea typeface="华文中宋" panose="02010600040101010101" pitchFamily="2" charset="-122"/>
              <a:cs typeface="Times New Roman" panose="02020603050405020304" pitchFamily="18" charset="0"/>
            </a:endParaRPr>
          </a:p>
          <a:p>
            <a:pPr algn="ctr"/>
            <a:r>
              <a:rPr lang="zh-CN" altLang="en-US" sz="1400" b="1" dirty="0">
                <a:latin typeface="Times New Roman" panose="02020603050405020304" pitchFamily="18" charset="0"/>
                <a:ea typeface="华文中宋" panose="02010600040101010101" pitchFamily="2" charset="-122"/>
                <a:cs typeface="Times New Roman" panose="02020603050405020304" pitchFamily="18" charset="0"/>
              </a:rPr>
              <a:t>支撑</a:t>
            </a:r>
            <a:r>
              <a:rPr lang="zh-CN" altLang="en-US" sz="1400" b="1" dirty="0">
                <a:solidFill>
                  <a:srgbClr val="0070C0"/>
                </a:solidFill>
                <a:latin typeface="Times New Roman" panose="02020603050405020304" pitchFamily="18" charset="0"/>
                <a:ea typeface="华文中宋" panose="02010600040101010101" pitchFamily="2" charset="-122"/>
                <a:cs typeface="Times New Roman" panose="02020603050405020304" pitchFamily="18" charset="0"/>
              </a:rPr>
              <a:t>计算部件发展</a:t>
            </a:r>
            <a:endParaRPr lang="zh-CN" altLang="en-US" sz="1400" b="1" dirty="0">
              <a:solidFill>
                <a:srgbClr val="0070C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86" name="TextBox 143"/>
          <p:cNvSpPr txBox="1"/>
          <p:nvPr/>
        </p:nvSpPr>
        <p:spPr>
          <a:xfrm>
            <a:off x="6365613" y="1924596"/>
            <a:ext cx="2339102" cy="954107"/>
          </a:xfrm>
          <a:prstGeom prst="rect">
            <a:avLst/>
          </a:prstGeom>
          <a:noFill/>
        </p:spPr>
        <p:txBody>
          <a:bodyPr wrap="none" rtlCol="0">
            <a:spAutoFit/>
          </a:bodyPr>
          <a:lstStyle/>
          <a:p>
            <a:pPr algn="ctr"/>
            <a:r>
              <a:rPr lang="en-US" altLang="zh-CN" sz="1400"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IT 3.0</a:t>
            </a:r>
            <a:endParaRPr lang="en-US" altLang="zh-CN" sz="1400"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endParaRPr>
          </a:p>
          <a:p>
            <a:pPr algn="ctr"/>
            <a:r>
              <a:rPr lang="zh-CN" altLang="en-US" sz="1400" b="1" dirty="0">
                <a:latin typeface="Times New Roman" panose="02020603050405020304" pitchFamily="18" charset="0"/>
                <a:ea typeface="华文中宋" panose="02010600040101010101" pitchFamily="2" charset="-122"/>
                <a:cs typeface="Times New Roman" panose="02020603050405020304" pitchFamily="18" charset="0"/>
              </a:rPr>
              <a:t>工艺发展进一步放缓</a:t>
            </a:r>
            <a:endParaRPr lang="en-US" altLang="zh-CN" sz="1400" b="1" dirty="0">
              <a:latin typeface="Times New Roman" panose="02020603050405020304" pitchFamily="18" charset="0"/>
              <a:ea typeface="华文中宋" panose="02010600040101010101" pitchFamily="2" charset="-122"/>
              <a:cs typeface="Times New Roman" panose="02020603050405020304" pitchFamily="18" charset="0"/>
            </a:endParaRPr>
          </a:p>
          <a:p>
            <a:pPr algn="ctr"/>
            <a:r>
              <a:rPr lang="zh-CN" altLang="en-US" sz="1400" b="1" dirty="0">
                <a:latin typeface="Times New Roman" panose="02020603050405020304" pitchFamily="18" charset="0"/>
                <a:ea typeface="华文中宋" panose="02010600040101010101" pitchFamily="2" charset="-122"/>
                <a:cs typeface="Times New Roman" panose="02020603050405020304" pitchFamily="18" charset="0"/>
              </a:rPr>
              <a:t>部件结构基本定型</a:t>
            </a:r>
            <a:endParaRPr lang="en-US" altLang="zh-CN" sz="1400" b="1" dirty="0">
              <a:latin typeface="Times New Roman" panose="02020603050405020304" pitchFamily="18" charset="0"/>
              <a:ea typeface="华文中宋" panose="02010600040101010101" pitchFamily="2" charset="-122"/>
              <a:cs typeface="Times New Roman" panose="02020603050405020304" pitchFamily="18" charset="0"/>
            </a:endParaRPr>
          </a:p>
          <a:p>
            <a:pPr algn="ctr"/>
            <a:r>
              <a:rPr lang="zh-CN" altLang="en-US" sz="1400" b="1" dirty="0">
                <a:latin typeface="Times New Roman" panose="02020603050405020304" pitchFamily="18" charset="0"/>
                <a:ea typeface="华文中宋" panose="02010600040101010101" pitchFamily="2" charset="-122"/>
                <a:cs typeface="Times New Roman" panose="02020603050405020304" pitchFamily="18" charset="0"/>
              </a:rPr>
              <a:t>依赖</a:t>
            </a:r>
            <a:r>
              <a:rPr lang="zh-CN" altLang="en-US" sz="1400" b="1" dirty="0">
                <a:solidFill>
                  <a:srgbClr val="0070C0"/>
                </a:solidFill>
                <a:latin typeface="Times New Roman" panose="02020603050405020304" pitchFamily="18" charset="0"/>
                <a:ea typeface="华文中宋" panose="02010600040101010101" pitchFamily="2" charset="-122"/>
                <a:cs typeface="Times New Roman" panose="02020603050405020304" pitchFamily="18" charset="0"/>
              </a:rPr>
              <a:t>互连网络实现高效并行</a:t>
            </a:r>
            <a:endParaRPr lang="zh-CN" altLang="en-US" sz="1400" b="1" dirty="0">
              <a:solidFill>
                <a:srgbClr val="0070C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87" name="TextBox 145"/>
          <p:cNvSpPr txBox="1"/>
          <p:nvPr/>
        </p:nvSpPr>
        <p:spPr>
          <a:xfrm>
            <a:off x="4644008" y="2507657"/>
            <a:ext cx="1620957" cy="738664"/>
          </a:xfrm>
          <a:prstGeom prst="rect">
            <a:avLst/>
          </a:prstGeom>
          <a:noFill/>
        </p:spPr>
        <p:txBody>
          <a:bodyPr wrap="none" rtlCol="0">
            <a:spAutoFit/>
          </a:bodyPr>
          <a:lstStyle/>
          <a:p>
            <a:pPr algn="ctr"/>
            <a:r>
              <a:rPr lang="en-US" altLang="zh-CN" sz="1400"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IT 2.0</a:t>
            </a:r>
            <a:endParaRPr lang="en-US" altLang="zh-CN" sz="1400"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endParaRPr>
          </a:p>
          <a:p>
            <a:pPr algn="ctr"/>
            <a:r>
              <a:rPr lang="zh-CN" altLang="en-US" sz="1400" b="1" dirty="0">
                <a:latin typeface="Times New Roman" panose="02020603050405020304" pitchFamily="18" charset="0"/>
                <a:ea typeface="华文中宋" panose="02010600040101010101" pitchFamily="2" charset="-122"/>
                <a:cs typeface="Times New Roman" panose="02020603050405020304" pitchFamily="18" charset="0"/>
              </a:rPr>
              <a:t>工艺发展放缓</a:t>
            </a:r>
            <a:endParaRPr lang="en-US" altLang="zh-CN" sz="1400" b="1" dirty="0">
              <a:latin typeface="Times New Roman" panose="02020603050405020304" pitchFamily="18" charset="0"/>
              <a:ea typeface="华文中宋" panose="02010600040101010101" pitchFamily="2" charset="-122"/>
              <a:cs typeface="Times New Roman" panose="02020603050405020304" pitchFamily="18" charset="0"/>
            </a:endParaRPr>
          </a:p>
          <a:p>
            <a:pPr algn="ctr"/>
            <a:r>
              <a:rPr lang="zh-CN" altLang="en-US" sz="1400" b="1" dirty="0">
                <a:latin typeface="Times New Roman" panose="02020603050405020304" pitchFamily="18" charset="0"/>
                <a:ea typeface="华文中宋" panose="02010600040101010101" pitchFamily="2" charset="-122"/>
                <a:cs typeface="Times New Roman" panose="02020603050405020304" pitchFamily="18" charset="0"/>
              </a:rPr>
              <a:t>依赖</a:t>
            </a:r>
            <a:r>
              <a:rPr lang="zh-CN" altLang="en-US" sz="1400" b="1" dirty="0">
                <a:solidFill>
                  <a:srgbClr val="0070C0"/>
                </a:solidFill>
                <a:latin typeface="Times New Roman" panose="02020603050405020304" pitchFamily="18" charset="0"/>
                <a:ea typeface="华文中宋" panose="02010600040101010101" pitchFamily="2" charset="-122"/>
                <a:cs typeface="Times New Roman" panose="02020603050405020304" pitchFamily="18" charset="0"/>
              </a:rPr>
              <a:t>访存结构发展</a:t>
            </a:r>
            <a:endParaRPr lang="zh-CN" altLang="en-US" sz="1400" b="1" dirty="0">
              <a:solidFill>
                <a:srgbClr val="0070C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88" name="TextBox 146"/>
          <p:cNvSpPr txBox="1"/>
          <p:nvPr/>
        </p:nvSpPr>
        <p:spPr>
          <a:xfrm>
            <a:off x="4849720" y="3541953"/>
            <a:ext cx="518091" cy="461665"/>
          </a:xfrm>
          <a:prstGeom prst="rect">
            <a:avLst/>
          </a:prstGeom>
          <a:noFill/>
        </p:spPr>
        <p:txBody>
          <a:bodyPr wrap="none" rtlCol="0">
            <a:spAutoFit/>
          </a:bodyPr>
          <a:lstStyle/>
          <a:p>
            <a:r>
              <a:rPr lang="en-US" altLang="zh-CN"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rPr>
              <a:t>SMP</a:t>
            </a:r>
            <a:endParaRPr lang="en-US" altLang="zh-CN"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endParaRPr>
          </a:p>
          <a:p>
            <a:r>
              <a:rPr lang="en-US" altLang="zh-CN"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rPr>
              <a:t>MPP</a:t>
            </a:r>
            <a:endParaRPr lang="en-US" altLang="zh-CN"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89" name="TextBox 147"/>
          <p:cNvSpPr txBox="1"/>
          <p:nvPr/>
        </p:nvSpPr>
        <p:spPr>
          <a:xfrm>
            <a:off x="5580552" y="3405221"/>
            <a:ext cx="671979" cy="276999"/>
          </a:xfrm>
          <a:prstGeom prst="rect">
            <a:avLst/>
          </a:prstGeom>
          <a:noFill/>
        </p:spPr>
        <p:txBody>
          <a:bodyPr wrap="none" rtlCol="0">
            <a:spAutoFit/>
          </a:bodyPr>
          <a:lstStyle/>
          <a:p>
            <a:r>
              <a:rPr lang="en-US" altLang="zh-CN"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rPr>
              <a:t>Cluster</a:t>
            </a:r>
            <a:endParaRPr lang="en-US" altLang="zh-CN" sz="1200" b="1" dirty="0">
              <a:solidFill>
                <a:schemeClr val="tx2">
                  <a:lumMod val="75000"/>
                </a:schemeClr>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90" name="Text Placeholder 1"/>
          <p:cNvSpPr txBox="1"/>
          <p:nvPr/>
        </p:nvSpPr>
        <p:spPr>
          <a:xfrm>
            <a:off x="140351" y="883927"/>
            <a:ext cx="8927976" cy="42090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800" b="1" dirty="0">
                <a:solidFill>
                  <a:schemeClr val="tx2">
                    <a:lumMod val="75000"/>
                  </a:schemeClr>
                </a:solidFill>
                <a:latin typeface="华文中宋" panose="02010600040101010101" pitchFamily="2" charset="-122"/>
                <a:ea typeface="华文中宋" panose="02010600040101010101" pitchFamily="2" charset="-122"/>
              </a:rPr>
              <a:t>互连网络将成为新一代系统结构演进的发力点</a:t>
            </a:r>
            <a:endParaRPr lang="ko-KR" altLang="en-US" sz="2800" b="1" dirty="0">
              <a:solidFill>
                <a:schemeClr val="tx2">
                  <a:lumMod val="75000"/>
                </a:schemeClr>
              </a:solidFill>
              <a:latin typeface="华文中宋" panose="02010600040101010101" pitchFamily="2" charset="-122"/>
            </a:endParaRPr>
          </a:p>
        </p:txBody>
      </p:sp>
      <p:sp>
        <p:nvSpPr>
          <p:cNvPr id="91" name="矩形 90"/>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8681" y="3164231"/>
            <a:ext cx="1109011" cy="6273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拓扑结构</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层次化类</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3</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层胖树拓扑</a:t>
            </a:r>
            <a:endPar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264275"/>
            <a:ext cx="8706313" cy="1538883"/>
          </a:xfrm>
          <a:prstGeom prst="rect">
            <a:avLst/>
          </a:prstGeom>
          <a:noFill/>
        </p:spPr>
        <p:txBody>
          <a:bodyPr wrap="square" rtlCol="0">
            <a:spAutoFit/>
          </a:bodyPr>
          <a:lstStyle/>
          <a:p>
            <a:pPr marL="285750" indent="-285750">
              <a:buSzPct val="60000"/>
              <a:buFont typeface="Wingdings" panose="05000000000000000000" pitchFamily="2" charset="2"/>
              <a:buChar char="l"/>
            </a:pPr>
            <a:r>
              <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Level 3</a:t>
            </a:r>
            <a:r>
              <a:rPr lang="zh-CN" altLang="en-US"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Central Switch Network</a:t>
            </a:r>
            <a:r>
              <a:rPr lang="zh-CN" altLang="en-US"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层次化类胖树拓扑</a:t>
            </a:r>
            <a:endParaRPr lang="en-US" altLang="zh-CN" sz="24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总体对分带宽为</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70 TB/s</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，网络直径</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7</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a:p>
            <a:pPr marL="742950" lvl="1" indent="-285750">
              <a:spcBef>
                <a:spcPts val="600"/>
              </a:spcBef>
              <a:buSzPct val="60000"/>
              <a:buFont typeface="Wingdings" panose="05000000000000000000" pitchFamily="2" charset="2"/>
              <a:buChar char="l"/>
            </a:pP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中央网络连接不同</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super nodes</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1/4</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网络带宽消减比</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a:p>
            <a:pPr lvl="1">
              <a:buSzPct val="60000"/>
            </a:pP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p:txBody>
      </p:sp>
      <p:grpSp>
        <p:nvGrpSpPr>
          <p:cNvPr id="8" name="组合 7"/>
          <p:cNvGrpSpPr/>
          <p:nvPr/>
        </p:nvGrpSpPr>
        <p:grpSpPr>
          <a:xfrm>
            <a:off x="277500" y="5059983"/>
            <a:ext cx="3673921" cy="992886"/>
            <a:chOff x="682055" y="2945569"/>
            <a:chExt cx="3673921" cy="992886"/>
          </a:xfrm>
        </p:grpSpPr>
        <p:sp>
          <p:nvSpPr>
            <p:cNvPr id="9" name="Rectangle 7"/>
            <p:cNvSpPr>
              <a:spLocks noChangeArrowheads="1"/>
            </p:cNvSpPr>
            <p:nvPr/>
          </p:nvSpPr>
          <p:spPr bwMode="auto">
            <a:xfrm rot="16200000">
              <a:off x="911029" y="3436675"/>
              <a:ext cx="272805" cy="730753"/>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Rectangle 7"/>
            <p:cNvSpPr>
              <a:spLocks noChangeArrowheads="1"/>
            </p:cNvSpPr>
            <p:nvPr/>
          </p:nvSpPr>
          <p:spPr bwMode="auto">
            <a:xfrm rot="16200000">
              <a:off x="1891684" y="3436675"/>
              <a:ext cx="272805" cy="730753"/>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Rectangle 7"/>
            <p:cNvSpPr>
              <a:spLocks noChangeArrowheads="1"/>
            </p:cNvSpPr>
            <p:nvPr/>
          </p:nvSpPr>
          <p:spPr bwMode="auto">
            <a:xfrm rot="16200000">
              <a:off x="2873541" y="3436675"/>
              <a:ext cx="272805" cy="730753"/>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Rectangle 7"/>
            <p:cNvSpPr>
              <a:spLocks noChangeArrowheads="1"/>
            </p:cNvSpPr>
            <p:nvPr/>
          </p:nvSpPr>
          <p:spPr bwMode="auto">
            <a:xfrm rot="16200000">
              <a:off x="3854197" y="3436676"/>
              <a:ext cx="272805" cy="730753"/>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14" name="组合 13"/>
            <p:cNvGrpSpPr/>
            <p:nvPr/>
          </p:nvGrpSpPr>
          <p:grpSpPr>
            <a:xfrm>
              <a:off x="682055" y="2945569"/>
              <a:ext cx="3673921" cy="720088"/>
              <a:chOff x="682055" y="2945569"/>
              <a:chExt cx="3673921" cy="720088"/>
            </a:xfrm>
          </p:grpSpPr>
          <p:sp>
            <p:nvSpPr>
              <p:cNvPr id="15" name="Rectangle 7"/>
              <p:cNvSpPr>
                <a:spLocks noChangeArrowheads="1"/>
              </p:cNvSpPr>
              <p:nvPr/>
            </p:nvSpPr>
            <p:spPr bwMode="auto">
              <a:xfrm rot="16200000">
                <a:off x="911029" y="2716595"/>
                <a:ext cx="272805" cy="730753"/>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Rectangle 7"/>
              <p:cNvSpPr>
                <a:spLocks noChangeArrowheads="1"/>
              </p:cNvSpPr>
              <p:nvPr/>
            </p:nvSpPr>
            <p:spPr bwMode="auto">
              <a:xfrm rot="16200000">
                <a:off x="1891684" y="2716595"/>
                <a:ext cx="272805" cy="730753"/>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Rectangle 7"/>
              <p:cNvSpPr>
                <a:spLocks noChangeArrowheads="1"/>
              </p:cNvSpPr>
              <p:nvPr/>
            </p:nvSpPr>
            <p:spPr bwMode="auto">
              <a:xfrm rot="16200000">
                <a:off x="2873541" y="2716595"/>
                <a:ext cx="272805" cy="730753"/>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Rectangle 7"/>
              <p:cNvSpPr>
                <a:spLocks noChangeArrowheads="1"/>
              </p:cNvSpPr>
              <p:nvPr/>
            </p:nvSpPr>
            <p:spPr bwMode="auto">
              <a:xfrm rot="16200000">
                <a:off x="3854197" y="2716596"/>
                <a:ext cx="272805" cy="730753"/>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Line 31"/>
              <p:cNvSpPr>
                <a:spLocks noChangeShapeType="1"/>
              </p:cNvSpPr>
              <p:nvPr/>
            </p:nvSpPr>
            <p:spPr bwMode="auto">
              <a:xfrm rot="16200000">
                <a:off x="1114591" y="3003379"/>
                <a:ext cx="447280" cy="8772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Line 31"/>
              <p:cNvSpPr>
                <a:spLocks noChangeShapeType="1"/>
              </p:cNvSpPr>
              <p:nvPr/>
            </p:nvSpPr>
            <p:spPr bwMode="auto">
              <a:xfrm rot="16200000">
                <a:off x="2248310" y="2998149"/>
                <a:ext cx="447284" cy="88772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Line 31"/>
              <p:cNvSpPr>
                <a:spLocks noChangeShapeType="1"/>
              </p:cNvSpPr>
              <p:nvPr/>
            </p:nvSpPr>
            <p:spPr bwMode="auto">
              <a:xfrm rot="16200000">
                <a:off x="1684065" y="3442016"/>
                <a:ext cx="447279" cy="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Line 31"/>
              <p:cNvSpPr>
                <a:spLocks noChangeShapeType="1"/>
              </p:cNvSpPr>
              <p:nvPr/>
            </p:nvSpPr>
            <p:spPr bwMode="auto">
              <a:xfrm rot="16200000" flipH="1" flipV="1">
                <a:off x="572574" y="3442011"/>
                <a:ext cx="447278" cy="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Line 31"/>
              <p:cNvSpPr>
                <a:spLocks noChangeShapeType="1"/>
              </p:cNvSpPr>
              <p:nvPr/>
            </p:nvSpPr>
            <p:spPr bwMode="auto">
              <a:xfrm rot="16200000" flipH="1">
                <a:off x="1114591" y="3003382"/>
                <a:ext cx="447277" cy="87727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Line 31"/>
              <p:cNvSpPr>
                <a:spLocks noChangeShapeType="1"/>
              </p:cNvSpPr>
              <p:nvPr/>
            </p:nvSpPr>
            <p:spPr bwMode="auto">
              <a:xfrm rot="16200000" flipH="1">
                <a:off x="1685976" y="2579829"/>
                <a:ext cx="447284" cy="17243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Line 31"/>
              <p:cNvSpPr>
                <a:spLocks noChangeShapeType="1"/>
              </p:cNvSpPr>
              <p:nvPr/>
            </p:nvSpPr>
            <p:spPr bwMode="auto">
              <a:xfrm rot="16200000" flipH="1">
                <a:off x="2335436" y="2221170"/>
                <a:ext cx="447271" cy="244168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Line 31"/>
              <p:cNvSpPr>
                <a:spLocks noChangeShapeType="1"/>
              </p:cNvSpPr>
              <p:nvPr/>
            </p:nvSpPr>
            <p:spPr bwMode="auto">
              <a:xfrm rot="16200000">
                <a:off x="1685980" y="2579834"/>
                <a:ext cx="447277" cy="17243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Line 31"/>
              <p:cNvSpPr>
                <a:spLocks noChangeShapeType="1"/>
              </p:cNvSpPr>
              <p:nvPr/>
            </p:nvSpPr>
            <p:spPr bwMode="auto">
              <a:xfrm rot="16200000">
                <a:off x="2335433" y="2221174"/>
                <a:ext cx="447276" cy="24416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Line 31"/>
              <p:cNvSpPr>
                <a:spLocks noChangeShapeType="1"/>
              </p:cNvSpPr>
              <p:nvPr/>
            </p:nvSpPr>
            <p:spPr bwMode="auto">
              <a:xfrm rot="16200000">
                <a:off x="2886990" y="2562040"/>
                <a:ext cx="447281" cy="175993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Line 31"/>
              <p:cNvSpPr>
                <a:spLocks noChangeShapeType="1"/>
              </p:cNvSpPr>
              <p:nvPr/>
            </p:nvSpPr>
            <p:spPr bwMode="auto">
              <a:xfrm rot="16200000" flipV="1">
                <a:off x="2296137" y="3045969"/>
                <a:ext cx="447270" cy="7920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Line 31"/>
              <p:cNvSpPr>
                <a:spLocks noChangeShapeType="1"/>
              </p:cNvSpPr>
              <p:nvPr/>
            </p:nvSpPr>
            <p:spPr bwMode="auto">
              <a:xfrm rot="16200000" flipV="1">
                <a:off x="2844579" y="3442017"/>
                <a:ext cx="447277" cy="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 name="Line 31"/>
              <p:cNvSpPr>
                <a:spLocks noChangeShapeType="1"/>
              </p:cNvSpPr>
              <p:nvPr/>
            </p:nvSpPr>
            <p:spPr bwMode="auto">
              <a:xfrm rot="16200000">
                <a:off x="3456651" y="2982347"/>
                <a:ext cx="447268" cy="91933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 name="Line 31"/>
              <p:cNvSpPr>
                <a:spLocks noChangeShapeType="1"/>
              </p:cNvSpPr>
              <p:nvPr/>
            </p:nvSpPr>
            <p:spPr bwMode="auto">
              <a:xfrm rot="16200000" flipV="1">
                <a:off x="4064988" y="3437358"/>
                <a:ext cx="43796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 name="Line 31"/>
              <p:cNvSpPr>
                <a:spLocks noChangeShapeType="1"/>
              </p:cNvSpPr>
              <p:nvPr/>
            </p:nvSpPr>
            <p:spPr bwMode="auto">
              <a:xfrm rot="16200000" flipV="1">
                <a:off x="3456647" y="2982349"/>
                <a:ext cx="447278" cy="9193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 name="Line 31"/>
              <p:cNvSpPr>
                <a:spLocks noChangeShapeType="1"/>
              </p:cNvSpPr>
              <p:nvPr/>
            </p:nvSpPr>
            <p:spPr bwMode="auto">
              <a:xfrm rot="16200000" flipV="1">
                <a:off x="2876856" y="2609266"/>
                <a:ext cx="437960" cy="165618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
        <p:nvSpPr>
          <p:cNvPr id="35" name="矩形 34"/>
          <p:cNvSpPr/>
          <p:nvPr/>
        </p:nvSpPr>
        <p:spPr bwMode="auto">
          <a:xfrm>
            <a:off x="179512" y="4653136"/>
            <a:ext cx="3888432" cy="1512168"/>
          </a:xfrm>
          <a:prstGeom prst="rect">
            <a:avLst/>
          </a:prstGeom>
          <a:noFill/>
          <a:ln w="19050" algn="ctr">
            <a:solidFill>
              <a:schemeClr val="tx1"/>
            </a:solidFill>
            <a:prstDash val="dash"/>
            <a:round/>
          </a:ln>
          <a:effectLst/>
        </p:spPr>
        <p:txBody>
          <a:bodyPr wrap="non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36" name="组合 35"/>
          <p:cNvGrpSpPr/>
          <p:nvPr/>
        </p:nvGrpSpPr>
        <p:grpSpPr>
          <a:xfrm>
            <a:off x="5030028" y="5057772"/>
            <a:ext cx="3673921" cy="992886"/>
            <a:chOff x="682055" y="2945569"/>
            <a:chExt cx="3673921" cy="992886"/>
          </a:xfrm>
        </p:grpSpPr>
        <p:sp>
          <p:nvSpPr>
            <p:cNvPr id="37" name="Rectangle 7"/>
            <p:cNvSpPr>
              <a:spLocks noChangeArrowheads="1"/>
            </p:cNvSpPr>
            <p:nvPr/>
          </p:nvSpPr>
          <p:spPr bwMode="auto">
            <a:xfrm rot="16200000">
              <a:off x="911029" y="3436675"/>
              <a:ext cx="272805" cy="730753"/>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 name="Rectangle 7"/>
            <p:cNvSpPr>
              <a:spLocks noChangeArrowheads="1"/>
            </p:cNvSpPr>
            <p:nvPr/>
          </p:nvSpPr>
          <p:spPr bwMode="auto">
            <a:xfrm rot="16200000">
              <a:off x="1891684" y="3436675"/>
              <a:ext cx="272805" cy="730753"/>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 name="Rectangle 7"/>
            <p:cNvSpPr>
              <a:spLocks noChangeArrowheads="1"/>
            </p:cNvSpPr>
            <p:nvPr/>
          </p:nvSpPr>
          <p:spPr bwMode="auto">
            <a:xfrm rot="16200000">
              <a:off x="2873541" y="3436675"/>
              <a:ext cx="272805" cy="730753"/>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0" name="Rectangle 7"/>
            <p:cNvSpPr>
              <a:spLocks noChangeArrowheads="1"/>
            </p:cNvSpPr>
            <p:nvPr/>
          </p:nvSpPr>
          <p:spPr bwMode="auto">
            <a:xfrm rot="16200000">
              <a:off x="3854197" y="3436676"/>
              <a:ext cx="272805" cy="730753"/>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41" name="组合 40"/>
            <p:cNvGrpSpPr/>
            <p:nvPr/>
          </p:nvGrpSpPr>
          <p:grpSpPr>
            <a:xfrm>
              <a:off x="682055" y="2945569"/>
              <a:ext cx="3673921" cy="720088"/>
              <a:chOff x="682055" y="2945569"/>
              <a:chExt cx="3673921" cy="720088"/>
            </a:xfrm>
          </p:grpSpPr>
          <p:sp>
            <p:nvSpPr>
              <p:cNvPr id="42" name="Rectangle 7"/>
              <p:cNvSpPr>
                <a:spLocks noChangeArrowheads="1"/>
              </p:cNvSpPr>
              <p:nvPr/>
            </p:nvSpPr>
            <p:spPr bwMode="auto">
              <a:xfrm rot="16200000">
                <a:off x="911029" y="2716595"/>
                <a:ext cx="272805" cy="730753"/>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Rectangle 7"/>
              <p:cNvSpPr>
                <a:spLocks noChangeArrowheads="1"/>
              </p:cNvSpPr>
              <p:nvPr/>
            </p:nvSpPr>
            <p:spPr bwMode="auto">
              <a:xfrm rot="16200000">
                <a:off x="1891684" y="2716595"/>
                <a:ext cx="272805" cy="730753"/>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4" name="Rectangle 7"/>
              <p:cNvSpPr>
                <a:spLocks noChangeArrowheads="1"/>
              </p:cNvSpPr>
              <p:nvPr/>
            </p:nvSpPr>
            <p:spPr bwMode="auto">
              <a:xfrm rot="16200000">
                <a:off x="2873541" y="2716595"/>
                <a:ext cx="272805" cy="730753"/>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Rectangle 7"/>
              <p:cNvSpPr>
                <a:spLocks noChangeArrowheads="1"/>
              </p:cNvSpPr>
              <p:nvPr/>
            </p:nvSpPr>
            <p:spPr bwMode="auto">
              <a:xfrm rot="16200000">
                <a:off x="3854197" y="2716596"/>
                <a:ext cx="272805" cy="730753"/>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Line 31"/>
              <p:cNvSpPr>
                <a:spLocks noChangeShapeType="1"/>
              </p:cNvSpPr>
              <p:nvPr/>
            </p:nvSpPr>
            <p:spPr bwMode="auto">
              <a:xfrm rot="16200000">
                <a:off x="1114591" y="3003379"/>
                <a:ext cx="447280" cy="8772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Line 31"/>
              <p:cNvSpPr>
                <a:spLocks noChangeShapeType="1"/>
              </p:cNvSpPr>
              <p:nvPr/>
            </p:nvSpPr>
            <p:spPr bwMode="auto">
              <a:xfrm rot="16200000">
                <a:off x="2248310" y="2998149"/>
                <a:ext cx="447284" cy="88772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Line 31"/>
              <p:cNvSpPr>
                <a:spLocks noChangeShapeType="1"/>
              </p:cNvSpPr>
              <p:nvPr/>
            </p:nvSpPr>
            <p:spPr bwMode="auto">
              <a:xfrm rot="16200000">
                <a:off x="1684065" y="3442016"/>
                <a:ext cx="447279" cy="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Line 31"/>
              <p:cNvSpPr>
                <a:spLocks noChangeShapeType="1"/>
              </p:cNvSpPr>
              <p:nvPr/>
            </p:nvSpPr>
            <p:spPr bwMode="auto">
              <a:xfrm rot="16200000" flipH="1" flipV="1">
                <a:off x="572574" y="3442011"/>
                <a:ext cx="447278" cy="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Line 31"/>
              <p:cNvSpPr>
                <a:spLocks noChangeShapeType="1"/>
              </p:cNvSpPr>
              <p:nvPr/>
            </p:nvSpPr>
            <p:spPr bwMode="auto">
              <a:xfrm rot="16200000" flipH="1">
                <a:off x="1114591" y="3003382"/>
                <a:ext cx="447277" cy="87727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Line 31"/>
              <p:cNvSpPr>
                <a:spLocks noChangeShapeType="1"/>
              </p:cNvSpPr>
              <p:nvPr/>
            </p:nvSpPr>
            <p:spPr bwMode="auto">
              <a:xfrm rot="16200000" flipH="1">
                <a:off x="1685976" y="2579829"/>
                <a:ext cx="447284" cy="17243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Line 31"/>
              <p:cNvSpPr>
                <a:spLocks noChangeShapeType="1"/>
              </p:cNvSpPr>
              <p:nvPr/>
            </p:nvSpPr>
            <p:spPr bwMode="auto">
              <a:xfrm rot="16200000" flipH="1">
                <a:off x="2335436" y="2221170"/>
                <a:ext cx="447271" cy="244168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Line 31"/>
              <p:cNvSpPr>
                <a:spLocks noChangeShapeType="1"/>
              </p:cNvSpPr>
              <p:nvPr/>
            </p:nvSpPr>
            <p:spPr bwMode="auto">
              <a:xfrm rot="16200000">
                <a:off x="1685980" y="2579834"/>
                <a:ext cx="447277" cy="17243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 name="Line 31"/>
              <p:cNvSpPr>
                <a:spLocks noChangeShapeType="1"/>
              </p:cNvSpPr>
              <p:nvPr/>
            </p:nvSpPr>
            <p:spPr bwMode="auto">
              <a:xfrm rot="16200000">
                <a:off x="2335433" y="2221174"/>
                <a:ext cx="447276" cy="24416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5" name="Line 31"/>
              <p:cNvSpPr>
                <a:spLocks noChangeShapeType="1"/>
              </p:cNvSpPr>
              <p:nvPr/>
            </p:nvSpPr>
            <p:spPr bwMode="auto">
              <a:xfrm rot="16200000">
                <a:off x="2886990" y="2562040"/>
                <a:ext cx="447281" cy="175993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6" name="Line 31"/>
              <p:cNvSpPr>
                <a:spLocks noChangeShapeType="1"/>
              </p:cNvSpPr>
              <p:nvPr/>
            </p:nvSpPr>
            <p:spPr bwMode="auto">
              <a:xfrm rot="16200000" flipV="1">
                <a:off x="2296137" y="3045969"/>
                <a:ext cx="447270" cy="7920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 name="Line 31"/>
              <p:cNvSpPr>
                <a:spLocks noChangeShapeType="1"/>
              </p:cNvSpPr>
              <p:nvPr/>
            </p:nvSpPr>
            <p:spPr bwMode="auto">
              <a:xfrm rot="16200000" flipV="1">
                <a:off x="2844579" y="3442017"/>
                <a:ext cx="447277" cy="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 name="Line 31"/>
              <p:cNvSpPr>
                <a:spLocks noChangeShapeType="1"/>
              </p:cNvSpPr>
              <p:nvPr/>
            </p:nvSpPr>
            <p:spPr bwMode="auto">
              <a:xfrm rot="16200000">
                <a:off x="3456651" y="2982347"/>
                <a:ext cx="447268" cy="91933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 name="Line 31"/>
              <p:cNvSpPr>
                <a:spLocks noChangeShapeType="1"/>
              </p:cNvSpPr>
              <p:nvPr/>
            </p:nvSpPr>
            <p:spPr bwMode="auto">
              <a:xfrm rot="16200000" flipV="1">
                <a:off x="4064988" y="3437358"/>
                <a:ext cx="43796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 name="Line 31"/>
              <p:cNvSpPr>
                <a:spLocks noChangeShapeType="1"/>
              </p:cNvSpPr>
              <p:nvPr/>
            </p:nvSpPr>
            <p:spPr bwMode="auto">
              <a:xfrm rot="16200000" flipV="1">
                <a:off x="3456647" y="2982349"/>
                <a:ext cx="447278" cy="9193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 name="Line 31"/>
              <p:cNvSpPr>
                <a:spLocks noChangeShapeType="1"/>
              </p:cNvSpPr>
              <p:nvPr/>
            </p:nvSpPr>
            <p:spPr bwMode="auto">
              <a:xfrm rot="16200000" flipV="1">
                <a:off x="2876856" y="2609266"/>
                <a:ext cx="437960" cy="165618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
        <p:nvSpPr>
          <p:cNvPr id="62" name="矩形 61"/>
          <p:cNvSpPr/>
          <p:nvPr/>
        </p:nvSpPr>
        <p:spPr bwMode="auto">
          <a:xfrm>
            <a:off x="4932040" y="4653137"/>
            <a:ext cx="3888432" cy="1509956"/>
          </a:xfrm>
          <a:prstGeom prst="rect">
            <a:avLst/>
          </a:prstGeom>
          <a:noFill/>
          <a:ln w="19050" algn="ctr">
            <a:solidFill>
              <a:schemeClr val="tx1"/>
            </a:solidFill>
            <a:prstDash val="dash"/>
            <a:round/>
          </a:ln>
          <a:effectLst/>
        </p:spPr>
        <p:txBody>
          <a:bodyPr wrap="non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4239604" y="5301207"/>
            <a:ext cx="476412" cy="584775"/>
          </a:xfrm>
          <a:prstGeom prst="rect">
            <a:avLst/>
          </a:prstGeom>
          <a:noFill/>
        </p:spPr>
        <p:txBody>
          <a:bodyPr wrap="none" rtlCol="0">
            <a:spAutoFit/>
          </a:bodyPr>
          <a:lstStyle/>
          <a:p>
            <a:r>
              <a:rPr lang="en-US" altLang="zh-CN" sz="3200" b="1" dirty="0"/>
              <a:t>…</a:t>
            </a:r>
            <a:endParaRPr lang="zh-CN" altLang="en-US" sz="3200" b="1" dirty="0"/>
          </a:p>
        </p:txBody>
      </p:sp>
      <p:sp>
        <p:nvSpPr>
          <p:cNvPr id="63" name="Rectangle 7"/>
          <p:cNvSpPr>
            <a:spLocks noChangeArrowheads="1"/>
          </p:cNvSpPr>
          <p:nvPr/>
        </p:nvSpPr>
        <p:spPr bwMode="auto">
          <a:xfrm rot="16200000">
            <a:off x="1821080" y="3250225"/>
            <a:ext cx="344515" cy="1035846"/>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Rectangle 7"/>
          <p:cNvSpPr>
            <a:spLocks noChangeArrowheads="1"/>
          </p:cNvSpPr>
          <p:nvPr/>
        </p:nvSpPr>
        <p:spPr bwMode="auto">
          <a:xfrm rot="16200000">
            <a:off x="3316432" y="3250225"/>
            <a:ext cx="344515" cy="1035846"/>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 name="Rectangle 7"/>
          <p:cNvSpPr>
            <a:spLocks noChangeArrowheads="1"/>
          </p:cNvSpPr>
          <p:nvPr/>
        </p:nvSpPr>
        <p:spPr bwMode="auto">
          <a:xfrm rot="16200000">
            <a:off x="5223151" y="3250225"/>
            <a:ext cx="344515" cy="1035846"/>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 name="Rectangle 7"/>
          <p:cNvSpPr>
            <a:spLocks noChangeArrowheads="1"/>
          </p:cNvSpPr>
          <p:nvPr/>
        </p:nvSpPr>
        <p:spPr bwMode="auto">
          <a:xfrm rot="16200000">
            <a:off x="6703999" y="3250225"/>
            <a:ext cx="344515" cy="1035846"/>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lIns="90000" tIns="46800" rIns="90000" bIns="468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 name="TextBox 66"/>
          <p:cNvSpPr txBox="1"/>
          <p:nvPr/>
        </p:nvSpPr>
        <p:spPr>
          <a:xfrm>
            <a:off x="4239604" y="3348281"/>
            <a:ext cx="476412" cy="584775"/>
          </a:xfrm>
          <a:prstGeom prst="rect">
            <a:avLst/>
          </a:prstGeom>
          <a:noFill/>
        </p:spPr>
        <p:txBody>
          <a:bodyPr wrap="none" rtlCol="0">
            <a:spAutoFit/>
          </a:bodyPr>
          <a:lstStyle/>
          <a:p>
            <a:r>
              <a:rPr lang="en-US" altLang="zh-CN" sz="3200" b="1" dirty="0"/>
              <a:t>…</a:t>
            </a:r>
            <a:endParaRPr lang="zh-CN" altLang="en-US" sz="3200" b="1" dirty="0"/>
          </a:p>
        </p:txBody>
      </p:sp>
      <p:sp>
        <p:nvSpPr>
          <p:cNvPr id="68" name="矩形 67"/>
          <p:cNvSpPr/>
          <p:nvPr/>
        </p:nvSpPr>
        <p:spPr bwMode="auto">
          <a:xfrm>
            <a:off x="1331514" y="3140969"/>
            <a:ext cx="6237076" cy="936104"/>
          </a:xfrm>
          <a:prstGeom prst="rect">
            <a:avLst/>
          </a:prstGeom>
          <a:noFill/>
          <a:ln w="19050" algn="ctr">
            <a:solidFill>
              <a:schemeClr val="tx1"/>
            </a:solidFill>
            <a:prstDash val="dash"/>
            <a:round/>
          </a:ln>
          <a:effectLst/>
        </p:spPr>
        <p:txBody>
          <a:bodyPr wrap="non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9" name="Line 31"/>
          <p:cNvSpPr>
            <a:spLocks noChangeShapeType="1"/>
          </p:cNvSpPr>
          <p:nvPr/>
        </p:nvSpPr>
        <p:spPr bwMode="auto">
          <a:xfrm rot="16200000" flipH="1" flipV="1">
            <a:off x="747067" y="3681029"/>
            <a:ext cx="720080" cy="122413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0" name="Line 31"/>
          <p:cNvSpPr>
            <a:spLocks noChangeShapeType="1"/>
          </p:cNvSpPr>
          <p:nvPr/>
        </p:nvSpPr>
        <p:spPr bwMode="auto">
          <a:xfrm rot="16200000" flipH="1" flipV="1">
            <a:off x="1720806" y="3153277"/>
            <a:ext cx="712731" cy="228699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1" name="Line 31"/>
          <p:cNvSpPr>
            <a:spLocks noChangeShapeType="1"/>
          </p:cNvSpPr>
          <p:nvPr/>
        </p:nvSpPr>
        <p:spPr bwMode="auto">
          <a:xfrm rot="16200000" flipH="1" flipV="1">
            <a:off x="3845181" y="3468291"/>
            <a:ext cx="712729" cy="16569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2" name="Line 31"/>
          <p:cNvSpPr>
            <a:spLocks noChangeShapeType="1"/>
          </p:cNvSpPr>
          <p:nvPr/>
        </p:nvSpPr>
        <p:spPr bwMode="auto">
          <a:xfrm rot="16200000" flipH="1" flipV="1">
            <a:off x="4819193" y="3000627"/>
            <a:ext cx="712728" cy="259229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3" name="Line 31"/>
          <p:cNvSpPr>
            <a:spLocks noChangeShapeType="1"/>
          </p:cNvSpPr>
          <p:nvPr/>
        </p:nvSpPr>
        <p:spPr bwMode="auto">
          <a:xfrm rot="16200000" flipV="1">
            <a:off x="3447368" y="2852935"/>
            <a:ext cx="720079" cy="288032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4" name="Line 31"/>
          <p:cNvSpPr>
            <a:spLocks noChangeShapeType="1"/>
          </p:cNvSpPr>
          <p:nvPr/>
        </p:nvSpPr>
        <p:spPr bwMode="auto">
          <a:xfrm rot="16200000" flipV="1">
            <a:off x="4337396" y="3410421"/>
            <a:ext cx="712727" cy="177270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5" name="Line 31"/>
          <p:cNvSpPr>
            <a:spLocks noChangeShapeType="1"/>
          </p:cNvSpPr>
          <p:nvPr/>
        </p:nvSpPr>
        <p:spPr bwMode="auto">
          <a:xfrm rot="16200000" flipV="1">
            <a:off x="6550683" y="3075931"/>
            <a:ext cx="712724" cy="244168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6" name="Line 31"/>
          <p:cNvSpPr>
            <a:spLocks noChangeShapeType="1"/>
          </p:cNvSpPr>
          <p:nvPr/>
        </p:nvSpPr>
        <p:spPr bwMode="auto">
          <a:xfrm rot="16200000" flipV="1">
            <a:off x="7519494" y="3684705"/>
            <a:ext cx="712725" cy="122413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lIns="90000" tIns="46800" rIns="90000" bIns="468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7" name="矩形 76"/>
          <p:cNvSpPr/>
          <p:nvPr/>
        </p:nvSpPr>
        <p:spPr>
          <a:xfrm>
            <a:off x="3872516" y="3179004"/>
            <a:ext cx="926857" cy="338554"/>
          </a:xfrm>
          <a:prstGeom prst="rect">
            <a:avLst/>
          </a:prstGeom>
        </p:spPr>
        <p:txBody>
          <a:bodyPr wrap="none">
            <a:spAutoFit/>
          </a:bodyPr>
          <a:lstStyle/>
          <a:p>
            <a:r>
              <a:rPr lang="en-US" altLang="zh-CN" sz="1600" dirty="0">
                <a:solidFill>
                  <a:srgbClr val="0000FF"/>
                </a:solidFill>
                <a:latin typeface="华文中宋" panose="02010600040101010101" pitchFamily="2" charset="-122"/>
                <a:ea typeface="华文中宋" panose="02010600040101010101" pitchFamily="2" charset="-122"/>
              </a:rPr>
              <a:t>Central</a:t>
            </a:r>
            <a:endParaRPr lang="en-US" altLang="zh-CN" sz="1600" dirty="0">
              <a:solidFill>
                <a:srgbClr val="0000FF"/>
              </a:solidFill>
              <a:latin typeface="华文中宋" panose="02010600040101010101" pitchFamily="2" charset="-122"/>
              <a:ea typeface="华文中宋" panose="02010600040101010101" pitchFamily="2" charset="-122"/>
            </a:endParaRPr>
          </a:p>
        </p:txBody>
      </p:sp>
      <p:sp>
        <p:nvSpPr>
          <p:cNvPr id="78" name="矩形 77"/>
          <p:cNvSpPr/>
          <p:nvPr/>
        </p:nvSpPr>
        <p:spPr>
          <a:xfrm>
            <a:off x="1613743" y="4653135"/>
            <a:ext cx="963725" cy="338554"/>
          </a:xfrm>
          <a:prstGeom prst="rect">
            <a:avLst/>
          </a:prstGeom>
        </p:spPr>
        <p:txBody>
          <a:bodyPr wrap="none">
            <a:spAutoFit/>
          </a:bodyPr>
          <a:lstStyle/>
          <a:p>
            <a:r>
              <a:rPr lang="en-US" altLang="zh-CN" sz="1600" dirty="0">
                <a:solidFill>
                  <a:srgbClr val="0000FF"/>
                </a:solidFill>
                <a:latin typeface="华文中宋" panose="02010600040101010101" pitchFamily="2" charset="-122"/>
                <a:ea typeface="华文中宋" panose="02010600040101010101" pitchFamily="2" charset="-122"/>
              </a:rPr>
              <a:t>Cabinet</a:t>
            </a:r>
            <a:endParaRPr lang="en-US" altLang="zh-CN" sz="1600" dirty="0">
              <a:solidFill>
                <a:srgbClr val="0000FF"/>
              </a:solidFill>
              <a:latin typeface="华文中宋" panose="02010600040101010101" pitchFamily="2" charset="-122"/>
              <a:ea typeface="华文中宋" panose="02010600040101010101" pitchFamily="2" charset="-122"/>
            </a:endParaRPr>
          </a:p>
        </p:txBody>
      </p:sp>
      <p:sp>
        <p:nvSpPr>
          <p:cNvPr id="79" name="矩形 78"/>
          <p:cNvSpPr/>
          <p:nvPr/>
        </p:nvSpPr>
        <p:spPr>
          <a:xfrm>
            <a:off x="6394393" y="4632954"/>
            <a:ext cx="963725" cy="338554"/>
          </a:xfrm>
          <a:prstGeom prst="rect">
            <a:avLst/>
          </a:prstGeom>
        </p:spPr>
        <p:txBody>
          <a:bodyPr wrap="none">
            <a:spAutoFit/>
          </a:bodyPr>
          <a:lstStyle/>
          <a:p>
            <a:r>
              <a:rPr lang="en-US" altLang="zh-CN" sz="1600" dirty="0">
                <a:solidFill>
                  <a:srgbClr val="0000FF"/>
                </a:solidFill>
                <a:latin typeface="华文中宋" panose="02010600040101010101" pitchFamily="2" charset="-122"/>
                <a:ea typeface="华文中宋" panose="02010600040101010101" pitchFamily="2" charset="-122"/>
              </a:rPr>
              <a:t>Cabinet</a:t>
            </a:r>
            <a:endParaRPr lang="en-US" altLang="zh-CN" sz="1600" dirty="0">
              <a:solidFill>
                <a:srgbClr val="0000FF"/>
              </a:solidFill>
              <a:latin typeface="华文中宋" panose="02010600040101010101" pitchFamily="2" charset="-122"/>
              <a:ea typeface="华文中宋" panose="02010600040101010101" pitchFamily="2" charset="-122"/>
            </a:endParaRPr>
          </a:p>
        </p:txBody>
      </p:sp>
      <p:sp>
        <p:nvSpPr>
          <p:cNvPr id="80" name="矩形 79"/>
          <p:cNvSpPr/>
          <p:nvPr/>
        </p:nvSpPr>
        <p:spPr>
          <a:xfrm>
            <a:off x="251520" y="5747189"/>
            <a:ext cx="803425" cy="338554"/>
          </a:xfrm>
          <a:prstGeom prst="rect">
            <a:avLst/>
          </a:prstGeom>
        </p:spPr>
        <p:txBody>
          <a:bodyPr wrap="none">
            <a:spAutoFit/>
          </a:bodyPr>
          <a:lstStyle/>
          <a:p>
            <a:r>
              <a:rPr lang="en-US" altLang="zh-CN" sz="1600" dirty="0" err="1">
                <a:solidFill>
                  <a:srgbClr val="0000FF"/>
                </a:solidFill>
                <a:latin typeface="华文中宋" panose="02010600040101010101" pitchFamily="2" charset="-122"/>
                <a:ea typeface="华文中宋" panose="02010600040101010101" pitchFamily="2" charset="-122"/>
              </a:rPr>
              <a:t>Snode</a:t>
            </a:r>
            <a:endParaRPr lang="en-US" altLang="zh-CN" sz="1600" dirty="0">
              <a:solidFill>
                <a:srgbClr val="0000FF"/>
              </a:solidFill>
              <a:latin typeface="华文中宋" panose="02010600040101010101" pitchFamily="2" charset="-122"/>
              <a:ea typeface="华文中宋" panose="02010600040101010101" pitchFamily="2" charset="-122"/>
            </a:endParaRPr>
          </a:p>
        </p:txBody>
      </p:sp>
      <p:sp>
        <p:nvSpPr>
          <p:cNvPr id="81" name="矩形 80"/>
          <p:cNvSpPr/>
          <p:nvPr/>
        </p:nvSpPr>
        <p:spPr>
          <a:xfrm>
            <a:off x="1248295" y="5738529"/>
            <a:ext cx="803425" cy="338554"/>
          </a:xfrm>
          <a:prstGeom prst="rect">
            <a:avLst/>
          </a:prstGeom>
        </p:spPr>
        <p:txBody>
          <a:bodyPr wrap="none">
            <a:spAutoFit/>
          </a:bodyPr>
          <a:lstStyle/>
          <a:p>
            <a:r>
              <a:rPr lang="en-US" altLang="zh-CN" sz="1600" dirty="0" err="1">
                <a:solidFill>
                  <a:srgbClr val="0000FF"/>
                </a:solidFill>
                <a:latin typeface="华文中宋" panose="02010600040101010101" pitchFamily="2" charset="-122"/>
                <a:ea typeface="华文中宋" panose="02010600040101010101" pitchFamily="2" charset="-122"/>
              </a:rPr>
              <a:t>Snode</a:t>
            </a:r>
            <a:endParaRPr lang="en-US" altLang="zh-CN" sz="1600" dirty="0">
              <a:solidFill>
                <a:srgbClr val="0000FF"/>
              </a:solidFill>
              <a:latin typeface="华文中宋" panose="02010600040101010101" pitchFamily="2" charset="-122"/>
              <a:ea typeface="华文中宋" panose="02010600040101010101" pitchFamily="2" charset="-122"/>
            </a:endParaRPr>
          </a:p>
        </p:txBody>
      </p:sp>
      <p:sp>
        <p:nvSpPr>
          <p:cNvPr id="82" name="矩形 81"/>
          <p:cNvSpPr/>
          <p:nvPr/>
        </p:nvSpPr>
        <p:spPr>
          <a:xfrm>
            <a:off x="2195736" y="5738529"/>
            <a:ext cx="803425" cy="338554"/>
          </a:xfrm>
          <a:prstGeom prst="rect">
            <a:avLst/>
          </a:prstGeom>
        </p:spPr>
        <p:txBody>
          <a:bodyPr wrap="none">
            <a:spAutoFit/>
          </a:bodyPr>
          <a:lstStyle/>
          <a:p>
            <a:r>
              <a:rPr lang="en-US" altLang="zh-CN" sz="1600" dirty="0" err="1">
                <a:solidFill>
                  <a:srgbClr val="0000FF"/>
                </a:solidFill>
                <a:latin typeface="华文中宋" panose="02010600040101010101" pitchFamily="2" charset="-122"/>
                <a:ea typeface="华文中宋" panose="02010600040101010101" pitchFamily="2" charset="-122"/>
              </a:rPr>
              <a:t>Snode</a:t>
            </a:r>
            <a:endParaRPr lang="en-US" altLang="zh-CN" sz="1600" dirty="0">
              <a:solidFill>
                <a:srgbClr val="0000FF"/>
              </a:solidFill>
              <a:latin typeface="华文中宋" panose="02010600040101010101" pitchFamily="2" charset="-122"/>
              <a:ea typeface="华文中宋" panose="02010600040101010101" pitchFamily="2" charset="-122"/>
            </a:endParaRPr>
          </a:p>
        </p:txBody>
      </p:sp>
      <p:sp>
        <p:nvSpPr>
          <p:cNvPr id="83" name="矩形 82"/>
          <p:cNvSpPr/>
          <p:nvPr/>
        </p:nvSpPr>
        <p:spPr>
          <a:xfrm>
            <a:off x="3192511" y="5738529"/>
            <a:ext cx="803425" cy="338554"/>
          </a:xfrm>
          <a:prstGeom prst="rect">
            <a:avLst/>
          </a:prstGeom>
        </p:spPr>
        <p:txBody>
          <a:bodyPr wrap="none">
            <a:spAutoFit/>
          </a:bodyPr>
          <a:lstStyle/>
          <a:p>
            <a:r>
              <a:rPr lang="en-US" altLang="zh-CN" sz="1600" dirty="0" err="1">
                <a:solidFill>
                  <a:srgbClr val="0000FF"/>
                </a:solidFill>
                <a:latin typeface="华文中宋" panose="02010600040101010101" pitchFamily="2" charset="-122"/>
                <a:ea typeface="华文中宋" panose="02010600040101010101" pitchFamily="2" charset="-122"/>
              </a:rPr>
              <a:t>Snode</a:t>
            </a:r>
            <a:endParaRPr lang="en-US" altLang="zh-CN" sz="1600" dirty="0">
              <a:solidFill>
                <a:srgbClr val="0000FF"/>
              </a:solidFill>
              <a:latin typeface="华文中宋" panose="02010600040101010101" pitchFamily="2" charset="-122"/>
              <a:ea typeface="华文中宋" panose="02010600040101010101" pitchFamily="2" charset="-122"/>
            </a:endParaRPr>
          </a:p>
        </p:txBody>
      </p:sp>
      <p:sp>
        <p:nvSpPr>
          <p:cNvPr id="84" name="矩形 83"/>
          <p:cNvSpPr/>
          <p:nvPr/>
        </p:nvSpPr>
        <p:spPr>
          <a:xfrm>
            <a:off x="5004048" y="5752469"/>
            <a:ext cx="803425" cy="338554"/>
          </a:xfrm>
          <a:prstGeom prst="rect">
            <a:avLst/>
          </a:prstGeom>
        </p:spPr>
        <p:txBody>
          <a:bodyPr wrap="none">
            <a:spAutoFit/>
          </a:bodyPr>
          <a:lstStyle/>
          <a:p>
            <a:r>
              <a:rPr lang="en-US" altLang="zh-CN" sz="1600" dirty="0" err="1">
                <a:solidFill>
                  <a:srgbClr val="0000FF"/>
                </a:solidFill>
                <a:latin typeface="华文中宋" panose="02010600040101010101" pitchFamily="2" charset="-122"/>
                <a:ea typeface="华文中宋" panose="02010600040101010101" pitchFamily="2" charset="-122"/>
              </a:rPr>
              <a:t>Snode</a:t>
            </a:r>
            <a:endParaRPr lang="en-US" altLang="zh-CN" sz="1600" dirty="0">
              <a:solidFill>
                <a:srgbClr val="0000FF"/>
              </a:solidFill>
              <a:latin typeface="华文中宋" panose="02010600040101010101" pitchFamily="2" charset="-122"/>
              <a:ea typeface="华文中宋" panose="02010600040101010101" pitchFamily="2" charset="-122"/>
            </a:endParaRPr>
          </a:p>
        </p:txBody>
      </p:sp>
      <p:sp>
        <p:nvSpPr>
          <p:cNvPr id="85" name="矩形 84"/>
          <p:cNvSpPr/>
          <p:nvPr/>
        </p:nvSpPr>
        <p:spPr>
          <a:xfrm>
            <a:off x="6000823" y="5752342"/>
            <a:ext cx="803425" cy="338554"/>
          </a:xfrm>
          <a:prstGeom prst="rect">
            <a:avLst/>
          </a:prstGeom>
        </p:spPr>
        <p:txBody>
          <a:bodyPr wrap="none">
            <a:spAutoFit/>
          </a:bodyPr>
          <a:lstStyle/>
          <a:p>
            <a:r>
              <a:rPr lang="en-US" altLang="zh-CN" sz="1600" dirty="0" err="1">
                <a:solidFill>
                  <a:srgbClr val="0000FF"/>
                </a:solidFill>
                <a:latin typeface="华文中宋" panose="02010600040101010101" pitchFamily="2" charset="-122"/>
                <a:ea typeface="华文中宋" panose="02010600040101010101" pitchFamily="2" charset="-122"/>
              </a:rPr>
              <a:t>Snode</a:t>
            </a:r>
            <a:endParaRPr lang="en-US" altLang="zh-CN" sz="1600" dirty="0">
              <a:solidFill>
                <a:srgbClr val="0000FF"/>
              </a:solidFill>
              <a:latin typeface="华文中宋" panose="02010600040101010101" pitchFamily="2" charset="-122"/>
              <a:ea typeface="华文中宋" panose="02010600040101010101" pitchFamily="2" charset="-122"/>
            </a:endParaRPr>
          </a:p>
        </p:txBody>
      </p:sp>
      <p:sp>
        <p:nvSpPr>
          <p:cNvPr id="86" name="矩形 85"/>
          <p:cNvSpPr/>
          <p:nvPr/>
        </p:nvSpPr>
        <p:spPr>
          <a:xfrm>
            <a:off x="6956405" y="5742068"/>
            <a:ext cx="803425" cy="338554"/>
          </a:xfrm>
          <a:prstGeom prst="rect">
            <a:avLst/>
          </a:prstGeom>
        </p:spPr>
        <p:txBody>
          <a:bodyPr wrap="none">
            <a:spAutoFit/>
          </a:bodyPr>
          <a:lstStyle/>
          <a:p>
            <a:r>
              <a:rPr lang="en-US" altLang="zh-CN" sz="1600" dirty="0" err="1">
                <a:solidFill>
                  <a:srgbClr val="0000FF"/>
                </a:solidFill>
                <a:latin typeface="华文中宋" panose="02010600040101010101" pitchFamily="2" charset="-122"/>
                <a:ea typeface="华文中宋" panose="02010600040101010101" pitchFamily="2" charset="-122"/>
              </a:rPr>
              <a:t>Snode</a:t>
            </a:r>
            <a:endParaRPr lang="en-US" altLang="zh-CN" sz="1600" dirty="0">
              <a:solidFill>
                <a:srgbClr val="0000FF"/>
              </a:solidFill>
              <a:latin typeface="华文中宋" panose="02010600040101010101" pitchFamily="2" charset="-122"/>
              <a:ea typeface="华文中宋" panose="02010600040101010101" pitchFamily="2" charset="-122"/>
            </a:endParaRPr>
          </a:p>
        </p:txBody>
      </p:sp>
      <p:sp>
        <p:nvSpPr>
          <p:cNvPr id="87" name="矩形 86"/>
          <p:cNvSpPr/>
          <p:nvPr/>
        </p:nvSpPr>
        <p:spPr>
          <a:xfrm>
            <a:off x="7936858" y="5731794"/>
            <a:ext cx="803425" cy="338554"/>
          </a:xfrm>
          <a:prstGeom prst="rect">
            <a:avLst/>
          </a:prstGeom>
        </p:spPr>
        <p:txBody>
          <a:bodyPr wrap="none">
            <a:spAutoFit/>
          </a:bodyPr>
          <a:lstStyle/>
          <a:p>
            <a:r>
              <a:rPr lang="en-US" altLang="zh-CN" sz="1600" dirty="0" err="1">
                <a:solidFill>
                  <a:srgbClr val="0000FF"/>
                </a:solidFill>
                <a:latin typeface="华文中宋" panose="02010600040101010101" pitchFamily="2" charset="-122"/>
                <a:ea typeface="华文中宋" panose="02010600040101010101" pitchFamily="2" charset="-122"/>
              </a:rPr>
              <a:t>Snode</a:t>
            </a:r>
            <a:endParaRPr lang="en-US" altLang="zh-CN" sz="1600" dirty="0">
              <a:solidFill>
                <a:srgbClr val="0000FF"/>
              </a:solidFill>
              <a:latin typeface="华文中宋" panose="02010600040101010101" pitchFamily="2" charset="-122"/>
              <a:ea typeface="华文中宋" panose="02010600040101010101" pitchFamily="2" charset="-122"/>
            </a:endParaRPr>
          </a:p>
        </p:txBody>
      </p:sp>
      <p:sp>
        <p:nvSpPr>
          <p:cNvPr id="88" name="矩形 87"/>
          <p:cNvSpPr/>
          <p:nvPr/>
        </p:nvSpPr>
        <p:spPr>
          <a:xfrm>
            <a:off x="3359555" y="2633881"/>
            <a:ext cx="2236510" cy="338554"/>
          </a:xfrm>
          <a:prstGeom prst="rect">
            <a:avLst/>
          </a:prstGeom>
        </p:spPr>
        <p:txBody>
          <a:bodyPr wrap="none">
            <a:spAutoFit/>
          </a:bodyPr>
          <a:lstStyle/>
          <a:p>
            <a:r>
              <a:rPr lang="zh-CN" altLang="en-US" sz="1600" dirty="0">
                <a:solidFill>
                  <a:srgbClr val="0000FF"/>
                </a:solidFill>
                <a:latin typeface="华文中宋" panose="02010600040101010101" pitchFamily="2" charset="-122"/>
                <a:ea typeface="华文中宋" panose="02010600040101010101" pitchFamily="2" charset="-122"/>
              </a:rPr>
              <a:t>根据胖树拓扑结构猜测</a:t>
            </a:r>
            <a:endParaRPr lang="en-US" altLang="zh-CN" sz="1600" dirty="0">
              <a:solidFill>
                <a:srgbClr val="0000FF"/>
              </a:solidFill>
              <a:latin typeface="华文中宋" panose="02010600040101010101" pitchFamily="2" charset="-122"/>
              <a:ea typeface="华文中宋" panose="02010600040101010101" pitchFamily="2" charset="-122"/>
            </a:endParaRPr>
          </a:p>
        </p:txBody>
      </p:sp>
      <p:sp>
        <p:nvSpPr>
          <p:cNvPr id="89" name="右箭头 88"/>
          <p:cNvSpPr/>
          <p:nvPr/>
        </p:nvSpPr>
        <p:spPr bwMode="auto">
          <a:xfrm rot="16200000">
            <a:off x="4256339" y="5121189"/>
            <a:ext cx="432048" cy="360040"/>
          </a:xfrm>
          <a:prstGeom prst="rightArrow">
            <a:avLst/>
          </a:prstGeom>
          <a:solidFill>
            <a:srgbClr val="C00000"/>
          </a:solidFill>
          <a:ln w="38100" algn="ctr">
            <a:noFill/>
            <a:round/>
          </a:ln>
          <a:effectLst/>
        </p:spPr>
        <p:txBody>
          <a:bodyPr wrap="non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91" name="右箭头 90"/>
          <p:cNvSpPr/>
          <p:nvPr/>
        </p:nvSpPr>
        <p:spPr bwMode="auto">
          <a:xfrm rot="16200000">
            <a:off x="4256339" y="5827816"/>
            <a:ext cx="432048" cy="919353"/>
          </a:xfrm>
          <a:prstGeom prst="rightArrow">
            <a:avLst/>
          </a:prstGeom>
          <a:solidFill>
            <a:srgbClr val="C00000"/>
          </a:solidFill>
          <a:ln w="38100" algn="ctr">
            <a:noFill/>
            <a:round/>
          </a:ln>
          <a:effectLst/>
        </p:spPr>
        <p:txBody>
          <a:bodyPr wrap="non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92" name="右箭头 91"/>
          <p:cNvSpPr/>
          <p:nvPr/>
        </p:nvSpPr>
        <p:spPr bwMode="auto">
          <a:xfrm rot="16200000">
            <a:off x="4256339" y="4335447"/>
            <a:ext cx="432048" cy="162966"/>
          </a:xfrm>
          <a:prstGeom prst="rightArrow">
            <a:avLst/>
          </a:prstGeom>
          <a:solidFill>
            <a:srgbClr val="C00000"/>
          </a:solidFill>
          <a:ln w="38100" algn="ctr">
            <a:noFill/>
            <a:round/>
          </a:ln>
          <a:effectLst/>
        </p:spPr>
        <p:txBody>
          <a:bodyPr wrap="none" lIns="90000" tIns="46800" rIns="90000" bIns="46800" rtlCol="0" anchor="ctr">
            <a:no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ysClr val="windowText" lastClr="000000"/>
              </a:solidFill>
              <a:effectLst/>
              <a:uLnTx/>
              <a:uFillTx/>
            </a:endParaRP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323528" y="1340768"/>
            <a:ext cx="3737760" cy="2862322"/>
          </a:xfrm>
          <a:prstGeom prst="rect">
            <a:avLst/>
          </a:prstGeom>
          <a:noFill/>
        </p:spPr>
        <p:txBody>
          <a:bodyPr wrap="square" rtlCol="0">
            <a:spAutoFit/>
          </a:bodyPr>
          <a:lstStyle/>
          <a:p>
            <a:pPr marL="285750" lvl="1" indent="-285750">
              <a:spcBef>
                <a:spcPts val="1200"/>
              </a:spcBef>
              <a:buSzPct val="60000"/>
              <a:buFont typeface="Wingdings" panose="05000000000000000000" pitchFamily="2" charset="2"/>
              <a:buChar char="l"/>
            </a:pPr>
            <a:r>
              <a:rPr lang="en-US" altLang="zh-CN" sz="2000" b="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Central Switch Network</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：连接</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super node</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，每个</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super node</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含</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256 CPU</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a:p>
            <a:pPr marL="285750" lvl="1" indent="-285750">
              <a:spcBef>
                <a:spcPts val="1200"/>
              </a:spcBef>
              <a:buSzPct val="60000"/>
              <a:buFont typeface="Wingdings" panose="05000000000000000000" pitchFamily="2" charset="2"/>
              <a:buChar char="l"/>
            </a:pPr>
            <a:r>
              <a:rPr lang="en-US" altLang="zh-CN" sz="2000" b="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Management Network</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：连接核心计算系统和管理服务器</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a:p>
            <a:pPr marL="285750" lvl="1" indent="-285750">
              <a:spcBef>
                <a:spcPts val="1200"/>
              </a:spcBef>
              <a:buSzPct val="60000"/>
              <a:buFont typeface="Wingdings" panose="05000000000000000000" pitchFamily="2" charset="2"/>
              <a:buChar char="l"/>
            </a:pPr>
            <a:r>
              <a:rPr lang="en-US" altLang="zh-CN" sz="2000" b="1"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Storage Network</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：连接核心计算网络和存储系统、</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Import/export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节点及管理节点。</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22" y="4437112"/>
            <a:ext cx="4353162" cy="216297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259632" y="6385806"/>
            <a:ext cx="2072106" cy="369332"/>
          </a:xfrm>
          <a:prstGeom prst="rect">
            <a:avLst/>
          </a:prstGeom>
        </p:spPr>
        <p:txBody>
          <a:bodyPr wrap="none">
            <a:spAutoFit/>
          </a:bodyPr>
          <a:lstStyle/>
          <a:p>
            <a:r>
              <a:rPr lang="en-US" altLang="zh-CN" b="1" dirty="0">
                <a:ln w="0"/>
                <a:solidFill>
                  <a:srgbClr val="C00000"/>
                </a:solidFill>
                <a:latin typeface="Cambria Math" panose="02040503050406030204"/>
                <a:ea typeface="华文中宋" panose="02010600040101010101" pitchFamily="2" charset="-122"/>
                <a:cs typeface="Calibri" panose="020F0502020204030204" pitchFamily="34" charset="0"/>
              </a:rPr>
              <a:t>8 network cabinets</a:t>
            </a:r>
            <a:endParaRPr lang="zh-CN" altLang="en-US" b="1" dirty="0">
              <a:ln w="0"/>
              <a:solidFill>
                <a:srgbClr val="C00000"/>
              </a:solidFill>
            </a:endParaRPr>
          </a:p>
        </p:txBody>
      </p:sp>
      <p:sp>
        <p:nvSpPr>
          <p:cNvPr id="6" name="矩形 5"/>
          <p:cNvSpPr/>
          <p:nvPr/>
        </p:nvSpPr>
        <p:spPr bwMode="auto">
          <a:xfrm>
            <a:off x="1979712" y="4509120"/>
            <a:ext cx="504056" cy="1892259"/>
          </a:xfrm>
          <a:prstGeom prst="rect">
            <a:avLst/>
          </a:prstGeom>
          <a:noFill/>
          <a:ln w="38100" algn="ctr">
            <a:solidFill>
              <a:srgbClr val="FF0000"/>
            </a:solidFill>
            <a:rou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lIns="90000" tIns="46800" rIns="90000" bIns="4680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12"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特色功能</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三套网络</a:t>
            </a:r>
            <a:endParaRPr lang="zh-CN" altLang="en-US" sz="4000" dirty="0">
              <a:solidFill>
                <a:srgbClr val="003B93"/>
              </a:solidFill>
              <a:latin typeface="Cambria" panose="02040503050406030204"/>
              <a:cs typeface="Cambria" panose="02040503050406030204"/>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990" y="1270825"/>
            <a:ext cx="4660900" cy="526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具体实现</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264275"/>
            <a:ext cx="8706313" cy="707886"/>
          </a:xfrm>
          <a:prstGeom prst="rect">
            <a:avLst/>
          </a:prstGeom>
          <a:noFill/>
        </p:spPr>
        <p:txBody>
          <a:bodyPr wrap="square" rtlCol="0">
            <a:spAutoFit/>
          </a:bodyPr>
          <a:lstStyle/>
          <a:p>
            <a:pPr marL="285750" indent="-285750">
              <a:buSzPct val="60000"/>
              <a:buFont typeface="Wingdings" panose="05000000000000000000" pitchFamily="2" charset="2"/>
              <a:buChar char="l"/>
            </a:pP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8 network cabinets</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，使用</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Mellanox FDR</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 </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56Gbps</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产品</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indent="-285750">
              <a:buSzPct val="60000"/>
              <a:buFont typeface="Wingdings" panose="05000000000000000000" pitchFamily="2" charset="2"/>
              <a:buChar char="l"/>
            </a:pP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p:txBody>
      </p:sp>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933056"/>
            <a:ext cx="2850842" cy="22536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426" y="4095328"/>
            <a:ext cx="47625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www.mellanox.com/img/products/ov_adapter_sil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9020" y="2288057"/>
            <a:ext cx="1847416" cy="14476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www.mellanox.com/img/products/ov_ib_switch_silico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8064" y="2023045"/>
            <a:ext cx="2185613" cy="1712660"/>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6"/>
          <a:stretch>
            <a:fillRect/>
          </a:stretch>
        </p:blipFill>
        <p:spPr>
          <a:xfrm>
            <a:off x="6884053" y="979978"/>
            <a:ext cx="1720396" cy="1062380"/>
          </a:xfrm>
          <a:prstGeom prst="rect">
            <a:avLst/>
          </a:prstGeom>
          <a:effectLst>
            <a:outerShdw blurRad="50800" dist="38100" dir="2700000" algn="tl" rotWithShape="0">
              <a:prstClr val="black">
                <a:alpha val="40000"/>
              </a:prstClr>
            </a:outerShdw>
          </a:effectLst>
        </p:spPr>
      </p:pic>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67544" y="2747342"/>
            <a:ext cx="8424935" cy="837730"/>
          </a:xfrm>
          <a:prstGeom prst="rect">
            <a:avLst/>
          </a:prstGeom>
        </p:spPr>
        <p:txBody>
          <a:bodyPr vert="horz" wrap="square" lIns="0" tIns="0" rIns="0" bIns="0" rtlCol="0">
            <a:spAutoFit/>
          </a:bodyPr>
          <a:lstStyle/>
          <a:p>
            <a:pPr marL="0" marR="0" algn="ctr">
              <a:lnSpc>
                <a:spcPts val="7035"/>
              </a:lnSpc>
              <a:spcBef>
                <a:spcPct val="0"/>
              </a:spcBef>
              <a:spcAft>
                <a:spcPct val="0"/>
              </a:spcAft>
            </a:pPr>
            <a:r>
              <a:rPr lang="zh-CN" altLang="en-US" sz="5400" dirty="0">
                <a:solidFill>
                  <a:srgbClr val="003B93"/>
                </a:solidFill>
                <a:latin typeface="华文中宋" panose="02010600040101010101" pitchFamily="2" charset="-122"/>
                <a:ea typeface="华文中宋" panose="02010600040101010101" pitchFamily="2" charset="-122"/>
                <a:cs typeface="Cambria" panose="02040503050406030204"/>
              </a:rPr>
              <a:t>大规模网络仿真</a:t>
            </a:r>
            <a:endParaRPr lang="en-US" altLang="zh-CN" sz="5400" spc="-18" dirty="0">
              <a:solidFill>
                <a:srgbClr val="003B93"/>
              </a:solidFill>
              <a:latin typeface="华文中宋" panose="02010600040101010101" pitchFamily="2" charset="-122"/>
              <a:ea typeface="华文中宋" panose="02010600040101010101" pitchFamily="2" charset="-122"/>
              <a:cs typeface="Cambria" panose="02040503050406030204"/>
            </a:endParaRPr>
          </a:p>
        </p:txBody>
      </p:sp>
      <p:sp>
        <p:nvSpPr>
          <p:cNvPr id="19" name="矩形 18"/>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网络仿真</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355284"/>
            <a:ext cx="8706313" cy="5032147"/>
          </a:xfrm>
          <a:prstGeom prst="rect">
            <a:avLst/>
          </a:prstGeom>
          <a:noFill/>
        </p:spPr>
        <p:txBody>
          <a:bodyPr wrap="square" rtlCol="0">
            <a:spAutoFit/>
          </a:bodyPr>
          <a:lstStyle/>
          <a:p>
            <a:pPr marL="285750" indent="-285750">
              <a:buSzPct val="80000"/>
              <a:buFont typeface="Wingdings" panose="05000000000000000000" pitchFamily="2" charset="2"/>
              <a:buChar char="l"/>
            </a:pP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概念</a:t>
            </a:r>
            <a:r>
              <a:rPr lang="zh-CN" altLang="en-US" sz="2400" dirty="0">
                <a:solidFill>
                  <a:prstClr val="black"/>
                </a:solidFill>
                <a:latin typeface="Cambria Math" panose="02040503050406030204"/>
                <a:ea typeface="华文中宋" panose="02010600040101010101" pitchFamily="2" charset="-122"/>
                <a:cs typeface="Calibri" panose="020F0502020204030204" pitchFamily="34" charset="0"/>
              </a:rPr>
              <a:t>：基于仿真软件（离散时间驱动，时间戳同步等），对网络组件微体系结构、网络架构、通信协议等进行性能仿真测试</a:t>
            </a:r>
            <a:endParaRPr lang="en-US" altLang="zh-CN" sz="24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indent="-285750">
              <a:spcBef>
                <a:spcPts val="1200"/>
              </a:spcBef>
              <a:buSzPct val="80000"/>
              <a:buFont typeface="Wingdings" panose="05000000000000000000" pitchFamily="2" charset="2"/>
              <a:buChar char="l"/>
            </a:pP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功能</a:t>
            </a:r>
            <a:r>
              <a:rPr lang="zh-CN" altLang="en-US" sz="2400" dirty="0">
                <a:solidFill>
                  <a:prstClr val="black"/>
                </a:solidFill>
                <a:latin typeface="Cambria Math" panose="02040503050406030204"/>
                <a:ea typeface="华文中宋" panose="02010600040101010101" pitchFamily="2" charset="-122"/>
                <a:cs typeface="Calibri" panose="020F0502020204030204" pitchFamily="34" charset="0"/>
              </a:rPr>
              <a:t>：用户可以使用软件自带库或者自定制的节点模型、链路模型、协议模型等模块组建网络结构，通过一段时间的通信行为模拟运行，收集统计测试数据（</a:t>
            </a:r>
            <a:r>
              <a:rPr lang="en-US" altLang="zh-CN" sz="2400" dirty="0">
                <a:solidFill>
                  <a:prstClr val="black"/>
                </a:solidFill>
                <a:latin typeface="Cambria Math" panose="02040503050406030204"/>
                <a:ea typeface="华文中宋" panose="02010600040101010101" pitchFamily="2" charset="-122"/>
                <a:cs typeface="Calibri" panose="020F0502020204030204" pitchFamily="34" charset="0"/>
              </a:rPr>
              <a:t>e.g. </a:t>
            </a:r>
            <a:r>
              <a:rPr lang="zh-CN" altLang="en-US" sz="2400" dirty="0">
                <a:solidFill>
                  <a:prstClr val="black"/>
                </a:solidFill>
                <a:latin typeface="Cambria Math" panose="02040503050406030204"/>
                <a:ea typeface="华文中宋" panose="02010600040101010101" pitchFamily="2" charset="-122"/>
                <a:cs typeface="Calibri" panose="020F0502020204030204" pitchFamily="34" charset="0"/>
              </a:rPr>
              <a:t>时延，吞吐，带宽，能耗等）</a:t>
            </a:r>
            <a:endParaRPr lang="zh-CN" altLang="en-US" sz="24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indent="-285750">
              <a:spcBef>
                <a:spcPts val="1200"/>
              </a:spcBef>
              <a:buSzPct val="80000"/>
              <a:buFont typeface="Wingdings" panose="05000000000000000000" pitchFamily="2" charset="2"/>
              <a:buChar char="l"/>
            </a:pP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仿真组件</a:t>
            </a:r>
            <a:endPar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节点模型：终端模型、链路模型、交换节点模型等</a:t>
            </a:r>
            <a:endPar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协议模型：</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TCP/IP</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协议栈，</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802.11</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协议组，</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ARP</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，自定义通信协议等</a:t>
            </a:r>
            <a:endPar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数据采集模型：时延采集，吞吐采集，误码率采集等</a:t>
            </a:r>
            <a:endPar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indent="-285750">
              <a:spcBef>
                <a:spcPts val="1200"/>
              </a:spcBef>
              <a:buSzPct val="80000"/>
              <a:buFont typeface="Wingdings" panose="05000000000000000000" pitchFamily="2" charset="2"/>
              <a:buChar char="l"/>
            </a:pPr>
            <a:endParaRPr lang="zh-CN" altLang="en-US" sz="24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indent="-285750">
              <a:buSzPct val="60000"/>
              <a:buFont typeface="Wingdings" panose="05000000000000000000" pitchFamily="2" charset="2"/>
              <a:buChar char="l"/>
            </a:pPr>
            <a:endParaRPr lang="en-US" altLang="zh-CN" sz="2400" dirty="0">
              <a:solidFill>
                <a:prstClr val="black"/>
              </a:solidFill>
              <a:latin typeface="Cambria Math" panose="02040503050406030204"/>
              <a:ea typeface="华文中宋" panose="02010600040101010101" pitchFamily="2" charset="-122"/>
              <a:cs typeface="Calibri" panose="020F0502020204030204" pitchFamily="34" charset="0"/>
            </a:endParaRPr>
          </a:p>
        </p:txBody>
      </p:sp>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网络软件介绍</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——NS2/3</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355284"/>
            <a:ext cx="8706313" cy="4832092"/>
          </a:xfrm>
          <a:prstGeom prst="rect">
            <a:avLst/>
          </a:prstGeom>
          <a:noFill/>
        </p:spPr>
        <p:txBody>
          <a:bodyPr wrap="square" rtlCol="0">
            <a:spAutoFit/>
          </a:bodyPr>
          <a:lstStyle/>
          <a:p>
            <a:pPr marL="285750" indent="-285750">
              <a:buSzPct val="80000"/>
              <a:buFont typeface="Wingdings" panose="05000000000000000000" pitchFamily="2" charset="2"/>
              <a:buChar char="l"/>
            </a:pPr>
            <a:r>
              <a:rPr lang="en-US" altLang="zh-CN" sz="2400" dirty="0">
                <a:solidFill>
                  <a:prstClr val="black"/>
                </a:solidFill>
                <a:latin typeface="Cambria Math" panose="02040503050406030204"/>
                <a:ea typeface="华文中宋" panose="02010600040101010101" pitchFamily="2" charset="-122"/>
                <a:cs typeface="Calibri" panose="020F0502020204030204" pitchFamily="34" charset="0"/>
              </a:rPr>
              <a:t>NS-2 (Network Simulator-2)</a:t>
            </a:r>
            <a:r>
              <a:rPr lang="zh-CN" altLang="en-US" sz="2400" dirty="0">
                <a:solidFill>
                  <a:prstClr val="black"/>
                </a:solidFill>
                <a:latin typeface="Cambria Math" panose="02040503050406030204"/>
                <a:ea typeface="华文中宋" panose="02010600040101010101" pitchFamily="2" charset="-122"/>
                <a:cs typeface="Calibri" panose="020F0502020204030204" pitchFamily="34" charset="0"/>
              </a:rPr>
              <a:t>是著名的用于网络研究的离散事件仿真工具，里面包括了大量的用于在有线或无线、本地连接或通过卫星连接进行</a:t>
            </a:r>
            <a:r>
              <a:rPr lang="en-US" altLang="zh-CN" sz="2400" dirty="0">
                <a:solidFill>
                  <a:prstClr val="black"/>
                </a:solidFill>
                <a:latin typeface="Cambria Math" panose="02040503050406030204"/>
                <a:ea typeface="华文中宋" panose="02010600040101010101" pitchFamily="2" charset="-122"/>
                <a:cs typeface="Calibri" panose="020F0502020204030204" pitchFamily="34" charset="0"/>
              </a:rPr>
              <a:t>TCP</a:t>
            </a:r>
            <a:r>
              <a:rPr lang="zh-CN" altLang="en-US" sz="2400" dirty="0">
                <a:solidFill>
                  <a:prstClr val="black"/>
                </a:solidFill>
                <a:latin typeface="Cambria Math" panose="02040503050406030204"/>
                <a:ea typeface="华文中宋" panose="02010600040101010101" pitchFamily="2" charset="-122"/>
                <a:cs typeface="Calibri" panose="020F0502020204030204" pitchFamily="34" charset="0"/>
              </a:rPr>
              <a:t>协议、路由算法、多播协议仿真的网络协议、调度器和工具</a:t>
            </a:r>
            <a:endParaRPr lang="zh-CN" altLang="en-US" sz="24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indent="-285750">
              <a:spcBef>
                <a:spcPts val="1200"/>
              </a:spcBef>
              <a:buSzPct val="80000"/>
              <a:buFont typeface="Wingdings" panose="05000000000000000000" pitchFamily="2" charset="2"/>
              <a:buChar char="l"/>
            </a:pP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优点</a:t>
            </a:r>
            <a:endParaRPr lang="en-US" altLang="zh-CN" sz="2400" dirty="0">
              <a:solidFill>
                <a:prstClr val="black"/>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OSI</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全层次的仿真</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详细的过程跟踪和回放</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开放源码，有丰富的扩展包</a:t>
            </a:r>
            <a:endPar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indent="-285750">
              <a:spcBef>
                <a:spcPts val="1200"/>
              </a:spcBef>
              <a:buSzPct val="80000"/>
              <a:buFont typeface="Wingdings" panose="05000000000000000000" pitchFamily="2" charset="2"/>
              <a:buChar char="l"/>
            </a:pP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缺点</a:t>
            </a:r>
            <a:endPar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对数据包级进行非常详细的仿真，接近于运行时的数据包数量，使得其无法进行大规模网络的仿真</a:t>
            </a:r>
            <a:endParaRPr lang="zh-CN" altLang="en-US" sz="24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indent="-285750">
              <a:buSzPct val="60000"/>
              <a:buFont typeface="Wingdings" panose="05000000000000000000" pitchFamily="2" charset="2"/>
              <a:buChar char="l"/>
            </a:pPr>
            <a:endParaRPr lang="en-US" altLang="zh-CN" sz="2400" dirty="0">
              <a:solidFill>
                <a:prstClr val="black"/>
              </a:solidFill>
              <a:latin typeface="Cambria Math" panose="02040503050406030204"/>
              <a:ea typeface="华文中宋" panose="02010600040101010101" pitchFamily="2" charset="-122"/>
              <a:cs typeface="Calibri" panose="020F0502020204030204" pitchFamily="34" charset="0"/>
            </a:endParaRPr>
          </a:p>
        </p:txBody>
      </p:sp>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网络软件介绍</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——OPNET</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355284"/>
            <a:ext cx="8706313" cy="3031599"/>
          </a:xfrm>
          <a:prstGeom prst="rect">
            <a:avLst/>
          </a:prstGeom>
          <a:noFill/>
        </p:spPr>
        <p:txBody>
          <a:bodyPr wrap="square" rtlCol="0">
            <a:spAutoFit/>
          </a:bodyPr>
          <a:lstStyle/>
          <a:p>
            <a:pPr marL="285750" indent="-285750">
              <a:buSzPct val="80000"/>
              <a:buFont typeface="Wingdings" panose="05000000000000000000" pitchFamily="2" charset="2"/>
              <a:buChar char="l"/>
            </a:pPr>
            <a:r>
              <a:rPr lang="zh-CN" altLang="en-US" sz="2400" dirty="0">
                <a:solidFill>
                  <a:prstClr val="black"/>
                </a:solidFill>
                <a:latin typeface="Cambria Math" panose="02040503050406030204"/>
                <a:ea typeface="华文中宋" panose="02010600040101010101" pitchFamily="2" charset="-122"/>
                <a:cs typeface="Calibri" panose="020F0502020204030204" pitchFamily="34" charset="0"/>
              </a:rPr>
              <a:t>商业化的通信网络仿真平台</a:t>
            </a:r>
            <a:endParaRPr lang="zh-CN" altLang="en-US" sz="24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indent="-285750">
              <a:spcBef>
                <a:spcPts val="1200"/>
              </a:spcBef>
              <a:buSzPct val="80000"/>
              <a:buFont typeface="Wingdings" panose="05000000000000000000" pitchFamily="2" charset="2"/>
              <a:buChar char="l"/>
            </a:pP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优点</a:t>
            </a:r>
            <a:endParaRPr lang="en-US" altLang="zh-CN" sz="2400" dirty="0">
              <a:solidFill>
                <a:prstClr val="black"/>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丰富的协议支持</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对网络的</a:t>
            </a:r>
            <a:r>
              <a:rPr lang="en-US" altLang="zh-CN" sz="2000" dirty="0" err="1">
                <a:solidFill>
                  <a:prstClr val="black"/>
                </a:solidFill>
                <a:latin typeface="Cambria Math" panose="02040503050406030204"/>
                <a:ea typeface="华文中宋" panose="02010600040101010101" pitchFamily="2" charset="-122"/>
                <a:cs typeface="Calibri" panose="020F0502020204030204" pitchFamily="34" charset="0"/>
              </a:rPr>
              <a:t>QoS</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进行评价</a:t>
            </a:r>
            <a:endPar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indent="-285750">
              <a:spcBef>
                <a:spcPts val="1200"/>
              </a:spcBef>
              <a:buSzPct val="80000"/>
              <a:buFont typeface="Wingdings" panose="05000000000000000000" pitchFamily="2" charset="2"/>
              <a:buChar char="l"/>
            </a:pP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缺点</a:t>
            </a:r>
            <a:endPar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不开源</a:t>
            </a:r>
            <a:endPar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indent="-285750">
              <a:buSzPct val="60000"/>
              <a:buFont typeface="Wingdings" panose="05000000000000000000" pitchFamily="2" charset="2"/>
              <a:buChar char="l"/>
            </a:pPr>
            <a:endParaRPr lang="en-US" altLang="zh-CN" sz="2400" dirty="0">
              <a:solidFill>
                <a:prstClr val="black"/>
              </a:solidFill>
              <a:latin typeface="Cambria Math" panose="02040503050406030204"/>
              <a:ea typeface="华文中宋" panose="02010600040101010101" pitchFamily="2" charset="-122"/>
              <a:cs typeface="Calibri" panose="020F0502020204030204" pitchFamily="34" charset="0"/>
            </a:endParaRPr>
          </a:p>
        </p:txBody>
      </p:sp>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网络软件介绍</a:t>
            </a: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——OMNET++</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355284"/>
            <a:ext cx="8706313" cy="4170372"/>
          </a:xfrm>
          <a:prstGeom prst="rect">
            <a:avLst/>
          </a:prstGeom>
          <a:noFill/>
        </p:spPr>
        <p:txBody>
          <a:bodyPr wrap="square" rtlCol="0">
            <a:spAutoFit/>
          </a:bodyPr>
          <a:lstStyle/>
          <a:p>
            <a:pPr marL="285750" indent="-285750">
              <a:buSzPct val="80000"/>
              <a:buFont typeface="Wingdings" panose="05000000000000000000" pitchFamily="2" charset="2"/>
              <a:buChar char="l"/>
            </a:pPr>
            <a:r>
              <a:rPr lang="zh-CN" altLang="en-US" sz="2400" dirty="0">
                <a:solidFill>
                  <a:prstClr val="black"/>
                </a:solidFill>
                <a:latin typeface="Cambria Math" panose="02040503050406030204"/>
                <a:ea typeface="华文中宋" panose="02010600040101010101" pitchFamily="2" charset="-122"/>
                <a:cs typeface="Calibri" panose="020F0502020204030204" pitchFamily="34" charset="0"/>
              </a:rPr>
              <a:t>开源的基于组件、离散时间驱动的网络仿真平台，是近年来在科学和工业领域里逐渐流行的一种优秀的网络仿真平台</a:t>
            </a:r>
            <a:endParaRPr lang="zh-CN" altLang="en-US" sz="24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indent="-285750">
              <a:spcBef>
                <a:spcPts val="1200"/>
              </a:spcBef>
              <a:buSzPct val="80000"/>
              <a:buFont typeface="Wingdings" panose="05000000000000000000" pitchFamily="2" charset="2"/>
              <a:buChar char="l"/>
            </a:pP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优点</a:t>
            </a:r>
            <a:endParaRPr lang="en-US" altLang="zh-CN" sz="2400" dirty="0">
              <a:solidFill>
                <a:prstClr val="black"/>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图形界面接口</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多操作系统支持</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简化的拓扑定义、跟踪和调试</a:t>
            </a:r>
            <a:endPar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开源支持</a:t>
            </a:r>
            <a:endPar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indent="-285750">
              <a:spcBef>
                <a:spcPts val="1200"/>
              </a:spcBef>
              <a:buSzPct val="80000"/>
              <a:buFont typeface="Wingdings" panose="05000000000000000000" pitchFamily="2" charset="2"/>
              <a:buChar char="l"/>
            </a:pP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缺点</a:t>
            </a:r>
            <a:endPar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必须使用</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NED</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编程语言</a:t>
            </a:r>
            <a:endParaRPr lang="zh-CN" altLang="en-US" sz="24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indent="-285750">
              <a:buSzPct val="60000"/>
              <a:buFont typeface="Wingdings" panose="05000000000000000000" pitchFamily="2" charset="2"/>
              <a:buChar char="l"/>
            </a:pPr>
            <a:endParaRPr lang="en-US" altLang="zh-CN" sz="2400" dirty="0">
              <a:solidFill>
                <a:prstClr val="black"/>
              </a:solidFill>
              <a:latin typeface="Cambria Math" panose="02040503050406030204"/>
              <a:ea typeface="华文中宋" panose="02010600040101010101" pitchFamily="2" charset="-122"/>
              <a:cs typeface="Calibri" panose="020F0502020204030204" pitchFamily="34" charset="0"/>
            </a:endParaRPr>
          </a:p>
        </p:txBody>
      </p:sp>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536" y="2747342"/>
            <a:ext cx="8424935" cy="837730"/>
          </a:xfrm>
          <a:prstGeom prst="rect">
            <a:avLst/>
          </a:prstGeom>
        </p:spPr>
        <p:txBody>
          <a:bodyPr vert="horz" wrap="square" lIns="0" tIns="0" rIns="0" bIns="0" rtlCol="0">
            <a:spAutoFit/>
          </a:bodyPr>
          <a:lstStyle/>
          <a:p>
            <a:pPr marL="0" marR="0" algn="ctr">
              <a:lnSpc>
                <a:spcPts val="7035"/>
              </a:lnSpc>
              <a:spcBef>
                <a:spcPct val="0"/>
              </a:spcBef>
              <a:spcAft>
                <a:spcPct val="0"/>
              </a:spcAft>
            </a:pPr>
            <a:r>
              <a:rPr lang="en-US" altLang="zh-CN" sz="5400" spc="-18" dirty="0">
                <a:solidFill>
                  <a:srgbClr val="003B93"/>
                </a:solidFill>
                <a:latin typeface="华文中宋" panose="02010600040101010101" pitchFamily="2" charset="-122"/>
                <a:ea typeface="华文中宋" panose="02010600040101010101" pitchFamily="2" charset="-122"/>
                <a:cs typeface="Cambria" panose="02040503050406030204"/>
              </a:rPr>
              <a:t>OMNET++</a:t>
            </a:r>
            <a:r>
              <a:rPr lang="zh-CN" altLang="en-US" sz="5400" spc="-18" dirty="0">
                <a:solidFill>
                  <a:srgbClr val="003B93"/>
                </a:solidFill>
                <a:latin typeface="华文中宋" panose="02010600040101010101" pitchFamily="2" charset="-122"/>
                <a:ea typeface="华文中宋" panose="02010600040101010101" pitchFamily="2" charset="-122"/>
                <a:cs typeface="Cambria" panose="02040503050406030204"/>
              </a:rPr>
              <a:t>仿真介绍</a:t>
            </a:r>
            <a:endParaRPr lang="en-US" altLang="zh-CN" sz="5400" spc="-18" dirty="0">
              <a:solidFill>
                <a:srgbClr val="003B93"/>
              </a:solidFill>
              <a:latin typeface="华文中宋" panose="02010600040101010101" pitchFamily="2" charset="-122"/>
              <a:ea typeface="华文中宋" panose="02010600040101010101" pitchFamily="2" charset="-122"/>
              <a:cs typeface="Cambria" panose="02040503050406030204"/>
            </a:endParaRPr>
          </a:p>
        </p:txBody>
      </p:sp>
      <p:sp>
        <p:nvSpPr>
          <p:cNvPr id="19" name="矩形 18"/>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5321" y="476672"/>
            <a:ext cx="8425151" cy="602729"/>
          </a:xfrm>
          <a:prstGeom prst="rect">
            <a:avLst/>
          </a:prstGeom>
        </p:spPr>
        <p:txBody>
          <a:bodyPr vert="horz" wrap="square" lIns="0" tIns="0" rIns="0" bIns="0" rtlCol="0">
            <a:spAutoFit/>
          </a:bodyPr>
          <a:lstStyle/>
          <a:p>
            <a:pPr>
              <a:lnSpc>
                <a:spcPts val="4700"/>
              </a:lnSpc>
              <a:spcBef>
                <a:spcPct val="0"/>
              </a:spcBef>
              <a:spcAft>
                <a:spcPct val="0"/>
              </a:spcAft>
            </a:pPr>
            <a:r>
              <a:rPr lang="en-US" altLang="zh-CN" sz="4000" dirty="0">
                <a:solidFill>
                  <a:srgbClr val="003B93"/>
                </a:solidFill>
                <a:latin typeface="华文中宋" panose="02010600040101010101" pitchFamily="2" charset="-122"/>
                <a:ea typeface="华文中宋" panose="02010600040101010101" pitchFamily="2" charset="-122"/>
                <a:cs typeface="Cambria" panose="02040503050406030204"/>
              </a:rPr>
              <a:t>OMNET++</a:t>
            </a:r>
            <a:r>
              <a:rPr lang="zh-CN" altLang="en-US" sz="4000" dirty="0">
                <a:solidFill>
                  <a:srgbClr val="003B93"/>
                </a:solidFill>
                <a:latin typeface="华文中宋" panose="02010600040101010101" pitchFamily="2" charset="-122"/>
                <a:ea typeface="华文中宋" panose="02010600040101010101" pitchFamily="2" charset="-122"/>
                <a:cs typeface="Cambria" panose="02040503050406030204"/>
              </a:rPr>
              <a:t>仿真器的组件</a:t>
            </a:r>
            <a:endParaRPr lang="zh-CN" altLang="en-US" sz="4000" dirty="0">
              <a:solidFill>
                <a:srgbClr val="003B93"/>
              </a:solidFill>
              <a:latin typeface="Cambria" panose="02040503050406030204"/>
              <a:cs typeface="Cambria" panose="02040503050406030204"/>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258175" y="1124744"/>
            <a:ext cx="8706313" cy="5770811"/>
          </a:xfrm>
          <a:prstGeom prst="rect">
            <a:avLst/>
          </a:prstGeom>
          <a:noFill/>
        </p:spPr>
        <p:txBody>
          <a:bodyPr wrap="square" rtlCol="0">
            <a:spAutoFit/>
          </a:bodyPr>
          <a:lstStyle/>
          <a:p>
            <a:pPr marL="285750" indent="-285750">
              <a:buSzPct val="80000"/>
              <a:buFont typeface="Wingdings" panose="05000000000000000000" pitchFamily="2" charset="2"/>
              <a:buChar char="l"/>
            </a:pPr>
            <a:r>
              <a:rPr lang="zh-CN" altLang="en-US" sz="2400" b="1" dirty="0">
                <a:solidFill>
                  <a:srgbClr val="C00000"/>
                </a:solidFill>
                <a:latin typeface="Cambria Math" panose="02040503050406030204"/>
                <a:ea typeface="华文中宋" panose="02010600040101010101" pitchFamily="2" charset="-122"/>
                <a:cs typeface="Calibri" panose="020F0502020204030204" pitchFamily="34" charset="0"/>
              </a:rPr>
              <a:t>网络模块例化和关系描述文件</a:t>
            </a:r>
            <a:endParaRPr lang="zh-CN" altLang="en-US" sz="2400" dirty="0">
              <a:solidFill>
                <a:srgbClr val="C00000"/>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由</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NED</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语言编写，使用参数例化网络模块、按特定关系连接不同模块的门、信道等</a:t>
            </a:r>
            <a:endPar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indent="-285750">
              <a:spcBef>
                <a:spcPts val="1200"/>
              </a:spcBef>
              <a:buSzPct val="80000"/>
              <a:buFont typeface="Wingdings" panose="05000000000000000000" pitchFamily="2" charset="2"/>
              <a:buChar char="l"/>
            </a:pPr>
            <a:r>
              <a:rPr lang="zh-CN" altLang="en-US" sz="2400" b="1" dirty="0">
                <a:solidFill>
                  <a:srgbClr val="C00000"/>
                </a:solidFill>
                <a:latin typeface="Cambria Math" panose="02040503050406030204"/>
                <a:ea typeface="华文中宋" panose="02010600040101010101" pitchFamily="2" charset="-122"/>
                <a:cs typeface="Calibri" panose="020F0502020204030204" pitchFamily="34" charset="0"/>
              </a:rPr>
              <a:t>网络包格式定义文件</a:t>
            </a:r>
            <a:endParaRPr lang="zh-CN" altLang="en-US" sz="2400" b="1" dirty="0">
              <a:solidFill>
                <a:srgbClr val="C00000"/>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OMNET++</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本身提供的网络包类型具备一些简单参数，用户还可以根据具体要求通过网络包格式定义文件定义具体字段</a:t>
            </a:r>
            <a:endPar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indent="-285750">
              <a:spcBef>
                <a:spcPts val="1200"/>
              </a:spcBef>
              <a:buSzPct val="80000"/>
              <a:buFont typeface="Wingdings" panose="05000000000000000000" pitchFamily="2" charset="2"/>
              <a:buChar char="l"/>
            </a:pPr>
            <a:r>
              <a:rPr lang="zh-CN" altLang="en-US" sz="2400" b="1" dirty="0">
                <a:solidFill>
                  <a:srgbClr val="C00000"/>
                </a:solidFill>
                <a:latin typeface="Cambria Math" panose="02040503050406030204"/>
                <a:ea typeface="华文中宋" panose="02010600040101010101" pitchFamily="2" charset="-122"/>
                <a:cs typeface="Calibri" panose="020F0502020204030204" pitchFamily="34" charset="0"/>
              </a:rPr>
              <a:t>网络模块功能描述文件</a:t>
            </a:r>
            <a:endParaRPr lang="zh-CN" altLang="en-US" sz="2400" b="1" dirty="0">
              <a:solidFill>
                <a:srgbClr val="C00000"/>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网络模块功能的行为描述文件，使用</a:t>
            </a: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C++</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编写，功能包括缓存、路由、交换等；</a:t>
            </a:r>
            <a:endPar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indent="-285750">
              <a:spcBef>
                <a:spcPts val="1200"/>
              </a:spcBef>
              <a:buSzPct val="80000"/>
              <a:buFont typeface="Wingdings" panose="05000000000000000000" pitchFamily="2" charset="2"/>
              <a:buChar char="l"/>
            </a:pP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仿真内核</a:t>
            </a:r>
            <a:endPar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en-US" altLang="zh-CN" sz="2000" dirty="0">
                <a:solidFill>
                  <a:prstClr val="black"/>
                </a:solidFill>
                <a:latin typeface="Cambria Math" panose="02040503050406030204"/>
                <a:ea typeface="华文中宋" panose="02010600040101010101" pitchFamily="2" charset="-122"/>
                <a:cs typeface="Calibri" panose="020F0502020204030204" pitchFamily="34" charset="0"/>
              </a:rPr>
              <a:t>OMNET</a:t>
            </a: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提供的仿真类库代码</a:t>
            </a:r>
            <a:endPar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indent="-285750">
              <a:spcBef>
                <a:spcPts val="1200"/>
              </a:spcBef>
              <a:buSzPct val="80000"/>
              <a:buFont typeface="Wingdings" panose="05000000000000000000" pitchFamily="2" charset="2"/>
              <a:buChar char="l"/>
            </a:pPr>
            <a:r>
              <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rPr>
              <a:t>用户接口</a:t>
            </a:r>
            <a:endParaRPr lang="zh-CN" altLang="en-US" sz="2400" b="1" dirty="0">
              <a:solidFill>
                <a:srgbClr val="003B93"/>
              </a:solidFill>
              <a:latin typeface="Cambria Math" panose="02040503050406030204"/>
              <a:ea typeface="华文中宋" panose="02010600040101010101" pitchFamily="2" charset="-122"/>
              <a:cs typeface="Calibri" panose="020F0502020204030204" pitchFamily="34" charset="0"/>
            </a:endParaRPr>
          </a:p>
          <a:p>
            <a:pPr marL="742950" lvl="1" indent="-285750">
              <a:spcBef>
                <a:spcPts val="600"/>
              </a:spcBef>
              <a:buSzPct val="80000"/>
              <a:buFont typeface="Wingdings" panose="05000000000000000000" pitchFamily="2" charset="2"/>
              <a:buChar char="l"/>
            </a:pPr>
            <a:r>
              <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rPr>
              <a:t>该接口用于仿真运行时的调试、演示等工作</a:t>
            </a:r>
            <a:endParaRPr lang="zh-CN" altLang="en-US" sz="2000" dirty="0">
              <a:solidFill>
                <a:prstClr val="black"/>
              </a:solidFill>
              <a:latin typeface="Cambria Math" panose="02040503050406030204"/>
              <a:ea typeface="华文中宋" panose="02010600040101010101" pitchFamily="2" charset="-122"/>
              <a:cs typeface="Calibri" panose="020F0502020204030204" pitchFamily="34" charset="0"/>
            </a:endParaRPr>
          </a:p>
          <a:p>
            <a:pPr marL="285750" indent="-285750">
              <a:buSzPct val="60000"/>
              <a:buFont typeface="Wingdings" panose="05000000000000000000" pitchFamily="2" charset="2"/>
              <a:buChar char="l"/>
            </a:pPr>
            <a:endParaRPr lang="en-US" altLang="zh-CN" sz="2400" dirty="0">
              <a:solidFill>
                <a:prstClr val="black"/>
              </a:solidFill>
              <a:latin typeface="Cambria Math" panose="02040503050406030204"/>
              <a:ea typeface="华文中宋" panose="02010600040101010101" pitchFamily="2" charset="-122"/>
              <a:cs typeface="Calibri" panose="020F0502020204030204" pitchFamily="34" charset="0"/>
            </a:endParaRPr>
          </a:p>
        </p:txBody>
      </p:sp>
      <p:sp>
        <p:nvSpPr>
          <p:cNvPr id="6" name="矩形 5"/>
          <p:cNvSpPr/>
          <p:nvPr/>
        </p:nvSpPr>
        <p:spPr>
          <a:xfrm>
            <a:off x="0" y="6597352"/>
            <a:ext cx="9144000" cy="260648"/>
          </a:xfrm>
          <a:prstGeom prst="rect">
            <a:avLst/>
          </a:prstGeom>
          <a:solidFill>
            <a:srgbClr val="003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tags/tag1.xml><?xml version="1.0" encoding="utf-8"?>
<p:tagLst xmlns:p="http://schemas.openxmlformats.org/presentationml/2006/main">
  <p:tag name="AS_NET" val="4.0.30319.42000"/>
  <p:tag name="AS_OS" val="Microsoft Windows NT 6.2.9200.0"/>
  <p:tag name="AS_RELEASE_DATE" val="2019.04.15"/>
  <p:tag name="AS_TITLE" val="Aspose.Slides for .NET 4.0 Client Profile"/>
  <p:tag name="AS_VERSION" val="19.4"/>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algn="ctr">
          <a:solidFill>
            <a:srgbClr val="3333CC"/>
          </a:solidFill>
          <a:round/>
        </a:ln>
      </a:spPr>
      <a:bodyPr wrap="none" lIns="90000" tIns="46800" rIns="90000" bIns="46800" anchor="ctr">
        <a:spAutoFit/>
      </a:bodyPr>
      <a:lstStyle>
        <a:defPPr marL="0" marR="0" indent="0"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noProof="0" smtClean="0">
            <a:ln>
              <a:noFill/>
            </a:ln>
            <a:solidFill>
              <a:sysClr val="windowText" lastClr="000000"/>
            </a:solidFill>
            <a:effectLst/>
            <a:uLnTx/>
            <a:uFillTx/>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14757</Words>
  <Application>WPS 演示</Application>
  <PresentationFormat>全屏显示(4:3)</PresentationFormat>
  <Paragraphs>2951</Paragraphs>
  <Slides>116</Slides>
  <Notes>15</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116</vt:i4>
      </vt:variant>
    </vt:vector>
  </HeadingPairs>
  <TitlesOfParts>
    <vt:vector size="135" baseType="lpstr">
      <vt:lpstr>Arial</vt:lpstr>
      <vt:lpstr>宋体</vt:lpstr>
      <vt:lpstr>Wingdings</vt:lpstr>
      <vt:lpstr>华文中宋</vt:lpstr>
      <vt:lpstr>Cambria</vt:lpstr>
      <vt:lpstr>Times New Roman</vt:lpstr>
      <vt:lpstr>华文楷体</vt:lpstr>
      <vt:lpstr>Calibri</vt:lpstr>
      <vt:lpstr>Tahoma</vt:lpstr>
      <vt:lpstr>Times New Roman</vt:lpstr>
      <vt:lpstr>微软雅黑</vt:lpstr>
      <vt:lpstr>Arial Unicode MS</vt:lpstr>
      <vt:lpstr>Lucida Grande</vt:lpstr>
      <vt:lpstr>Myriad Pro Condensed</vt:lpstr>
      <vt:lpstr>Cambria Math</vt:lpstr>
      <vt:lpstr>Cambria Math</vt:lpstr>
      <vt:lpstr>Calibri</vt:lpstr>
      <vt:lpstr>CaskaydiaCove NF</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wangzhan</dc:creator>
  <cp:lastModifiedBy>24k</cp:lastModifiedBy>
  <cp:revision>553</cp:revision>
  <cp:lastPrinted>2019-11-11T11:02:00Z</cp:lastPrinted>
  <dcterms:created xsi:type="dcterms:W3CDTF">2019-11-11T03:02:00Z</dcterms:created>
  <dcterms:modified xsi:type="dcterms:W3CDTF">2023-12-20T13:37:54Z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2052-11.1.0.10009</vt:lpwstr>
  </property>
</Properties>
</file>